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59" r:id="rId9"/>
    <p:sldId id="270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66"/>
    <a:srgbClr val="FFCC00"/>
    <a:srgbClr val="FFFF66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937">
              <a:srgbClr val="FFC000"/>
            </a:gs>
            <a:gs pos="28875">
              <a:srgbClr val="FFFF00"/>
            </a:gs>
            <a:gs pos="24750">
              <a:srgbClr val="FFFF99"/>
            </a:gs>
            <a:gs pos="16500">
              <a:srgbClr val="FFC000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36000">
              <a:srgbClr val="FFCC00"/>
            </a:gs>
            <a:gs pos="90000">
              <a:schemeClr val="accent4">
                <a:lumMod val="60000"/>
                <a:lumOff val="40000"/>
              </a:schemeClr>
            </a:gs>
            <a:gs pos="80000">
              <a:schemeClr val="accent2">
                <a:lumMod val="60000"/>
                <a:lumOff val="40000"/>
              </a:schemeClr>
            </a:gs>
            <a:gs pos="60000">
              <a:schemeClr val="bg2">
                <a:lumMod val="75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Book Antiqua" panose="02040602050305030304" pitchFamily="18" charset="0"/>
              </a:rPr>
              <a:t>Родительское собрание на тему </a:t>
            </a:r>
            <a:endParaRPr lang="ru-RU" sz="48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«</a:t>
            </a:r>
            <a:r>
              <a:rPr lang="ru-RU" sz="4800" b="1" dirty="0">
                <a:solidFill>
                  <a:srgbClr val="C00000"/>
                </a:solidFill>
                <a:latin typeface="Book Antiqua" panose="02040602050305030304" pitchFamily="18" charset="0"/>
              </a:rPr>
              <a:t>Роль выполнения домашнего задания»</a:t>
            </a:r>
            <a:endParaRPr lang="ru-RU" sz="48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2050" name="Picture 2" descr="C:\Users\учитель\Desktop\8 КЛАСС\56640415_studyh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55" y="4064694"/>
            <a:ext cx="2988471" cy="279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0" descr="im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878033"/>
            <a:ext cx="29464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8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3" y="-99392"/>
            <a:ext cx="615617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Метод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ключевых слов </a:t>
            </a: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Этот метод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помогает ребенку 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при изучении </a:t>
            </a:r>
            <a:r>
              <a:rPr lang="ru-RU" sz="2400" b="1" dirty="0">
                <a:solidFill>
                  <a:srgbClr val="008000"/>
                </a:solidFill>
                <a:latin typeface="Book Antiqua" panose="02040602050305030304" pitchFamily="18" charset="0"/>
              </a:rPr>
              <a:t>большого по объему текста.</a:t>
            </a:r>
          </a:p>
          <a:p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1. Ключевыми словами называются самые важные слова в абзаце. Когда вспоминаешь ключевые слова - сразу вспоминаешь, о чем сказано в нуж­ной части текста. </a:t>
            </a:r>
          </a:p>
          <a:p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2. При чтении абзаца выбирается одно или два ключевых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(важных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) слова.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Затем 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выбранные слова записываются в нужной последователь­ности и к каждому слову ставится вопрос,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связывающий его 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с соответст­вующей частью текста. Затем два ключевых слова надо соединить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с помощью 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вопросов. </a:t>
            </a:r>
            <a:r>
              <a:rPr lang="ru-RU" sz="2400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Получается </a:t>
            </a:r>
            <a:r>
              <a:rPr lang="ru-RU" sz="2400" dirty="0">
                <a:solidFill>
                  <a:srgbClr val="008000"/>
                </a:solidFill>
                <a:latin typeface="Book Antiqua" panose="02040602050305030304" pitchFamily="18" charset="0"/>
              </a:rPr>
              <a:t>цепочка. Ее нужно записать и вы­учить. Пересказывая заданный текст, опираются именно на эту цепочку.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31577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Cambria" panose="02040503050406030204" pitchFamily="18" charset="0"/>
              </a:rPr>
              <a:t>Несколько </a:t>
            </a:r>
            <a:r>
              <a:rPr lang="ru-RU" sz="32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рекомендаций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Cambria" panose="02040503050406030204" pitchFamily="18" charset="0"/>
              </a:rPr>
              <a:t>для успешного выполнения домашнего задания.</a:t>
            </a:r>
            <a:endParaRPr lang="ru-RU" sz="32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ctr"/>
            <a:endParaRPr lang="ru-RU" sz="32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6916"/>
            <a:ext cx="72362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Метод «5П» </a:t>
            </a:r>
            <a:endParaRPr lang="ru-RU" sz="28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Этот метод был разработан американскими психологами. </a:t>
            </a:r>
            <a:r>
              <a:rPr lang="ru-RU" sz="28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Этот метод </a:t>
            </a:r>
            <a:r>
              <a:rPr lang="ru-RU" sz="2800" b="1" dirty="0">
                <a:solidFill>
                  <a:srgbClr val="008000"/>
                </a:solidFill>
                <a:latin typeface="Cambria" panose="02040503050406030204" pitchFamily="18" charset="0"/>
              </a:rPr>
              <a:t>«5 П» </a:t>
            </a:r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позволяет сосредоточиться на самом основном в изучае­мом тексте и помогает лучше его запомнить. Данный метод рекомендуется использовать при подготовке </a:t>
            </a:r>
            <a:r>
              <a:rPr lang="ru-RU" sz="2800" b="1" u="sng" dirty="0">
                <a:solidFill>
                  <a:srgbClr val="008000"/>
                </a:solidFill>
                <a:latin typeface="Cambria" panose="02040503050406030204" pitchFamily="18" charset="0"/>
              </a:rPr>
              <a:t>устных заданий. </a:t>
            </a:r>
            <a:endParaRPr lang="ru-RU" sz="2800" b="1" u="sng" dirty="0" smtClean="0">
              <a:solidFill>
                <a:srgbClr val="008000"/>
              </a:solidFill>
              <a:latin typeface="Cambria" panose="02040503050406030204" pitchFamily="18" charset="0"/>
            </a:endParaRPr>
          </a:p>
          <a:p>
            <a:r>
              <a:rPr lang="ru-RU" sz="28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1П - просмотри текст (бегло); </a:t>
            </a:r>
          </a:p>
          <a:p>
            <a:r>
              <a:rPr lang="ru-RU" sz="28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2П </a:t>
            </a:r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- придумай к нему вопросы; </a:t>
            </a:r>
          </a:p>
          <a:p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ЗП - пометь карандашом самые важные места; </a:t>
            </a:r>
          </a:p>
          <a:p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4П - перескажи текст (используя ключевые слова); </a:t>
            </a:r>
          </a:p>
          <a:p>
            <a:r>
              <a:rPr lang="ru-RU" sz="2800" dirty="0">
                <a:solidFill>
                  <a:srgbClr val="008000"/>
                </a:solidFill>
                <a:latin typeface="Cambria" panose="02040503050406030204" pitchFamily="18" charset="0"/>
              </a:rPr>
              <a:t>5П - просмотри текст повторно. </a:t>
            </a:r>
          </a:p>
        </p:txBody>
      </p:sp>
      <p:pic>
        <p:nvPicPr>
          <p:cNvPr id="2051" name="Picture 3" descr="C:\Users\учитель\Desktop\8 КЛАСС\59196955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566544"/>
            <a:ext cx="224664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95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95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i="1" dirty="0">
                <a:solidFill>
                  <a:srgbClr val="C00000"/>
                </a:solidFill>
                <a:latin typeface="Book Antiqua" panose="02040602050305030304" pitchFamily="18" charset="0"/>
              </a:rPr>
              <a:t>Если наши дети хотят быть людьми в самом деле образованными, они должны приобретать образование самостоятельными занятиями. </a:t>
            </a:r>
            <a:endParaRPr lang="ru-RU" sz="28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r"/>
            <a:r>
              <a:rPr lang="ru-RU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Н.Г. Чернышевский </a:t>
            </a:r>
            <a:endParaRPr lang="ru-RU" sz="28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r"/>
            <a:endParaRPr lang="ru-RU" sz="28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r"/>
            <a:r>
              <a:rPr lang="ru-RU" sz="2800" i="1" dirty="0">
                <a:solidFill>
                  <a:srgbClr val="C00000"/>
                </a:solidFill>
                <a:latin typeface="Book Antiqua" panose="02040602050305030304" pitchFamily="18" charset="0"/>
              </a:rPr>
              <a:t>Знание составляется из мелких крупинок ежедневного опыта. </a:t>
            </a:r>
            <a:endParaRPr lang="ru-RU" sz="28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r"/>
            <a:r>
              <a:rPr lang="ru-RU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Д. И. Писарев </a:t>
            </a:r>
          </a:p>
        </p:txBody>
      </p:sp>
      <p:pic>
        <p:nvPicPr>
          <p:cNvPr id="1026" name="Picture 2" descr="http://funforkids.ru/pictures/school18/school18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90" y="3409851"/>
            <a:ext cx="2838042" cy="32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5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8 КЛАСС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" y="980728"/>
            <a:ext cx="3059831" cy="484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64170" y="147"/>
            <a:ext cx="607982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0000FF"/>
                </a:solidFill>
              </a:rPr>
              <a:t>Основными видами домашнего задания являются:</a:t>
            </a:r>
            <a:br>
              <a:rPr lang="ru-RU" sz="2800" u="sng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Изучение материала по учебнику.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Выполнение различных письменных и практических работ (упражнений).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Написание сочинений и других творческих работ.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Подготовка различных схем, диаграмм.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Подготовка гербариев по биологии.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- Проведение наблюдений за явлениями природы, а также различных опытов по химии, физике и др.</a:t>
            </a:r>
          </a:p>
        </p:txBody>
      </p:sp>
    </p:spTree>
    <p:extLst>
      <p:ext uri="{BB962C8B-B14F-4D97-AF65-F5344CB8AC3E}">
        <p14:creationId xmlns:p14="http://schemas.microsoft.com/office/powerpoint/2010/main" val="38197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log - Islamic Relief USA - Pag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" y="4725144"/>
            <a:ext cx="914566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6823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solidFill>
                  <a:srgbClr val="0000FF"/>
                </a:solidFill>
              </a:rPr>
              <a:t>Главное назначение домашнего задания:</a:t>
            </a:r>
            <a:endParaRPr lang="ru-RU" sz="2800" dirty="0">
              <a:solidFill>
                <a:srgbClr val="0000FF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8000"/>
                </a:solidFill>
              </a:rPr>
              <a:t>воспитание волевых усилий ребенка, ответственности и самостоятельности;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овладение навыками учебного труда, выраженное в различных способах учебной работы;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8000"/>
                </a:solidFill>
              </a:rPr>
              <a:t>формирование умения добывать необходимую информацию из различных справочников, пособий, словарей;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формирование исследовательских умений ученика (сопоставление, сравнение, предположение, построение гипотезы и т. д.).</a:t>
            </a:r>
          </a:p>
        </p:txBody>
      </p:sp>
    </p:spTree>
    <p:extLst>
      <p:ext uri="{BB962C8B-B14F-4D97-AF65-F5344CB8AC3E}">
        <p14:creationId xmlns:p14="http://schemas.microsoft.com/office/powerpoint/2010/main" val="9186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FF0066"/>
                </a:solidFill>
              </a:rPr>
              <a:t>Домашнее задание выполняет различные функции. </a:t>
            </a:r>
            <a:endParaRPr lang="ru-RU" sz="2800" dirty="0">
              <a:solidFill>
                <a:srgbClr val="FF0066"/>
              </a:solidFill>
            </a:endParaRPr>
          </a:p>
          <a:p>
            <a:pPr lvl="0"/>
            <a:endParaRPr lang="ru-RU" sz="2800" dirty="0" smtClean="0">
              <a:solidFill>
                <a:srgbClr val="FF0066"/>
              </a:solidFill>
            </a:endParaRPr>
          </a:p>
          <a:p>
            <a:pPr lvl="0"/>
            <a:r>
              <a:rPr lang="ru-RU" sz="2800" i="1" u="sng" dirty="0">
                <a:solidFill>
                  <a:srgbClr val="FF0066"/>
                </a:solidFill>
              </a:rPr>
              <a:t>Ф</a:t>
            </a:r>
            <a:r>
              <a:rPr lang="ru-RU" sz="2800" i="1" u="sng" dirty="0" smtClean="0">
                <a:solidFill>
                  <a:srgbClr val="FF0066"/>
                </a:solidFill>
              </a:rPr>
              <a:t>ункция </a:t>
            </a:r>
            <a:r>
              <a:rPr lang="ru-RU" sz="2800" i="1" u="sng" dirty="0">
                <a:solidFill>
                  <a:srgbClr val="FF0066"/>
                </a:solidFill>
              </a:rPr>
              <a:t>выравнивания знаний и умений ребенка, его навыков </a:t>
            </a:r>
            <a:r>
              <a:rPr lang="ru-RU" sz="2800" i="1" dirty="0">
                <a:solidFill>
                  <a:srgbClr val="FF0066"/>
                </a:solidFill>
              </a:rPr>
              <a:t>в том случае, если он долго болел или много пропустил или не усвоил какую-то довольно сложную тему</a:t>
            </a:r>
            <a:r>
              <a:rPr lang="ru-RU" sz="2800" i="1" dirty="0" smtClean="0">
                <a:solidFill>
                  <a:srgbClr val="FF0066"/>
                </a:solidFill>
              </a:rPr>
              <a:t>.</a:t>
            </a:r>
          </a:p>
          <a:p>
            <a:pPr lvl="0"/>
            <a:endParaRPr lang="ru-RU" sz="2800" dirty="0">
              <a:solidFill>
                <a:srgbClr val="FF0066"/>
              </a:solidFill>
            </a:endParaRPr>
          </a:p>
          <a:p>
            <a:pPr lvl="0"/>
            <a:r>
              <a:rPr lang="ru-RU" sz="2800" dirty="0">
                <a:solidFill>
                  <a:srgbClr val="FF0066"/>
                </a:solidFill>
              </a:rPr>
              <a:t>Вторая функция домашнего задания – </a:t>
            </a:r>
            <a:r>
              <a:rPr lang="ru-RU" sz="2800" i="1" dirty="0">
                <a:solidFill>
                  <a:srgbClr val="FF0066"/>
                </a:solidFill>
              </a:rPr>
              <a:t>это </a:t>
            </a:r>
            <a:r>
              <a:rPr lang="ru-RU" sz="2800" i="1" u="sng" dirty="0">
                <a:solidFill>
                  <a:srgbClr val="FF0066"/>
                </a:solidFill>
              </a:rPr>
              <a:t>стимулирование познавательного интереса учащегося</a:t>
            </a:r>
            <a:r>
              <a:rPr lang="ru-RU" sz="2800" i="1" dirty="0">
                <a:solidFill>
                  <a:srgbClr val="FF0066"/>
                </a:solidFill>
              </a:rPr>
              <a:t>, желания знать как можно больше по предмету или по теме.</a:t>
            </a:r>
            <a:r>
              <a:rPr lang="ru-RU" sz="2800" dirty="0">
                <a:solidFill>
                  <a:srgbClr val="FF0066"/>
                </a:solidFill>
              </a:rPr>
              <a:t> В этом случае колоссальную, положительную роль играют дифференцированные домашние задания (давать задания в зависимости от уровня знаний учащихся)</a:t>
            </a:r>
          </a:p>
        </p:txBody>
      </p:sp>
    </p:spTree>
    <p:extLst>
      <p:ext uri="{BB962C8B-B14F-4D97-AF65-F5344CB8AC3E}">
        <p14:creationId xmlns:p14="http://schemas.microsoft.com/office/powerpoint/2010/main" val="27997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75" y="779710"/>
            <a:ext cx="435597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Сколько </a:t>
            </a:r>
            <a:r>
              <a:rPr lang="ru-RU" sz="2600" dirty="0">
                <a:solidFill>
                  <a:srgbClr val="0000FF"/>
                </a:solidFill>
              </a:rPr>
              <a:t>раз тебе повторять</a:t>
            </a:r>
            <a:r>
              <a:rPr lang="ru-RU" sz="2600" dirty="0" smtClean="0">
                <a:solidFill>
                  <a:srgbClr val="0000FF"/>
                </a:solidFill>
              </a:rPr>
              <a:t>?                     2</a:t>
            </a:r>
            <a:endParaRPr lang="ru-RU" sz="2600" dirty="0">
              <a:solidFill>
                <a:srgbClr val="0000FF"/>
              </a:solidFill>
            </a:endParaRP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Посоветуй </a:t>
            </a:r>
            <a:r>
              <a:rPr lang="ru-RU" sz="2600" dirty="0">
                <a:solidFill>
                  <a:srgbClr val="0000FF"/>
                </a:solidFill>
              </a:rPr>
              <a:t>мне, пожалуйста. </a:t>
            </a:r>
            <a:r>
              <a:rPr lang="ru-RU" sz="2600" dirty="0" smtClean="0">
                <a:solidFill>
                  <a:srgbClr val="0000FF"/>
                </a:solidFill>
              </a:rPr>
              <a:t>                 </a:t>
            </a:r>
            <a:r>
              <a:rPr lang="ru-RU" sz="2600" dirty="0">
                <a:solidFill>
                  <a:srgbClr val="0000FF"/>
                </a:solidFill>
              </a:rPr>
              <a:t>1</a:t>
            </a: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Не </a:t>
            </a:r>
            <a:r>
              <a:rPr lang="ru-RU" sz="2600" dirty="0">
                <a:solidFill>
                  <a:srgbClr val="0000FF"/>
                </a:solidFill>
              </a:rPr>
              <a:t>знаю, что бы я без тебя </a:t>
            </a:r>
            <a:r>
              <a:rPr lang="ru-RU" sz="2600" dirty="0" smtClean="0">
                <a:solidFill>
                  <a:srgbClr val="0000FF"/>
                </a:solidFill>
              </a:rPr>
              <a:t>делал(а</a:t>
            </a:r>
            <a:r>
              <a:rPr lang="ru-RU" sz="2600" dirty="0">
                <a:solidFill>
                  <a:srgbClr val="0000FF"/>
                </a:solidFill>
              </a:rPr>
              <a:t>). </a:t>
            </a:r>
            <a:r>
              <a:rPr lang="ru-RU" sz="2600" dirty="0" smtClean="0">
                <a:solidFill>
                  <a:srgbClr val="0000FF"/>
                </a:solidFill>
              </a:rPr>
              <a:t>                      1</a:t>
            </a:r>
            <a:endParaRPr lang="ru-RU" sz="2600" dirty="0">
              <a:solidFill>
                <a:srgbClr val="0000FF"/>
              </a:solidFill>
            </a:endParaRP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И </a:t>
            </a:r>
            <a:r>
              <a:rPr lang="ru-RU" sz="2600" dirty="0">
                <a:solidFill>
                  <a:srgbClr val="0000FF"/>
                </a:solidFill>
              </a:rPr>
              <a:t>в кого ты </a:t>
            </a:r>
            <a:r>
              <a:rPr lang="ru-RU" sz="2600" dirty="0" smtClean="0">
                <a:solidFill>
                  <a:srgbClr val="0000FF"/>
                </a:solidFill>
              </a:rPr>
              <a:t>такой(</a:t>
            </a:r>
            <a:r>
              <a:rPr lang="ru-RU" sz="2600" dirty="0" err="1" smtClean="0">
                <a:solidFill>
                  <a:srgbClr val="0000FF"/>
                </a:solidFill>
              </a:rPr>
              <a:t>ая</a:t>
            </a:r>
            <a:r>
              <a:rPr lang="ru-RU" sz="2600" dirty="0">
                <a:solidFill>
                  <a:srgbClr val="0000FF"/>
                </a:solidFill>
              </a:rPr>
              <a:t>) уродился(</a:t>
            </a:r>
            <a:r>
              <a:rPr lang="ru-RU" sz="2600" dirty="0" err="1">
                <a:solidFill>
                  <a:srgbClr val="0000FF"/>
                </a:solidFill>
              </a:rPr>
              <a:t>лась</a:t>
            </a:r>
            <a:r>
              <a:rPr lang="ru-RU" sz="2600" dirty="0">
                <a:solidFill>
                  <a:srgbClr val="0000FF"/>
                </a:solidFill>
              </a:rPr>
              <a:t>)! </a:t>
            </a:r>
            <a:r>
              <a:rPr lang="ru-RU" sz="2600" dirty="0" smtClean="0">
                <a:solidFill>
                  <a:srgbClr val="0000FF"/>
                </a:solidFill>
              </a:rPr>
              <a:t>            2</a:t>
            </a:r>
            <a:endParaRPr lang="ru-RU" sz="2600" dirty="0">
              <a:solidFill>
                <a:srgbClr val="0000FF"/>
              </a:solidFill>
            </a:endParaRP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Какие </a:t>
            </a:r>
            <a:r>
              <a:rPr lang="ru-RU" sz="2600" dirty="0">
                <a:solidFill>
                  <a:srgbClr val="0000FF"/>
                </a:solidFill>
              </a:rPr>
              <a:t>у тебя замечательные друзья! </a:t>
            </a:r>
            <a:r>
              <a:rPr lang="ru-RU" sz="2600" dirty="0" smtClean="0">
                <a:solidFill>
                  <a:srgbClr val="0000FF"/>
                </a:solidFill>
              </a:rPr>
              <a:t> 1</a:t>
            </a:r>
            <a:endParaRPr lang="ru-RU" sz="2600" dirty="0">
              <a:solidFill>
                <a:srgbClr val="0000FF"/>
              </a:solidFill>
            </a:endParaRP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На </a:t>
            </a:r>
            <a:r>
              <a:rPr lang="ru-RU" sz="2600" dirty="0">
                <a:solidFill>
                  <a:srgbClr val="0000FF"/>
                </a:solidFill>
              </a:rPr>
              <a:t>кого ты похож(а</a:t>
            </a:r>
            <a:r>
              <a:rPr lang="ru-RU" sz="2600" dirty="0" smtClean="0">
                <a:solidFill>
                  <a:srgbClr val="0000FF"/>
                </a:solidFill>
              </a:rPr>
              <a:t>)!      2</a:t>
            </a:r>
            <a:endParaRPr lang="ru-RU" sz="2600" dirty="0">
              <a:solidFill>
                <a:srgbClr val="0000FF"/>
              </a:solidFill>
            </a:endParaRPr>
          </a:p>
          <a:p>
            <a:pPr lvl="0"/>
            <a:endParaRPr lang="ru-RU" sz="1100" dirty="0" smtClean="0">
              <a:solidFill>
                <a:srgbClr val="0000FF"/>
              </a:solidFill>
            </a:endParaRPr>
          </a:p>
          <a:p>
            <a:pPr lvl="0"/>
            <a:r>
              <a:rPr lang="ru-RU" sz="2600" dirty="0" smtClean="0">
                <a:solidFill>
                  <a:srgbClr val="0000FF"/>
                </a:solidFill>
              </a:rPr>
              <a:t>Вот </a:t>
            </a:r>
            <a:r>
              <a:rPr lang="ru-RU" sz="2600" dirty="0">
                <a:solidFill>
                  <a:srgbClr val="0000FF"/>
                </a:solidFill>
              </a:rPr>
              <a:t>я в твоё время</a:t>
            </a:r>
            <a:r>
              <a:rPr lang="ru-RU" sz="2600" dirty="0" smtClean="0">
                <a:solidFill>
                  <a:srgbClr val="0000FF"/>
                </a:solidFill>
              </a:rPr>
              <a:t>!...     2</a:t>
            </a:r>
            <a:endParaRPr lang="ru-RU" sz="2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12" y="11266"/>
            <a:ext cx="9081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Тест для родителей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(</a:t>
            </a:r>
            <a:r>
              <a:rPr lang="ru-RU" sz="2400" dirty="0">
                <a:solidFill>
                  <a:srgbClr val="C00000"/>
                </a:solidFill>
              </a:rPr>
              <a:t>отметьте те фразы, которыми вы часто пользуетесь в семье</a:t>
            </a:r>
            <a:r>
              <a:rPr lang="ru-RU" sz="2400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862551"/>
            <a:ext cx="49320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600" dirty="0">
                <a:solidFill>
                  <a:srgbClr val="008000"/>
                </a:solidFill>
              </a:rPr>
              <a:t>Ты нам опора и помощник! </a:t>
            </a:r>
            <a:r>
              <a:rPr lang="ru-RU" sz="2600" dirty="0" smtClean="0">
                <a:solidFill>
                  <a:srgbClr val="008000"/>
                </a:solidFill>
              </a:rPr>
              <a:t>  1</a:t>
            </a: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Ну что за друзья у тебя!        2</a:t>
            </a: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О </a:t>
            </a:r>
            <a:r>
              <a:rPr lang="ru-RU" sz="2600" dirty="0">
                <a:solidFill>
                  <a:srgbClr val="008000"/>
                </a:solidFill>
              </a:rPr>
              <a:t>чём ты только думаешь! </a:t>
            </a:r>
            <a:r>
              <a:rPr lang="ru-RU" sz="2600" dirty="0" smtClean="0">
                <a:solidFill>
                  <a:srgbClr val="008000"/>
                </a:solidFill>
              </a:rPr>
              <a:t>   2</a:t>
            </a:r>
            <a:endParaRPr lang="ru-RU" sz="2600" dirty="0">
              <a:solidFill>
                <a:srgbClr val="008000"/>
              </a:solidFill>
            </a:endParaRP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Какая </a:t>
            </a:r>
            <a:r>
              <a:rPr lang="ru-RU" sz="2600" dirty="0">
                <a:solidFill>
                  <a:srgbClr val="008000"/>
                </a:solidFill>
              </a:rPr>
              <a:t>ты у меня умница</a:t>
            </a:r>
            <a:r>
              <a:rPr lang="ru-RU" sz="2600" dirty="0" smtClean="0">
                <a:solidFill>
                  <a:srgbClr val="008000"/>
                </a:solidFill>
              </a:rPr>
              <a:t>!      </a:t>
            </a:r>
            <a:r>
              <a:rPr lang="ru-RU" sz="2600" dirty="0">
                <a:solidFill>
                  <a:srgbClr val="008000"/>
                </a:solidFill>
              </a:rPr>
              <a:t>1</a:t>
            </a: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А </a:t>
            </a:r>
            <a:r>
              <a:rPr lang="ru-RU" sz="2600" dirty="0">
                <a:solidFill>
                  <a:srgbClr val="008000"/>
                </a:solidFill>
              </a:rPr>
              <a:t>ты как </a:t>
            </a:r>
            <a:r>
              <a:rPr lang="ru-RU" sz="2600" dirty="0" smtClean="0">
                <a:solidFill>
                  <a:srgbClr val="008000"/>
                </a:solidFill>
              </a:rPr>
              <a:t>считаешь, сынок (доченька</a:t>
            </a:r>
            <a:r>
              <a:rPr lang="ru-RU" sz="2600" dirty="0">
                <a:solidFill>
                  <a:srgbClr val="008000"/>
                </a:solidFill>
              </a:rPr>
              <a:t>)? </a:t>
            </a:r>
            <a:r>
              <a:rPr lang="ru-RU" sz="2600" dirty="0" smtClean="0">
                <a:solidFill>
                  <a:srgbClr val="008000"/>
                </a:solidFill>
              </a:rPr>
              <a:t>                          1</a:t>
            </a:r>
            <a:endParaRPr lang="ru-RU" sz="2600" dirty="0">
              <a:solidFill>
                <a:srgbClr val="008000"/>
              </a:solidFill>
            </a:endParaRP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У </a:t>
            </a:r>
            <a:r>
              <a:rPr lang="ru-RU" sz="2600" dirty="0">
                <a:solidFill>
                  <a:srgbClr val="008000"/>
                </a:solidFill>
              </a:rPr>
              <a:t>всех дети как дети, а ты</a:t>
            </a:r>
            <a:r>
              <a:rPr lang="ru-RU" sz="2600" dirty="0" smtClean="0">
                <a:solidFill>
                  <a:srgbClr val="008000"/>
                </a:solidFill>
              </a:rPr>
              <a:t>?   2</a:t>
            </a:r>
            <a:endParaRPr lang="ru-RU" sz="2600" dirty="0">
              <a:solidFill>
                <a:srgbClr val="008000"/>
              </a:solidFill>
            </a:endParaRPr>
          </a:p>
          <a:p>
            <a:pPr lvl="0"/>
            <a:endParaRPr lang="ru-RU" sz="1100" dirty="0" smtClean="0">
              <a:solidFill>
                <a:srgbClr val="008000"/>
              </a:solidFill>
            </a:endParaRPr>
          </a:p>
          <a:p>
            <a:pPr lvl="0"/>
            <a:r>
              <a:rPr lang="ru-RU" sz="2600" dirty="0" smtClean="0">
                <a:solidFill>
                  <a:srgbClr val="008000"/>
                </a:solidFill>
              </a:rPr>
              <a:t>Какой(</a:t>
            </a:r>
            <a:r>
              <a:rPr lang="ru-RU" sz="2600" dirty="0" err="1" smtClean="0">
                <a:solidFill>
                  <a:srgbClr val="008000"/>
                </a:solidFill>
              </a:rPr>
              <a:t>ая</a:t>
            </a:r>
            <a:r>
              <a:rPr lang="ru-RU" sz="2600" dirty="0">
                <a:solidFill>
                  <a:srgbClr val="008000"/>
                </a:solidFill>
              </a:rPr>
              <a:t>) ты у меня сообразительный(</a:t>
            </a:r>
            <a:r>
              <a:rPr lang="ru-RU" sz="2600" dirty="0" err="1">
                <a:solidFill>
                  <a:srgbClr val="008000"/>
                </a:solidFill>
              </a:rPr>
              <a:t>ая</a:t>
            </a:r>
            <a:r>
              <a:rPr lang="ru-RU" sz="2600" dirty="0">
                <a:solidFill>
                  <a:srgbClr val="008000"/>
                </a:solidFill>
              </a:rPr>
              <a:t>)! </a:t>
            </a:r>
            <a:r>
              <a:rPr lang="ru-RU" sz="2600" dirty="0" smtClean="0">
                <a:solidFill>
                  <a:srgbClr val="008000"/>
                </a:solidFill>
              </a:rPr>
              <a:t>          1</a:t>
            </a:r>
            <a:endParaRPr lang="ru-RU" sz="2600" dirty="0">
              <a:solidFill>
                <a:srgbClr val="008000"/>
              </a:solidFill>
            </a:endParaRPr>
          </a:p>
          <a:p>
            <a:endParaRPr lang="ru-RU" sz="2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2444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8000"/>
                </a:solidFill>
              </a:rPr>
              <a:t>ВАШИ РЕЗУЛЬТАТЫ: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7 </a:t>
            </a:r>
            <a:r>
              <a:rPr lang="ru-RU" sz="2800" dirty="0">
                <a:solidFill>
                  <a:srgbClr val="C00000"/>
                </a:solidFill>
              </a:rPr>
              <a:t>– 8 баллов</a:t>
            </a:r>
            <a:r>
              <a:rPr lang="ru-RU" sz="2800" dirty="0">
                <a:solidFill>
                  <a:srgbClr val="008000"/>
                </a:solidFill>
              </a:rPr>
              <a:t>.   Живёте душа в душу. Ребёнок любит и уважает Вас.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9 – 10 баллов</a:t>
            </a:r>
            <a:r>
              <a:rPr lang="ru-RU" sz="2800" dirty="0">
                <a:solidFill>
                  <a:srgbClr val="008000"/>
                </a:solidFill>
              </a:rPr>
              <a:t>.   Вы непоследовательны в общении. Ребёнок Вас уважает, но не всегда откровенен.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11 – 12 баллов</a:t>
            </a:r>
            <a:r>
              <a:rPr lang="ru-RU" sz="2800" dirty="0">
                <a:solidFill>
                  <a:srgbClr val="008000"/>
                </a:solidFill>
              </a:rPr>
              <a:t>.   Необходимо быть к ребёнку повнимательнее. Авторитет не заменяет любви.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13 -14 </a:t>
            </a:r>
            <a:r>
              <a:rPr lang="ru-RU" sz="2800" dirty="0" smtClean="0">
                <a:solidFill>
                  <a:srgbClr val="C00000"/>
                </a:solidFill>
              </a:rPr>
              <a:t>баллов</a:t>
            </a:r>
            <a:r>
              <a:rPr lang="ru-RU" sz="2800" dirty="0" smtClean="0">
                <a:solidFill>
                  <a:srgbClr val="008000"/>
                </a:solidFill>
              </a:rPr>
              <a:t>. Идёте </a:t>
            </a:r>
            <a:r>
              <a:rPr lang="ru-RU" sz="2800" dirty="0">
                <a:solidFill>
                  <a:srgbClr val="008000"/>
                </a:solidFill>
              </a:rPr>
              <a:t>по неровному пути. Существует недоверие между </a:t>
            </a:r>
            <a:endParaRPr lang="ru-RU" sz="2800" dirty="0" smtClean="0">
              <a:solidFill>
                <a:srgbClr val="008000"/>
              </a:solidFill>
            </a:endParaRPr>
          </a:p>
          <a:p>
            <a:r>
              <a:rPr lang="ru-RU" sz="2800" dirty="0" smtClean="0">
                <a:solidFill>
                  <a:srgbClr val="008000"/>
                </a:solidFill>
              </a:rPr>
              <a:t>Вами </a:t>
            </a:r>
            <a:r>
              <a:rPr lang="ru-RU" sz="2800" dirty="0">
                <a:solidFill>
                  <a:srgbClr val="008000"/>
                </a:solidFill>
              </a:rPr>
              <a:t>и </a:t>
            </a:r>
            <a:r>
              <a:rPr lang="ru-RU" sz="2800" dirty="0" smtClean="0">
                <a:solidFill>
                  <a:srgbClr val="008000"/>
                </a:solidFill>
              </a:rPr>
              <a:t>ребёнком. </a:t>
            </a:r>
            <a:r>
              <a:rPr lang="ru-RU" sz="2800" dirty="0">
                <a:solidFill>
                  <a:srgbClr val="008000"/>
                </a:solidFill>
              </a:rPr>
              <a:t>Уделяйте </a:t>
            </a:r>
            <a:endParaRPr lang="ru-RU" sz="2800" dirty="0" smtClean="0">
              <a:solidFill>
                <a:srgbClr val="008000"/>
              </a:solidFill>
            </a:endParaRPr>
          </a:p>
          <a:p>
            <a:r>
              <a:rPr lang="ru-RU" sz="2800" dirty="0" smtClean="0">
                <a:solidFill>
                  <a:srgbClr val="008000"/>
                </a:solidFill>
              </a:rPr>
              <a:t>ему </a:t>
            </a:r>
            <a:r>
              <a:rPr lang="ru-RU" sz="2800" dirty="0">
                <a:solidFill>
                  <a:srgbClr val="008000"/>
                </a:solidFill>
              </a:rPr>
              <a:t>больше </a:t>
            </a:r>
            <a:r>
              <a:rPr lang="ru-RU" sz="2800" dirty="0" smtClean="0">
                <a:solidFill>
                  <a:srgbClr val="008000"/>
                </a:solidFill>
              </a:rPr>
              <a:t>времени, </a:t>
            </a:r>
          </a:p>
          <a:p>
            <a:r>
              <a:rPr lang="ru-RU" sz="2800" dirty="0" smtClean="0">
                <a:solidFill>
                  <a:srgbClr val="008000"/>
                </a:solidFill>
              </a:rPr>
              <a:t>уважайте </a:t>
            </a:r>
            <a:r>
              <a:rPr lang="ru-RU" sz="2800" dirty="0">
                <a:solidFill>
                  <a:srgbClr val="008000"/>
                </a:solidFill>
              </a:rPr>
              <a:t>его, </a:t>
            </a:r>
            <a:endParaRPr lang="ru-RU" sz="2800" dirty="0" smtClean="0">
              <a:solidFill>
                <a:srgbClr val="008000"/>
              </a:solidFill>
            </a:endParaRPr>
          </a:p>
          <a:p>
            <a:r>
              <a:rPr lang="ru-RU" sz="2800" dirty="0" smtClean="0">
                <a:solidFill>
                  <a:srgbClr val="008000"/>
                </a:solidFill>
              </a:rPr>
              <a:t>прислушивайтесь к </a:t>
            </a:r>
            <a:r>
              <a:rPr lang="ru-RU" sz="2800" dirty="0">
                <a:solidFill>
                  <a:srgbClr val="008000"/>
                </a:solidFill>
              </a:rPr>
              <a:t>его мнению.</a:t>
            </a:r>
          </a:p>
        </p:txBody>
      </p:sp>
      <p:pic>
        <p:nvPicPr>
          <p:cNvPr id="3" name="Picture 2" descr="C:\Users\учитель\Desktop\8 КЛАСС\1337873043_h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640" y="3861048"/>
            <a:ext cx="3784507" cy="299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-8237"/>
            <a:ext cx="7412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Результаты анкетирования учащихся</a:t>
            </a:r>
            <a:endParaRPr lang="ru-RU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50825" y="476672"/>
            <a:ext cx="8713663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 Какое количество времени ты тратишь на приготовление домашних заданий?</a:t>
            </a: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5 чел. 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от 1,5 до 2 часов,   8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чел. -  2 – 3 часа</a:t>
            </a: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2.</a:t>
            </a: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Какие предметы требуют больших затрат времени?</a:t>
            </a:r>
          </a:p>
          <a:p>
            <a:pPr marL="90170" lvl="0" indent="0" algn="ctr" eaLnBrk="1" hangingPunct="1"/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алгебра 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4, геометрия – 4, английский – 5, физика – 4, химия – 1,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русский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1, биология-1,    литература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1,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география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1,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3.Тебе всегда понятно задание, которое ты выполняешь дома, или ты уточняешь его у кого-нибудь?            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всегда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4;  не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всегда - 6,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уточняю 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3  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4.Ты делаешь домашнее задание самостоятельно?  </a:t>
            </a: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да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9,  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 -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2 , частично - 1</a:t>
            </a:r>
            <a:endParaRPr lang="ru-RU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5.С каким настроением ты обычно делаешь домашнюю работу?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нормальным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10, с разным - 2, не с самым лучшим.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6.Всегда ли ты успеваешь записывать дом. задание на уроке? </a:t>
            </a:r>
            <a:endParaRPr lang="ru-RU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algn="ctr" eaLnBrk="1" hangingPunct="1"/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да – 11, не всегда - 2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7.Бывают ли случаи, когда </a:t>
            </a:r>
            <a:r>
              <a:rPr lang="ru-RU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ты просто списываешь задание перед уроком у своих товарищей? 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иногда 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9, нет - 4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8.Ругают ли тебя родители за то, что ты можешь не выполнить домашнее задание из-за непонимания?                     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Да - 3,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иногда 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1; 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7, родители объясняют - 2</a:t>
            </a:r>
            <a:endParaRPr lang="ru-RU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9.Ругают ли </a:t>
            </a:r>
            <a:r>
              <a:rPr lang="ru-RU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педагоги, если домашнее задание остается невыполненным? </a:t>
            </a:r>
          </a:p>
          <a:p>
            <a:pPr marL="90170" lvl="0" indent="0" eaLnBrk="1" hangingPunct="1"/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да –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7, ну естественно, иногда - 4</a:t>
            </a:r>
            <a:endParaRPr lang="ru-RU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10.Обсуждаете ли вы на уроке домашнее задание? 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Да - 8,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иногда  -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3,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 -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2 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11.Имеешь ли ты возможность выбрать домашнее задание?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13</a:t>
            </a:r>
            <a:endParaRPr lang="ru-RU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12.Как поощряет учитель за выполнение домашних заданий в срок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? </a:t>
            </a: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90170" lvl="0" indent="0" eaLnBrk="1" hangingPunct="1"/>
            <a:r>
              <a:rPr lang="ru-RU" sz="16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                                      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ставят оценки, 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хорошими 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оценками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dirty="0">
              <a:latin typeface="Segoe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dirty="0"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4315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71"/>
            <a:ext cx="7236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8000"/>
                </a:solidFill>
                <a:latin typeface="Century Schoolbook" panose="02040604050505020304" pitchFamily="18" charset="0"/>
              </a:rPr>
              <a:t>Нормативы  продолжительности  учебных домашних заданий 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51962" y="134076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1-й класс – </a:t>
            </a:r>
            <a:endParaRPr lang="ru-RU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домашнего 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задания нет</a:t>
            </a:r>
            <a:r>
              <a:rPr lang="ru-RU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;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2–3 классы 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– 1,5 часа в день</a:t>
            </a:r>
            <a:r>
              <a:rPr lang="ru-RU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;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4–5 </a:t>
            </a:r>
            <a:r>
              <a:rPr lang="ru-RU" sz="28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классы 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– 2 часа в день</a:t>
            </a:r>
            <a:r>
              <a:rPr lang="ru-RU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;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6–8 </a:t>
            </a:r>
            <a:r>
              <a:rPr lang="ru-RU" sz="28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классы 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– 2,5 часа в день</a:t>
            </a:r>
            <a:r>
              <a:rPr lang="ru-RU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;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800" u="sng" smtClean="0">
                <a:solidFill>
                  <a:srgbClr val="C00000"/>
                </a:solidFill>
                <a:latin typeface="Comic Sans MS" panose="030F0702030302020204" pitchFamily="66" charset="0"/>
              </a:rPr>
              <a:t>9–11 </a:t>
            </a:r>
            <a:r>
              <a:rPr lang="ru-RU" sz="28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классы </a:t>
            </a:r>
            <a:r>
              <a:rPr lang="ru-RU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– 3,5 часа в день.</a:t>
            </a:r>
          </a:p>
        </p:txBody>
      </p:sp>
      <p:pic>
        <p:nvPicPr>
          <p:cNvPr id="4" name="Picture 7" descr="index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64" y="1772816"/>
            <a:ext cx="4105275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427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559</TotalTime>
  <Words>600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37</cp:revision>
  <dcterms:created xsi:type="dcterms:W3CDTF">2014-10-07T08:25:33Z</dcterms:created>
  <dcterms:modified xsi:type="dcterms:W3CDTF">2014-10-09T12:50:28Z</dcterms:modified>
</cp:coreProperties>
</file>