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D950A-28FF-43A8-9A7B-AFDC97C635F3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43B2-A179-4613-8AF9-DB176AE45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36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43B2-A179-4613-8AF9-DB176AE456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161CB7-3EB7-4E89-879F-729B0BACD6D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700F6A-27D5-4008-B0DF-2040C3F4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357298"/>
            <a:ext cx="5957886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Как вести себя в конфликтной ситуации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01056" cy="1000108"/>
          </a:xfrm>
        </p:spPr>
        <p:txBody>
          <a:bodyPr>
            <a:noAutofit/>
          </a:bodyPr>
          <a:lstStyle/>
          <a:p>
            <a:pPr algn="ctr"/>
            <a:r>
              <a:rPr lang="ru-RU" sz="4300" i="1" dirty="0" smtClean="0">
                <a:solidFill>
                  <a:srgbClr val="FF0000"/>
                </a:solidFill>
              </a:rPr>
              <a:t>Определение  «конфликта»</a:t>
            </a:r>
            <a:endParaRPr lang="ru-RU" sz="43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686700" cy="5286412"/>
          </a:xfrm>
        </p:spPr>
        <p:txBody>
          <a:bodyPr>
            <a:noAutofit/>
          </a:bodyPr>
          <a:lstStyle/>
          <a:p>
            <a:pPr marL="446088" indent="-446088"/>
            <a:r>
              <a:rPr lang="ru-RU" b="1" i="1" dirty="0" smtClean="0"/>
              <a:t>Конфликт</a:t>
            </a:r>
            <a:r>
              <a:rPr lang="ru-RU" dirty="0" smtClean="0"/>
              <a:t> — это противостояние конкретных</a:t>
            </a:r>
          </a:p>
          <a:p>
            <a:pPr marL="271463" indent="87313">
              <a:buNone/>
            </a:pPr>
            <a:r>
              <a:rPr lang="ru-RU" dirty="0" smtClean="0"/>
              <a:t>людей или социальных групп, стремящихся</a:t>
            </a:r>
          </a:p>
          <a:p>
            <a:pPr marL="271463" indent="87313">
              <a:buNone/>
            </a:pPr>
            <a:r>
              <a:rPr lang="ru-RU" dirty="0" smtClean="0"/>
              <a:t>обладать тем, что одинаково высоко ценится</a:t>
            </a:r>
          </a:p>
          <a:p>
            <a:pPr marL="271463" indent="87313">
              <a:buNone/>
            </a:pPr>
            <a:r>
              <a:rPr lang="ru-RU" dirty="0" smtClean="0"/>
              <a:t>обеими сторонами.</a:t>
            </a:r>
          </a:p>
          <a:p>
            <a:pPr marL="358775" indent="-358775"/>
            <a:r>
              <a:rPr lang="ru-RU" b="1" i="1" dirty="0" smtClean="0"/>
              <a:t>Конфликт</a:t>
            </a:r>
            <a:r>
              <a:rPr lang="ru-RU" dirty="0" smtClean="0"/>
              <a:t> — это столкновение, предельное</a:t>
            </a:r>
          </a:p>
          <a:p>
            <a:pPr marL="271463" indent="87313">
              <a:buNone/>
            </a:pPr>
            <a:r>
              <a:rPr lang="ru-RU" dirty="0" smtClean="0"/>
              <a:t>обострение противоречий, ситуация, когда одна</a:t>
            </a:r>
          </a:p>
          <a:p>
            <a:pPr marL="271463" indent="87313">
              <a:buNone/>
            </a:pPr>
            <a:r>
              <a:rPr lang="ru-RU" dirty="0" smtClean="0"/>
              <a:t>сторона противостоит другой.</a:t>
            </a:r>
          </a:p>
          <a:p>
            <a:pPr marL="358775" indent="-358775"/>
            <a:r>
              <a:rPr lang="ru-RU" b="1" i="1" dirty="0" err="1" smtClean="0"/>
              <a:t>Конфликтология</a:t>
            </a:r>
            <a:r>
              <a:rPr lang="ru-RU" b="1" i="1" dirty="0" smtClean="0"/>
              <a:t> </a:t>
            </a:r>
            <a:r>
              <a:rPr lang="ru-RU" dirty="0" smtClean="0"/>
              <a:t>— специальная наука,</a:t>
            </a:r>
          </a:p>
          <a:p>
            <a:pPr marL="271463" indent="87313">
              <a:buNone/>
            </a:pPr>
            <a:r>
              <a:rPr lang="ru-RU" dirty="0" smtClean="0"/>
              <a:t>исследующая содержание, причины, условия,</a:t>
            </a:r>
          </a:p>
          <a:p>
            <a:pPr marL="271463" indent="87313">
              <a:buNone/>
            </a:pPr>
            <a:r>
              <a:rPr lang="ru-RU" dirty="0" smtClean="0"/>
              <a:t>механизмы, закономерности возникновения,</a:t>
            </a:r>
          </a:p>
          <a:p>
            <a:pPr marL="271463" indent="87313">
              <a:buNone/>
            </a:pPr>
            <a:r>
              <a:rPr lang="ru-RU" dirty="0" smtClean="0"/>
              <a:t>протекания, разрешения, регулирования</a:t>
            </a:r>
          </a:p>
          <a:p>
            <a:pPr marL="271463" indent="87313">
              <a:buNone/>
            </a:pPr>
            <a:r>
              <a:rPr lang="ru-RU" dirty="0" smtClean="0"/>
              <a:t>конфликтов.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15262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Участники  конфликта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Свидетели </a:t>
            </a:r>
            <a:r>
              <a:rPr lang="ru-RU" dirty="0" smtClean="0"/>
              <a:t>— это</a:t>
            </a:r>
          </a:p>
          <a:p>
            <a:pPr marL="273050" indent="-1588">
              <a:buNone/>
            </a:pPr>
            <a:r>
              <a:rPr lang="ru-RU" dirty="0" smtClean="0"/>
              <a:t>люди, наблюдающие за</a:t>
            </a:r>
          </a:p>
          <a:p>
            <a:pPr marL="273050" indent="-1588">
              <a:buNone/>
            </a:pPr>
            <a:r>
              <a:rPr lang="ru-RU" dirty="0" smtClean="0"/>
              <a:t>конфликтом со стороны</a:t>
            </a:r>
          </a:p>
          <a:p>
            <a:pPr marL="273050" indent="-1588">
              <a:buNone/>
            </a:pPr>
            <a:endParaRPr lang="ru-RU" dirty="0" smtClean="0"/>
          </a:p>
          <a:p>
            <a:pPr marL="273050" indent="-1588">
              <a:buNone/>
            </a:pPr>
            <a:endParaRPr lang="ru-RU" dirty="0" smtClean="0"/>
          </a:p>
          <a:p>
            <a:pPr marL="273050" indent="-1588">
              <a:buNone/>
            </a:pPr>
            <a:endParaRPr lang="ru-RU" dirty="0" smtClean="0"/>
          </a:p>
          <a:p>
            <a:pPr marL="273050" indent="-1588">
              <a:buNone/>
            </a:pPr>
            <a:endParaRPr lang="ru-RU" dirty="0" smtClean="0"/>
          </a:p>
          <a:p>
            <a:r>
              <a:rPr lang="ru-RU" b="1" dirty="0" smtClean="0"/>
              <a:t>Подстрекатели </a:t>
            </a:r>
            <a:r>
              <a:rPr lang="ru-RU" dirty="0" smtClean="0"/>
              <a:t>- это</a:t>
            </a:r>
          </a:p>
          <a:p>
            <a:pPr marL="273050" indent="-1588">
              <a:buNone/>
            </a:pPr>
            <a:r>
              <a:rPr lang="ru-RU" dirty="0" smtClean="0"/>
              <a:t>те, кто подталкивает</a:t>
            </a:r>
          </a:p>
          <a:p>
            <a:pPr marL="273050" indent="-1588">
              <a:buNone/>
            </a:pPr>
            <a:r>
              <a:rPr lang="ru-RU" dirty="0" smtClean="0"/>
              <a:t>других участников к</a:t>
            </a:r>
          </a:p>
          <a:p>
            <a:pPr marL="273050" indent="-1588">
              <a:buNone/>
            </a:pPr>
            <a:r>
              <a:rPr lang="ru-RU" dirty="0" smtClean="0"/>
              <a:t>конфликту</a:t>
            </a:r>
          </a:p>
          <a:p>
            <a:pPr marL="273050" indent="-1588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3657600" cy="48291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Посредники</a:t>
            </a:r>
            <a:r>
              <a:rPr lang="ru-RU" dirty="0" smtClean="0"/>
              <a:t> — это</a:t>
            </a:r>
          </a:p>
          <a:p>
            <a:pPr marL="273050" indent="-1588">
              <a:buNone/>
            </a:pPr>
            <a:r>
              <a:rPr lang="ru-RU" dirty="0" smtClean="0"/>
              <a:t>люди, которые своими</a:t>
            </a:r>
          </a:p>
          <a:p>
            <a:pPr marL="273050" indent="-1588">
              <a:buNone/>
            </a:pPr>
            <a:r>
              <a:rPr lang="ru-RU" dirty="0" smtClean="0"/>
              <a:t>действиями пытаются</a:t>
            </a:r>
          </a:p>
          <a:p>
            <a:pPr marL="273050" indent="-1588">
              <a:buNone/>
            </a:pPr>
            <a:r>
              <a:rPr lang="ru-RU" dirty="0" smtClean="0"/>
              <a:t>предотвратить,</a:t>
            </a:r>
          </a:p>
          <a:p>
            <a:pPr marL="273050" indent="-1588">
              <a:buNone/>
            </a:pPr>
            <a:r>
              <a:rPr lang="ru-RU" dirty="0" smtClean="0"/>
              <a:t>остановить или</a:t>
            </a:r>
          </a:p>
          <a:p>
            <a:pPr marL="273050" indent="-1588">
              <a:buNone/>
            </a:pPr>
            <a:r>
              <a:rPr lang="ru-RU" dirty="0" smtClean="0"/>
              <a:t>разрешить конфликт</a:t>
            </a:r>
          </a:p>
          <a:p>
            <a:pPr marL="273050" indent="-1588">
              <a:buNone/>
            </a:pPr>
            <a:endParaRPr lang="ru-RU" dirty="0" smtClean="0"/>
          </a:p>
          <a:p>
            <a:r>
              <a:rPr lang="ru-RU" b="1" dirty="0" smtClean="0"/>
              <a:t>Пособники </a:t>
            </a:r>
            <a:r>
              <a:rPr lang="ru-RU" dirty="0" smtClean="0"/>
              <a:t>— это люди,</a:t>
            </a:r>
          </a:p>
          <a:p>
            <a:pPr marL="273050" indent="-1588">
              <a:buNone/>
            </a:pPr>
            <a:r>
              <a:rPr lang="ru-RU" dirty="0" smtClean="0"/>
              <a:t>содействующие</a:t>
            </a:r>
          </a:p>
          <a:p>
            <a:pPr marL="273050" indent="-1588">
              <a:buNone/>
            </a:pPr>
            <a:r>
              <a:rPr lang="ru-RU" dirty="0" smtClean="0"/>
              <a:t>развитию конфликта</a:t>
            </a:r>
          </a:p>
          <a:p>
            <a:pPr marL="273050" indent="-1588">
              <a:buNone/>
            </a:pPr>
            <a:r>
              <a:rPr lang="ru-RU" dirty="0" smtClean="0"/>
              <a:t>советами, технической</a:t>
            </a:r>
          </a:p>
          <a:p>
            <a:pPr marL="273050" indent="-1588">
              <a:buNone/>
            </a:pPr>
            <a:r>
              <a:rPr lang="ru-RU" dirty="0" smtClean="0"/>
              <a:t>помощью или иными</a:t>
            </a:r>
          </a:p>
          <a:p>
            <a:pPr marL="273050" indent="-1588">
              <a:buNone/>
            </a:pPr>
            <a:r>
              <a:rPr lang="ru-RU" dirty="0" smtClean="0"/>
              <a:t>способами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151128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Основные стратегии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взаимодействия в конфликте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5400684" cy="4873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Избегание (уход)</a:t>
            </a:r>
          </a:p>
          <a:p>
            <a:r>
              <a:rPr lang="ru-RU" sz="3600" dirty="0" smtClean="0"/>
              <a:t>Конкуренция (борьба)</a:t>
            </a:r>
          </a:p>
          <a:p>
            <a:r>
              <a:rPr lang="ru-RU" sz="3600" dirty="0" smtClean="0"/>
              <a:t>Приспособление</a:t>
            </a:r>
          </a:p>
          <a:p>
            <a:r>
              <a:rPr lang="ru-RU" sz="3600" dirty="0" smtClean="0"/>
              <a:t>Сотрудничество</a:t>
            </a:r>
          </a:p>
          <a:p>
            <a:r>
              <a:rPr lang="ru-RU" sz="3600" dirty="0" smtClean="0"/>
              <a:t>Компромисс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53934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153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Как успешно разрешать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конфликты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467600" cy="247174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Переговоры</a:t>
            </a:r>
            <a:r>
              <a:rPr lang="ru-RU" dirty="0" smtClean="0"/>
              <a:t> - это процесс, при котором стороны пытаются разрешить конфликт путём непосредственного обсуждения между собой.</a:t>
            </a:r>
          </a:p>
          <a:p>
            <a:pPr marL="273050" indent="-15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Сильная сторона </a:t>
            </a:r>
            <a:r>
              <a:rPr lang="ru-RU" dirty="0" smtClean="0"/>
              <a:t>- всё зависит только от самих сторон — как сам процесс, так и результат непосредственного обсуждения.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29000"/>
            <a:ext cx="4572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Как успешно разрешить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конфликт (2)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278608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Медиация</a:t>
            </a:r>
            <a:r>
              <a:rPr lang="ru-RU" sz="2200" dirty="0" smtClean="0"/>
              <a:t> - в процесс вступает третья сторона — посредник, цель которой помочь первым двум договориться. Выслушивая стороны и помогая их  общению, медиаторы стараются способствовать нахождению сторонами решения типа «выигрыш-выигрыш». И хотя медиатор берёт на себя всю ответственность за процесс, оппоненты все же контролируют предмет дискуссии и её исход.</a:t>
            </a:r>
            <a:endParaRPr lang="ru-RU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3571900" cy="289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Как успешно разрешать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конфликт (3)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58" cy="2614618"/>
          </a:xfrm>
        </p:spPr>
        <p:txBody>
          <a:bodyPr>
            <a:normAutofit fontScale="77500" lnSpcReduction="20000"/>
          </a:bodyPr>
          <a:lstStyle/>
          <a:p>
            <a:pPr marL="273050" indent="-15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Арбитраж</a:t>
            </a:r>
            <a:r>
              <a:rPr lang="ru-RU" dirty="0" smtClean="0"/>
              <a:t> — третья сторона контролирует не только процесс, но и исход конфликта; арбитры решают, что именно сторонам необходимо сделать для разрешения их конфликта, и, обычно наделены властью, способной принудить стороны выполнить соответствующее решение.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00504"/>
            <a:ext cx="4214842" cy="26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35729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Для разрешения конфликта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858180" cy="4929222"/>
          </a:xfrm>
          <a:ln w="28575">
            <a:noFill/>
          </a:ln>
        </p:spPr>
        <p:txBody>
          <a:bodyPr>
            <a:normAutofit fontScale="77500" lnSpcReduction="20000"/>
          </a:bodyPr>
          <a:lstStyle/>
          <a:p>
            <a:pPr marL="271463" indent="-271463">
              <a:buFont typeface="+mj-lt"/>
              <a:buAutoNum type="arabicPeriod"/>
            </a:pPr>
            <a:r>
              <a:rPr lang="ru-RU" dirty="0" smtClean="0"/>
              <a:t>Хорошо владеть собой (не поддаваться эмоциям, сохранять спокойствие, включать логику).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Дать партнеру высказаться (не перебивая и не комментируя высказывания).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Предложить обосновать претензии (не позволять опять переходить на эмоции).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Вызвать у партнера положительные эмоции.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Найти общие точки понимания проблемы.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Найти общую основу (законы, факты, авторитетное мнение).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Всегда держаться на равных.</a:t>
            </a:r>
          </a:p>
          <a:p>
            <a:pPr marL="271463" indent="-271463">
              <a:buFont typeface="+mj-lt"/>
              <a:buAutoNum type="arabicPeriod"/>
            </a:pPr>
            <a:r>
              <a:rPr lang="ru-RU" dirty="0" smtClean="0"/>
              <a:t>В конце обязательно высказать надежду на продолжение сотрудничества.</a:t>
            </a:r>
          </a:p>
          <a:p>
            <a:pPr marL="271463" indent="-271463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0" y="2071678"/>
            <a:ext cx="4714908" cy="1928826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 любой конфликтной ситуации надо учитывать интересы противной стороны, тогда её проще разрешить.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42852"/>
            <a:ext cx="2751316" cy="18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7018" b="8772"/>
          <a:stretch>
            <a:fillRect/>
          </a:stretch>
        </p:blipFill>
        <p:spPr bwMode="auto">
          <a:xfrm>
            <a:off x="3071802" y="142852"/>
            <a:ext cx="2928958" cy="184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2286016" cy="25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143380"/>
            <a:ext cx="2714644" cy="24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500570"/>
            <a:ext cx="3167065" cy="212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52"/>
            <a:ext cx="27500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285992"/>
            <a:ext cx="2571736" cy="15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 l="5002" r="24998"/>
          <a:stretch>
            <a:fillRect/>
          </a:stretch>
        </p:blipFill>
        <p:spPr bwMode="auto">
          <a:xfrm>
            <a:off x="7643834" y="2357430"/>
            <a:ext cx="1214446" cy="12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</TotalTime>
  <Words>371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Как вести себя в конфликтной ситуации</vt:lpstr>
      <vt:lpstr>Определение  «конфликта»</vt:lpstr>
      <vt:lpstr>Участники  конфликта</vt:lpstr>
      <vt:lpstr>Основные стратегии взаимодействия в конфликте</vt:lpstr>
      <vt:lpstr>Как успешно разрешать конфликты</vt:lpstr>
      <vt:lpstr>Как успешно разрешить конфликт (2)</vt:lpstr>
      <vt:lpstr>Как успешно разрешать конфликт (3)</vt:lpstr>
      <vt:lpstr>Для разрешения конфликта</vt:lpstr>
      <vt:lpstr>В любой конфликтной ситуации надо учитывать интересы противной стороны, тогда её проще разрешить.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вести себя в конфликтной ситуации</dc:title>
  <dc:creator>User</dc:creator>
  <cp:lastModifiedBy>user1</cp:lastModifiedBy>
  <cp:revision>12</cp:revision>
  <dcterms:created xsi:type="dcterms:W3CDTF">2015-02-03T21:20:47Z</dcterms:created>
  <dcterms:modified xsi:type="dcterms:W3CDTF">2016-03-01T03:15:45Z</dcterms:modified>
</cp:coreProperties>
</file>