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03167-F187-44FF-A152-FC940D4D2008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69C9E-42CF-4394-8801-BA0E50F06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8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9C9E-42CF-4394-8801-BA0E50F06A9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01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F96-94FC-40D0-95D8-6E161688B3D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6A-30A7-4F29-8476-9366EA94B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1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F96-94FC-40D0-95D8-6E161688B3D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6A-30A7-4F29-8476-9366EA94B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5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F96-94FC-40D0-95D8-6E161688B3D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6A-30A7-4F29-8476-9366EA94B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0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F96-94FC-40D0-95D8-6E161688B3D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6A-30A7-4F29-8476-9366EA94B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41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F96-94FC-40D0-95D8-6E161688B3D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6A-30A7-4F29-8476-9366EA94B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2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F96-94FC-40D0-95D8-6E161688B3D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6A-30A7-4F29-8476-9366EA94B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06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F96-94FC-40D0-95D8-6E161688B3D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6A-30A7-4F29-8476-9366EA94B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F96-94FC-40D0-95D8-6E161688B3D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6A-30A7-4F29-8476-9366EA94B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8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F96-94FC-40D0-95D8-6E161688B3D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6A-30A7-4F29-8476-9366EA94B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53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F96-94FC-40D0-95D8-6E161688B3D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6A-30A7-4F29-8476-9366EA94B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7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F96-94FC-40D0-95D8-6E161688B3D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16A-30A7-4F29-8476-9366EA94B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04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29F96-94FC-40D0-95D8-6E161688B3D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2316A-30A7-4F29-8476-9366EA94B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0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1%80%D1%8B%D0%BC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s://ru.wikipedia.org/wiki/%D0%A3%D0%BA%D1%80%D0%B0%D0%B8%D0%BD%D1%81%D0%BA%D0%B8%D0%B9_%D1%8F%D0%B7%D1%8B%D0%BA" TargetMode="External"/><Relationship Id="rId7" Type="http://schemas.openxmlformats.org/officeDocument/2006/relationships/hyperlink" Target="https://ru.wikipedia.org/wiki/%D0%9A%D1%83%D1%80%D0%BE%D1%80%D1%82" TargetMode="External"/><Relationship Id="rId12" Type="http://schemas.openxmlformats.org/officeDocument/2006/relationships/hyperlink" Target="https://ru.wikipedia.org/wiki/%D0%90%D0%B2%D1%82%D0%BE%D0%BD%D0%BE%D0%BC%D0%BD%D0%B0%D1%8F_%D0%A0%D0%B5%D1%81%D0%BF%D1%83%D0%B1%D0%BB%D0%B8%D0%BA%D0%B0_%D0%9A%D1%80%D1%8B%D0%BC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E%D1%80%D0%BE%D0%B4" TargetMode="External"/><Relationship Id="rId11" Type="http://schemas.openxmlformats.org/officeDocument/2006/relationships/hyperlink" Target="https://ru.wikipedia.org/wiki/%D0%95%D0%B2%D0%BF%D0%B0%D1%82%D0%BE%D1%80%D0%B8%D0%B9%D1%81%D0%BA%D0%B8%D0%B9_%D0%B3%D0%BE%D1%80%D1%81%D0%BE%D0%B2%D0%B5%D1%82" TargetMode="External"/><Relationship Id="rId5" Type="http://schemas.openxmlformats.org/officeDocument/2006/relationships/hyperlink" Target="https://ru.wikipedia.org/wiki/%D0%9A%D0%B0%D1%80%D0%B0%D0%B8%D0%BC%D1%81%D0%BA%D0%B8%D0%B9_%D1%8F%D0%B7%D1%8B%D0%BA" TargetMode="External"/><Relationship Id="rId15" Type="http://schemas.openxmlformats.org/officeDocument/2006/relationships/image" Target="../media/image5.jpg"/><Relationship Id="rId10" Type="http://schemas.openxmlformats.org/officeDocument/2006/relationships/hyperlink" Target="https://ru.wikipedia.org/wiki/%D0%A0%D0%B5%D1%81%D0%BF%D1%83%D0%B1%D0%BB%D0%B8%D0%BA%D0%B0_%D0%9A%D1%80%D1%8B%D0%BC" TargetMode="External"/><Relationship Id="rId4" Type="http://schemas.openxmlformats.org/officeDocument/2006/relationships/hyperlink" Target="https://ru.wikipedia.org/wiki/%D0%9A%D1%80%D1%8B%D0%BC%D1%81%D0%BA%D0%BE%D1%82%D0%B0%D1%82%D0%B0%D1%80%D1%81%D0%BA%D0%B8%D0%B9_%D1%8F%D0%B7%D1%8B%D0%BA" TargetMode="External"/><Relationship Id="rId9" Type="http://schemas.openxmlformats.org/officeDocument/2006/relationships/hyperlink" Target="https://ru.wikipedia.org/wiki/%D0%93%D0%BE%D1%80%D0%BE%D0%B4%D1%81%D0%BA%D0%BE%D0%B9_%D0%BE%D0%BA%D1%80%D1%83%D0%B3_%D0%95%D0%B2%D0%BF%D0%B0%D1%82%D0%BE%D1%80%D0%B8%D1%8F" TargetMode="External"/><Relationship Id="rId1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ru.wikipedia.org/wiki/%D0%93%D1%80%D0%B5%D1%87%D0%B5%D1%81%D0%BA%D0%B8%D0%B9_%D1%8F%D0%B7%D1%8B%D0%BA" TargetMode="External"/><Relationship Id="rId7" Type="http://schemas.openxmlformats.org/officeDocument/2006/relationships/hyperlink" Target="https://ru.wikipedia.org/wiki/%D0%A0%D0%BE%D1%81%D1%81%D0%B8%D0%B9%D1%81%D0%BA%D0%B0%D1%8F_%D0%B8%D0%BC%D0%BF%D0%B5%D1%80%D0%B8%D1%8F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1%83%D1%80%D0%B5%D1%86%D0%BA%D0%B8%D0%B9_%D1%8F%D0%B7%D1%8B%D0%BA" TargetMode="External"/><Relationship Id="rId5" Type="http://schemas.openxmlformats.org/officeDocument/2006/relationships/hyperlink" Target="https://ru.wikipedia.org/wiki/%D0%9A%D1%80%D1%8B%D0%BC%D1%81%D0%BA%D0%BE%D1%82%D0%B0%D1%82%D0%B0%D1%80%D1%81%D0%BA%D0%B8%D0%B9_%D1%8F%D0%B7%D1%8B%D0%BA" TargetMode="External"/><Relationship Id="rId10" Type="http://schemas.openxmlformats.org/officeDocument/2006/relationships/image" Target="../media/image9.jpg"/><Relationship Id="rId4" Type="http://schemas.openxmlformats.org/officeDocument/2006/relationships/hyperlink" Target="https://ru.wikipedia.org/wiki/%D0%9A%D1%80%D1%8B%D0%BC%D1%81%D0%BA%D0%BE%D0%B5_%D1%85%D0%B0%D0%BD%D1%81%D1%82%D0%B2%D0%BE" TargetMode="External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85_%D0%B3%D0%BE%D0%B4" TargetMode="External"/><Relationship Id="rId13" Type="http://schemas.openxmlformats.org/officeDocument/2006/relationships/hyperlink" Target="https://ru.wikipedia.org/w/index.php?title=%D0%92%D0%B5%D1%80%D1%85%D0%BE%D0%B2%D0%BD%D1%8B%D0%B9_%D0%A1%D1%83%D0%B4_%D0%A0%D0%B5%D1%81%D0%BF%D1%83%D0%B1%D0%BB%D0%B8%D0%BA%D0%B8_%D0%9A%D1%80%D1%8B%D0%BC&amp;action=edit&amp;redlink=1" TargetMode="External"/><Relationship Id="rId3" Type="http://schemas.openxmlformats.org/officeDocument/2006/relationships/hyperlink" Target="https://ru.wikipedia.org/wiki/%D0%9F%D1%8F%D1%82%D0%BD%D0%B8%D1%87%D0%BD%D0%B0%D1%8F_%D0%BC%D0%B5%D1%87%D0%B5%D1%82%D1%8C" TargetMode="External"/><Relationship Id="rId7" Type="http://schemas.openxmlformats.org/officeDocument/2006/relationships/hyperlink" Target="https://ru.wikipedia.org/wiki/%D0%A0%D0%B5%D1%81%D1%82%D0%B0%D0%B2%D1%80%D0%B0%D1%86%D0%B8%D1%8F" TargetMode="External"/><Relationship Id="rId12" Type="http://schemas.openxmlformats.org/officeDocument/2006/relationships/hyperlink" Target="https://ru.wikipedia.org/wiki/%D0%A5%D0%B0%D0%B1%D0%B0%D1%88%D0%B8%D1%82%D1%8B" TargetMode="External"/><Relationship Id="rId2" Type="http://schemas.openxmlformats.org/officeDocument/2006/relationships/hyperlink" Target="https://ru.wikipedia.org/wiki/%D0%9A%D1%80%D1%8B%D0%BC%D1%81%D0%BA%D0%BE%D1%82%D0%B0%D1%82%D0%B0%D1%80%D1%81%D0%BA%D0%B8%D0%B9_%D1%8F%D0%B7%D1%8B%D0%BA" TargetMode="Externa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0%B5%D0%B2%D0%BB%D0%B5%D1%82_I_%D0%93%D0%B5%D1%80%D0%B0%D0%B9" TargetMode="External"/><Relationship Id="rId11" Type="http://schemas.openxmlformats.org/officeDocument/2006/relationships/hyperlink" Target="https://ru.wikipedia.org/wiki/1990-%D0%B5_%D0%B3%D0%BE%D0%B4%D1%8B" TargetMode="External"/><Relationship Id="rId5" Type="http://schemas.openxmlformats.org/officeDocument/2006/relationships/hyperlink" Target="https://ru.wikipedia.org/wiki/1552_%D0%B3%D0%BE%D0%B4" TargetMode="External"/><Relationship Id="rId15" Type="http://schemas.openxmlformats.org/officeDocument/2006/relationships/image" Target="../media/image12.jpg"/><Relationship Id="rId10" Type="http://schemas.openxmlformats.org/officeDocument/2006/relationships/hyperlink" Target="https://ru.wikipedia.org/wiki/1836_%D0%B3%D0%BE%D0%B4" TargetMode="External"/><Relationship Id="rId4" Type="http://schemas.openxmlformats.org/officeDocument/2006/relationships/hyperlink" Target="https://ru.wikipedia.org/wiki/%D0%95%D0%B2%D0%BF%D0%B0%D1%82%D0%BE%D1%80%D0%B8%D1%8F" TargetMode="External"/><Relationship Id="rId9" Type="http://schemas.openxmlformats.org/officeDocument/2006/relationships/hyperlink" Target="https://ru.wikipedia.org/wiki/1665_%D0%B3%D0%BE%D0%B4" TargetMode="External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18" TargetMode="External"/><Relationship Id="rId13" Type="http://schemas.openxmlformats.org/officeDocument/2006/relationships/image" Target="../media/image16.jpg"/><Relationship Id="rId3" Type="http://schemas.openxmlformats.org/officeDocument/2006/relationships/hyperlink" Target="https://ru.wikipedia.org/wiki/%D0%93%D1%80%D0%B5%D1%86%D0%B8%D1%8F" TargetMode="External"/><Relationship Id="rId7" Type="http://schemas.openxmlformats.org/officeDocument/2006/relationships/hyperlink" Target="https://ru.wikipedia.org/wiki/1911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5%D0%B2%D0%BF%D0%B0%D1%82%D0%BE%D1%80%D0%B8%D1%8F" TargetMode="External"/><Relationship Id="rId11" Type="http://schemas.openxmlformats.org/officeDocument/2006/relationships/hyperlink" Target="https://ru.wikipedia.org/wiki/%D0%94%D0%B6%D1%83%D0%BC%D0%B0-%D0%94%D0%B6%D0%B0%D0%BC%D0%B8_(%D0%95%D0%B2%D0%BF%D0%B0%D1%82%D0%BE%D1%80%D0%B8%D1%8F)" TargetMode="External"/><Relationship Id="rId5" Type="http://schemas.openxmlformats.org/officeDocument/2006/relationships/hyperlink" Target="https://ru.wikipedia.org/wiki/%D0%98%D0%BB%D0%B8%D1%8F_(%D0%BF%D1%80%D0%BE%D1%80%D0%BE%D0%BA)" TargetMode="External"/><Relationship Id="rId10" Type="http://schemas.openxmlformats.org/officeDocument/2006/relationships/hyperlink" Target="https://ru.wikipedia.org/wiki/%D0%9C%D0%B5%D1%87%D0%B5%D1%82%D1%8C" TargetMode="External"/><Relationship Id="rId4" Type="http://schemas.openxmlformats.org/officeDocument/2006/relationships/hyperlink" Target="https://ru.wikipedia.org/wiki/%D0%A6%D0%B5%D1%80%D0%BA%D0%BE%D0%B2%D1%8C_(%D1%81%D0%BE%D0%BE%D1%80%D1%83%D0%B6%D0%B5%D0%BD%D0%B8%D0%B5)" TargetMode="External"/><Relationship Id="rId9" Type="http://schemas.openxmlformats.org/officeDocument/2006/relationships/hyperlink" Target="https://ru.wikipedia.org/w/index.php?title=%D0%93%D0%B5%D0%BD%D1%80%D0%B8%D1%85,_%D0%90%D0%B4%D0%B0%D0%BC_%D0%9B%D1%8E%D0%B4%D0%B2%D0%B8%D0%B3%D0%BE%D0%B2%D0%B8%D1%87&amp;action=edit&amp;redlink=1" TargetMode="External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614151" y="0"/>
            <a:ext cx="6409899" cy="149009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Евпатория- город мечты</a:t>
            </a:r>
            <a:endParaRPr lang="ru-RU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27008" y="4367283"/>
            <a:ext cx="5436359" cy="61415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7030A0"/>
                </a:solidFill>
                <a:ea typeface="SimSun" panose="02010600030101010101" pitchFamily="2" charset="-122"/>
              </a:rPr>
              <a:t>Добро пожаловать в город, Евпатория!</a:t>
            </a:r>
            <a:endParaRPr lang="ru-RU" dirty="0">
              <a:solidFill>
                <a:srgbClr val="7030A0"/>
              </a:solidFill>
              <a:ea typeface="SimSun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1737" y="409432"/>
            <a:ext cx="2879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Очень жаль мне тех, которые не бывали в Евпатории.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</a:t>
            </a:r>
            <a:r>
              <a:rPr lang="ru-RU" dirty="0" err="1" smtClean="0"/>
              <a:t>В.Маяковский</a:t>
            </a:r>
            <a:r>
              <a:rPr lang="ru-RU" dirty="0" smtClean="0"/>
              <a:t>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00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360" y="579120"/>
            <a:ext cx="8564880" cy="102012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  Евпатория- город курорт</a:t>
            </a:r>
            <a:endParaRPr lang="ru-RU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 smtClean="0">
                <a:effectLst/>
              </a:rPr>
              <a:t>Евпато́рия</a:t>
            </a:r>
            <a:r>
              <a:rPr lang="ru-RU" sz="2400" dirty="0" smtClean="0">
                <a:effectLst/>
              </a:rPr>
              <a:t> (</a:t>
            </a:r>
            <a:r>
              <a:rPr lang="ru-RU" sz="2400" dirty="0" err="1" smtClean="0">
                <a:effectLst/>
                <a:hlinkClick r:id="rId3" tooltip="Украинский язык"/>
              </a:rPr>
              <a:t>укр</a:t>
            </a:r>
            <a:r>
              <a:rPr lang="ru-RU" sz="2400" dirty="0" smtClean="0">
                <a:effectLst/>
                <a:hlinkClick r:id="rId3" tooltip="Украинский язык"/>
              </a:rPr>
              <a:t>.</a:t>
            </a:r>
            <a:r>
              <a:rPr lang="ru-RU" sz="2400" dirty="0" smtClean="0">
                <a:effectLst/>
              </a:rPr>
              <a:t> </a:t>
            </a:r>
            <a:r>
              <a:rPr lang="uk-UA" sz="2400" i="1" dirty="0" smtClean="0">
                <a:effectLst/>
              </a:rPr>
              <a:t>Євпаторія</a:t>
            </a:r>
            <a:r>
              <a:rPr lang="ru-RU" sz="2400" dirty="0" smtClean="0">
                <a:effectLst/>
              </a:rPr>
              <a:t>, </a:t>
            </a:r>
            <a:r>
              <a:rPr lang="ru-RU" sz="2400" dirty="0" err="1" smtClean="0">
                <a:effectLst/>
                <a:hlinkClick r:id="rId4" tooltip="Крымскотатарский язык"/>
              </a:rPr>
              <a:t>крымскотат</a:t>
            </a:r>
            <a:r>
              <a:rPr lang="ru-RU" sz="2400" dirty="0" smtClean="0">
                <a:effectLst/>
                <a:hlinkClick r:id="rId4" tooltip="Крымскотатарский язык"/>
              </a:rPr>
              <a:t>.</a:t>
            </a:r>
            <a:r>
              <a:rPr lang="ru-RU" sz="2400" dirty="0" smtClean="0">
                <a:effectLst/>
              </a:rPr>
              <a:t> </a:t>
            </a:r>
            <a:r>
              <a:rPr lang="ru-RU" sz="2400" i="1" dirty="0" err="1" smtClean="0">
                <a:effectLst/>
              </a:rPr>
              <a:t>Kezlev</a:t>
            </a:r>
            <a:r>
              <a:rPr lang="ru-RU" sz="2400" i="1" dirty="0" smtClean="0">
                <a:effectLst/>
              </a:rPr>
              <a:t>, </a:t>
            </a:r>
            <a:r>
              <a:rPr lang="ru-RU" sz="2400" i="1" dirty="0" err="1" smtClean="0">
                <a:effectLst/>
              </a:rPr>
              <a:t>Кезле́в</a:t>
            </a:r>
            <a:r>
              <a:rPr lang="ru-RU" sz="2400" dirty="0" smtClean="0">
                <a:effectLst/>
              </a:rPr>
              <a:t>, </a:t>
            </a:r>
            <a:r>
              <a:rPr lang="ru-RU" sz="2400" dirty="0" err="1" smtClean="0">
                <a:effectLst/>
                <a:hlinkClick r:id="rId5" tooltip="Караимский язык"/>
              </a:rPr>
              <a:t>караимск</a:t>
            </a:r>
            <a:r>
              <a:rPr lang="ru-RU" sz="2400" dirty="0" smtClean="0">
                <a:effectLst/>
                <a:hlinkClick r:id="rId5" tooltip="Караимский язык"/>
              </a:rPr>
              <a:t>.</a:t>
            </a:r>
            <a:r>
              <a:rPr lang="ru-RU" sz="2400" dirty="0" smtClean="0">
                <a:effectLst/>
              </a:rPr>
              <a:t> </a:t>
            </a:r>
            <a:r>
              <a:rPr lang="ru-RU" sz="2400" i="1" dirty="0" err="1" smtClean="0">
                <a:effectLst/>
              </a:rPr>
              <a:t>Кӧзлив</a:t>
            </a:r>
            <a:r>
              <a:rPr lang="ru-RU" sz="2400" dirty="0" smtClean="0">
                <a:effectLst/>
              </a:rPr>
              <a:t> ) — приморский </a:t>
            </a:r>
            <a:r>
              <a:rPr lang="ru-RU" sz="2400" dirty="0" smtClean="0">
                <a:effectLst/>
                <a:hlinkClick r:id="rId6" tooltip="Город"/>
              </a:rPr>
              <a:t>город</a:t>
            </a:r>
            <a:r>
              <a:rPr lang="ru-RU" sz="2400" dirty="0" smtClean="0">
                <a:effectLst/>
              </a:rPr>
              <a:t>-</a:t>
            </a:r>
            <a:r>
              <a:rPr lang="ru-RU" sz="2400" dirty="0" smtClean="0">
                <a:effectLst/>
                <a:hlinkClick r:id="rId7" tooltip="Курорт"/>
              </a:rPr>
              <a:t>курорт</a:t>
            </a:r>
            <a:r>
              <a:rPr lang="ru-RU" sz="2400" dirty="0" smtClean="0">
                <a:effectLst/>
              </a:rPr>
              <a:t> на западе </a:t>
            </a:r>
            <a:r>
              <a:rPr lang="ru-RU" sz="2400" dirty="0" smtClean="0">
                <a:effectLst/>
                <a:hlinkClick r:id="rId8" tooltip="Крым"/>
              </a:rPr>
              <a:t>Крыма</a:t>
            </a:r>
            <a:r>
              <a:rPr lang="ru-RU" sz="2400" dirty="0" smtClean="0">
                <a:effectLst/>
              </a:rPr>
              <a:t>, административный центр </a:t>
            </a:r>
            <a:r>
              <a:rPr lang="ru-RU" sz="2400" dirty="0" smtClean="0">
                <a:effectLst/>
                <a:hlinkClick r:id="rId9" tooltip="Городской округ Евпатория"/>
              </a:rPr>
              <a:t>городского округа Евпатория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smtClean="0">
                <a:effectLst/>
                <a:hlinkClick r:id="rId10" tooltip="Республика Крым"/>
              </a:rPr>
              <a:t>Республики Крым</a:t>
            </a:r>
            <a:r>
              <a:rPr lang="ru-RU" sz="2400" dirty="0" smtClean="0">
                <a:effectLst/>
              </a:rPr>
              <a:t> (</a:t>
            </a:r>
            <a:r>
              <a:rPr lang="ru-RU" sz="2400" dirty="0" smtClean="0">
                <a:effectLst/>
                <a:hlinkClick r:id="rId11" tooltip="Евпаторийский горсовет"/>
              </a:rPr>
              <a:t>Евпаторийского горсовета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smtClean="0">
                <a:effectLst/>
                <a:hlinkClick r:id="rId12" tooltip="Автономная Республика Крым"/>
              </a:rPr>
              <a:t>АР Крым</a:t>
            </a:r>
            <a:r>
              <a:rPr lang="ru-RU" sz="2400" dirty="0" smtClean="0">
                <a:effectLst/>
              </a:rPr>
              <a:t>).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39" y="3337559"/>
            <a:ext cx="2446419" cy="2446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48" y="3337559"/>
            <a:ext cx="2780903" cy="25719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206" y="3364556"/>
            <a:ext cx="3089314" cy="254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0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111" y="337829"/>
            <a:ext cx="6018664" cy="1325563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История нашего города</a:t>
            </a:r>
            <a:endParaRPr lang="ru-RU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2322" y="1266067"/>
            <a:ext cx="8693624" cy="36198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Древнегреческое поселение, существовавшее на месте нынешней Евпатории, носило название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Керкинити́да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(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hlinkClick r:id="rId3" tooltip="Греческий язык"/>
              </a:rPr>
              <a:t>греч.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el-GR" dirty="0">
                <a:solidFill>
                  <a:schemeClr val="accent4">
                    <a:lumMod val="50000"/>
                  </a:schemeClr>
                </a:solidFill>
              </a:rPr>
              <a:t>Κερκινίτις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). После разрушения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Керкинитиды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на протяжении многих сотен лет городского поселения на этом месте не существовало. Во времена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hlinkClick r:id="rId4" tooltip="Крымское ханство"/>
              </a:rPr>
              <a:t>Крымского ханства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был основан город, который крымские татары называли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Кезле́в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(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effectLst/>
                <a:hlinkClick r:id="rId5" tooltip="Крымскотатарский язык"/>
              </a:rPr>
              <a:t>крымскотат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hlinkClick r:id="rId5" tooltip="Крымскотатарский язык"/>
              </a:rPr>
              <a:t>.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Kezlev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 — «родник»), турки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Гёзлеве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(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hlinkClick r:id="rId6" tooltip="Турецкий язык"/>
              </a:rPr>
              <a:t>тур.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tr-TR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Kristen ITC" panose="03050502040202030202" pitchFamily="66" charset="0"/>
              </a:rPr>
              <a:t>Gözleve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), а русские Козлов. После того, как Крым стал частью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hlinkClick r:id="rId7" tooltip="Российская империя"/>
              </a:rPr>
              <a:t>Российской империи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, в 1784 году город «из-за неблагозвучности названия» был переименован в Евпаторию (по-гречески — «Благородная», «Рождённая благородным отцом»).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9" y="4353636"/>
            <a:ext cx="2935903" cy="19045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59" y="4694830"/>
            <a:ext cx="2224586" cy="1488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26" y="4561945"/>
            <a:ext cx="2308177" cy="162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9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8160" y="2742565"/>
            <a:ext cx="6019800" cy="76263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Достопримечательности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flipV="1">
            <a:off x="-137160" y="7010399"/>
            <a:ext cx="137160" cy="396241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507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8068" y="272954"/>
            <a:ext cx="6163101" cy="955345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Мечеть Джума-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effectLst/>
              </a:rPr>
              <a:t>Джами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32012" y="1351129"/>
            <a:ext cx="11764370" cy="38486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effectLst/>
              </a:rPr>
              <a:t>Джума́-</a:t>
            </a:r>
            <a:r>
              <a:rPr lang="ru-RU" b="1" dirty="0" err="1" smtClean="0">
                <a:effectLst/>
              </a:rPr>
              <a:t>Джами</a:t>
            </a:r>
            <a:r>
              <a:rPr lang="ru-RU" b="1" dirty="0" smtClean="0">
                <a:effectLst/>
              </a:rPr>
              <a:t>́</a:t>
            </a:r>
            <a:r>
              <a:rPr lang="ru-RU" dirty="0" smtClean="0">
                <a:effectLst/>
              </a:rPr>
              <a:t> (</a:t>
            </a:r>
            <a:r>
              <a:rPr lang="ru-RU" dirty="0" err="1" smtClean="0">
                <a:effectLst/>
                <a:hlinkClick r:id="rId2" tooltip="Крымскотатарский язык"/>
              </a:rPr>
              <a:t>крымскотат</a:t>
            </a:r>
            <a:r>
              <a:rPr lang="ru-RU" dirty="0" smtClean="0">
                <a:effectLst/>
                <a:hlinkClick r:id="rId2" tooltip="Крымскотатарский язык"/>
              </a:rPr>
              <a:t>.</a:t>
            </a:r>
            <a:r>
              <a:rPr lang="ru-RU" dirty="0" smtClean="0">
                <a:effectLst/>
              </a:rPr>
              <a:t> </a:t>
            </a:r>
            <a:r>
              <a:rPr lang="ru-RU" i="1" dirty="0" err="1" smtClean="0">
                <a:effectLst/>
              </a:rPr>
              <a:t>Cuma</a:t>
            </a:r>
            <a:r>
              <a:rPr lang="ru-RU" i="1" dirty="0" smtClean="0">
                <a:effectLst/>
              </a:rPr>
              <a:t> </a:t>
            </a:r>
            <a:r>
              <a:rPr lang="ru-RU" i="1" dirty="0" err="1" smtClean="0">
                <a:effectLst/>
              </a:rPr>
              <a:t>Cami</a:t>
            </a:r>
            <a:r>
              <a:rPr lang="ru-RU" dirty="0" smtClean="0">
                <a:effectLst/>
              </a:rPr>
              <a:t>), она же </a:t>
            </a:r>
            <a:r>
              <a:rPr lang="ru-RU" b="1" dirty="0" smtClean="0">
                <a:effectLst/>
              </a:rPr>
              <a:t>Хан-</a:t>
            </a:r>
            <a:r>
              <a:rPr lang="ru-RU" b="1" dirty="0" err="1" smtClean="0">
                <a:effectLst/>
              </a:rPr>
              <a:t>Джами</a:t>
            </a:r>
            <a:r>
              <a:rPr lang="ru-RU" b="1" dirty="0" smtClean="0">
                <a:effectLst/>
              </a:rPr>
              <a:t>́</a:t>
            </a:r>
            <a:r>
              <a:rPr lang="ru-RU" dirty="0" smtClean="0">
                <a:effectLst/>
              </a:rPr>
              <a:t> (</a:t>
            </a:r>
            <a:r>
              <a:rPr lang="ru-RU" dirty="0" err="1" smtClean="0">
                <a:effectLst/>
                <a:hlinkClick r:id="rId2" tooltip="Крымскотатарский язык"/>
              </a:rPr>
              <a:t>крымскотат</a:t>
            </a:r>
            <a:r>
              <a:rPr lang="ru-RU" dirty="0" smtClean="0">
                <a:effectLst/>
                <a:hlinkClick r:id="rId2" tooltip="Крымскотатарский язык"/>
              </a:rPr>
              <a:t>.</a:t>
            </a:r>
            <a:r>
              <a:rPr lang="ru-RU" dirty="0" smtClean="0">
                <a:effectLst/>
              </a:rPr>
              <a:t> </a:t>
            </a:r>
            <a:r>
              <a:rPr lang="ru-RU" i="1" dirty="0" err="1" smtClean="0">
                <a:effectLst/>
              </a:rPr>
              <a:t>Han</a:t>
            </a:r>
            <a:r>
              <a:rPr lang="ru-RU" i="1" dirty="0" smtClean="0">
                <a:effectLst/>
              </a:rPr>
              <a:t> </a:t>
            </a:r>
            <a:r>
              <a:rPr lang="ru-RU" i="1" dirty="0" err="1" smtClean="0">
                <a:effectLst/>
              </a:rPr>
              <a:t>Cami</a:t>
            </a:r>
            <a:r>
              <a:rPr lang="ru-RU" dirty="0" smtClean="0">
                <a:effectLst/>
              </a:rPr>
              <a:t>) — соборная </a:t>
            </a:r>
            <a:r>
              <a:rPr lang="ru-RU" dirty="0" smtClean="0">
                <a:effectLst/>
                <a:hlinkClick r:id="rId3" tooltip="Пятничная мечеть"/>
              </a:rPr>
              <a:t>пятничная мечеть</a:t>
            </a:r>
            <a:r>
              <a:rPr lang="ru-RU" dirty="0" smtClean="0">
                <a:effectLst/>
              </a:rPr>
              <a:t> в </a:t>
            </a:r>
            <a:r>
              <a:rPr lang="ru-RU" dirty="0" smtClean="0">
                <a:effectLst/>
                <a:hlinkClick r:id="rId4" tooltip="Евпатория"/>
              </a:rPr>
              <a:t>Евпатории</a:t>
            </a:r>
            <a:r>
              <a:rPr lang="ru-RU" dirty="0" smtClean="0">
                <a:effectLst/>
              </a:rPr>
              <a:t>, главная мечеть города. Мечеть расположена в районе парка им. </a:t>
            </a:r>
            <a:r>
              <a:rPr lang="ru-RU" dirty="0" err="1" smtClean="0">
                <a:effectLst/>
              </a:rPr>
              <a:t>Караева</a:t>
            </a:r>
            <a:r>
              <a:rPr lang="ru-RU" dirty="0" smtClean="0">
                <a:effectLst/>
              </a:rPr>
              <a:t>; возвышаясь над прилегающей застройкой, она хорошо видна и с моря и с берега. Мечеть Джума-</a:t>
            </a:r>
            <a:r>
              <a:rPr lang="ru-RU" dirty="0" err="1" smtClean="0">
                <a:effectLst/>
              </a:rPr>
              <a:t>Джами</a:t>
            </a:r>
            <a:r>
              <a:rPr lang="ru-RU" dirty="0" smtClean="0">
                <a:effectLst/>
              </a:rPr>
              <a:t> была заложена в </a:t>
            </a:r>
            <a:r>
              <a:rPr lang="ru-RU" dirty="0" err="1" smtClean="0">
                <a:effectLst/>
              </a:rPr>
              <a:t>Гезлёве</a:t>
            </a:r>
            <a:r>
              <a:rPr lang="ru-RU" dirty="0" smtClean="0">
                <a:effectLst/>
              </a:rPr>
              <a:t> в </a:t>
            </a:r>
            <a:r>
              <a:rPr lang="ru-RU" dirty="0" smtClean="0">
                <a:effectLst/>
                <a:hlinkClick r:id="rId5" tooltip="1552 год"/>
              </a:rPr>
              <a:t>1552 году</a:t>
            </a:r>
            <a:r>
              <a:rPr lang="ru-RU" dirty="0" smtClean="0">
                <a:effectLst/>
              </a:rPr>
              <a:t> при хане </a:t>
            </a:r>
            <a:r>
              <a:rPr lang="ru-RU" dirty="0" err="1" smtClean="0">
                <a:effectLst/>
                <a:hlinkClick r:id="rId6" tooltip="Девлет I Герай"/>
              </a:rPr>
              <a:t>Девлете</a:t>
            </a:r>
            <a:r>
              <a:rPr lang="ru-RU" dirty="0" smtClean="0">
                <a:effectLst/>
                <a:hlinkClick r:id="rId6" tooltip="Девлет I Герай"/>
              </a:rPr>
              <a:t> I </a:t>
            </a:r>
            <a:r>
              <a:rPr lang="ru-RU" dirty="0" err="1" smtClean="0">
                <a:effectLst/>
                <a:hlinkClick r:id="rId6" tooltip="Девлет I Герай"/>
              </a:rPr>
              <a:t>Герае</a:t>
            </a:r>
            <a:r>
              <a:rPr lang="ru-RU" dirty="0" smtClean="0">
                <a:effectLst/>
              </a:rPr>
              <a:t>. С момента завершения строительства мечеть подвергалась многочисленным переделкам и </a:t>
            </a:r>
            <a:r>
              <a:rPr lang="ru-RU" dirty="0" smtClean="0">
                <a:effectLst/>
                <a:hlinkClick r:id="rId7" tooltip="Реставрация"/>
              </a:rPr>
              <a:t>реставрациям</a:t>
            </a:r>
            <a:r>
              <a:rPr lang="ru-RU" dirty="0" smtClean="0">
                <a:effectLst/>
              </a:rPr>
              <a:t>. Несколько лет назад мечеть была полностью отреставрирована по всем правилам науки с восстановлением утраченных деталей и освобождением здания от архитектурных наслоений. Так, в </a:t>
            </a:r>
            <a:r>
              <a:rPr lang="ru-RU" dirty="0" smtClean="0">
                <a:effectLst/>
                <a:hlinkClick r:id="rId8" tooltip="1985 год"/>
              </a:rPr>
              <a:t>1985 году</a:t>
            </a:r>
            <a:r>
              <a:rPr lang="ru-RU" dirty="0" smtClean="0">
                <a:effectLst/>
              </a:rPr>
              <a:t> были полностью восстановлены два минарета, один из которых разрушился до </a:t>
            </a:r>
            <a:r>
              <a:rPr lang="ru-RU" dirty="0" smtClean="0">
                <a:effectLst/>
                <a:hlinkClick r:id="rId9" tooltip="1665 год"/>
              </a:rPr>
              <a:t>1665 года</a:t>
            </a:r>
            <a:r>
              <a:rPr lang="ru-RU" dirty="0" smtClean="0">
                <a:effectLst/>
              </a:rPr>
              <a:t>, другой в </a:t>
            </a:r>
            <a:r>
              <a:rPr lang="ru-RU" dirty="0" smtClean="0">
                <a:effectLst/>
                <a:hlinkClick r:id="rId10" tooltip="1836 год"/>
              </a:rPr>
              <a:t>1836 году</a:t>
            </a:r>
            <a:r>
              <a:rPr lang="ru-RU" dirty="0" smtClean="0">
                <a:effectLst/>
              </a:rPr>
              <a:t>. В годы советской власти мечеть была закрыта как религиозное учреждение и использовалась как памятник архитектуры и музей, а в </a:t>
            </a:r>
            <a:r>
              <a:rPr lang="ru-RU" dirty="0" smtClean="0">
                <a:effectLst/>
                <a:hlinkClick r:id="rId11" tooltip="1990-е годы"/>
              </a:rPr>
              <a:t>1990-е годы</a:t>
            </a:r>
            <a:r>
              <a:rPr lang="ru-RU" dirty="0" smtClean="0">
                <a:effectLst/>
              </a:rPr>
              <a:t> была возвращена верующим. В августе 2014 года имам мечети, ранее работавший в структуре Духовного управления мусульман Крыма (ДУМК) объявил о своем выходе из подчинения ДУМК и переходе в состав «Таврического </a:t>
            </a:r>
            <a:r>
              <a:rPr lang="ru-RU" dirty="0" err="1" smtClean="0">
                <a:effectLst/>
              </a:rPr>
              <a:t>муфтията</a:t>
            </a:r>
            <a:r>
              <a:rPr lang="ru-RU" dirty="0" smtClean="0">
                <a:effectLst/>
              </a:rPr>
              <a:t>», в структуре которого работали, в основном, </a:t>
            </a:r>
            <a:r>
              <a:rPr lang="ru-RU" dirty="0" err="1" smtClean="0">
                <a:effectLst/>
                <a:hlinkClick r:id="rId12" tooltip="Хабашиты"/>
              </a:rPr>
              <a:t>хабашиты</a:t>
            </a:r>
            <a:r>
              <a:rPr lang="ru-RU" dirty="0" smtClean="0">
                <a:effectLst/>
              </a:rPr>
              <a:t>. После переизбрания членов общины «Хан-</a:t>
            </a:r>
            <a:r>
              <a:rPr lang="ru-RU" dirty="0" err="1" smtClean="0">
                <a:effectLst/>
              </a:rPr>
              <a:t>Джами</a:t>
            </a:r>
            <a:r>
              <a:rPr lang="ru-RU" dirty="0" smtClean="0">
                <a:effectLst/>
              </a:rPr>
              <a:t>» имущество мечети перешло под контроль «Таврического </a:t>
            </a:r>
            <a:r>
              <a:rPr lang="ru-RU" dirty="0" err="1" smtClean="0">
                <a:effectLst/>
              </a:rPr>
              <a:t>муфтията</a:t>
            </a:r>
            <a:r>
              <a:rPr lang="ru-RU" dirty="0" smtClean="0">
                <a:effectLst/>
              </a:rPr>
              <a:t>». В июле 2015 года </a:t>
            </a:r>
            <a:r>
              <a:rPr lang="ru-RU" dirty="0" smtClean="0">
                <a:effectLst/>
                <a:hlinkClick r:id="rId13" tooltip="Верховный Суд Республики Крым (страница отсутствует)"/>
              </a:rPr>
              <a:t>Верховный Суд Республики Крым</a:t>
            </a:r>
            <a:r>
              <a:rPr lang="ru-RU" dirty="0" smtClean="0">
                <a:effectLst/>
              </a:rPr>
              <a:t> подтвердил право собственности ДУМК на мечеть и обязал представителей «Таврического </a:t>
            </a:r>
            <a:r>
              <a:rPr lang="ru-RU" dirty="0" err="1" smtClean="0">
                <a:effectLst/>
              </a:rPr>
              <a:t>муфтията</a:t>
            </a:r>
            <a:r>
              <a:rPr lang="ru-RU" dirty="0" smtClean="0">
                <a:effectLst/>
              </a:rPr>
              <a:t>» освободить мечеть.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8" y="4685730"/>
            <a:ext cx="2438400" cy="2172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856" y="4685731"/>
            <a:ext cx="2911523" cy="21722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454" y="4685731"/>
            <a:ext cx="1939122" cy="217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90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8560" y="0"/>
            <a:ext cx="4754880" cy="1142683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Храм Святого Илии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694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Храм Святого Илии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(Храм Святого Ильи-пророка) —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hlinkClick r:id="rId3" tooltip="Греция"/>
              </a:rPr>
              <a:t>греческая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hlinkClick r:id="rId4" tooltip="Церковь (сооружение)"/>
              </a:rPr>
              <a:t>церковь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, освящённая во имя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/>
                <a:hlinkClick r:id="rId5" tooltip="Илия (пророк)"/>
              </a:rPr>
              <a:t>святого пророка Илии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</a:rPr>
              <a:t>, находится на самой набережной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hlinkClick r:id="rId6" tooltip="Евпатория"/>
              </a:rPr>
              <a:t>Евпатории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</a:rPr>
              <a:t>; по дореволюционным понятиям, к западу от неё начиналась новая часть города. Принадлежит Симферопольской и Крымской епархии Московской патриархии. Храм построен в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hlinkClick r:id="rId7" tooltip="1911"/>
              </a:rPr>
              <a:t>1911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</a:rPr>
              <a:t>—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hlinkClick r:id="rId8" tooltip="1918"/>
              </a:rPr>
              <a:t>1918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</a:rPr>
              <a:t> гг. городским архитектором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hlinkClick r:id="rId9" tooltip="Генрих, Адам Людвигович (страница отсутствует)"/>
              </a:rPr>
              <a:t>А. Л. Генрихом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</a:rPr>
              <a:t>. Слева от входа памятная доска с текстом: «Священномученик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ffectLst/>
              </a:rPr>
              <a:t>Елеазар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(Спиридонов) Евпаторийский прославлен в лике святых Собора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ffectLst/>
              </a:rPr>
              <a:t>новомучеников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и исповедников Российских XX в. Подвизался первым настоятелем Свято-Ильинского храма в 1919—1936 гг.». Храм Святого Илии, наряду с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hlinkClick r:id="rId10" tooltip="Мечеть"/>
              </a:rPr>
              <a:t>мечетью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hlinkClick r:id="rId11" tooltip="Джума-Джами (Евпатория)"/>
              </a:rPr>
              <a:t>Джума-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ffectLst/>
                <a:hlinkClick r:id="rId11" tooltip="Джума-Джами (Евпатория)"/>
              </a:rPr>
              <a:t>Джами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hlinkClick r:id="rId6" tooltip="Евпатория"/>
              </a:rPr>
              <a:t>Николаевским собором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входит в число трёх наиболее значимых архитектурных доминант города, их купола — неотъемлемая и самая выразительная часть открывающегося на Евпаторию вида со стороны моря.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06" y="4846320"/>
            <a:ext cx="3422174" cy="2011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60" y="4636160"/>
            <a:ext cx="2804160" cy="2221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507" y="4636160"/>
            <a:ext cx="2246293" cy="21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90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127</Words>
  <Application>Microsoft Office PowerPoint</Application>
  <PresentationFormat>Широкоэкранный</PresentationFormat>
  <Paragraphs>14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SimSun</vt:lpstr>
      <vt:lpstr>Arial</vt:lpstr>
      <vt:lpstr>Calibri</vt:lpstr>
      <vt:lpstr>Calibri Light</vt:lpstr>
      <vt:lpstr>Kristen ITC</vt:lpstr>
      <vt:lpstr>Monotype Corsiva</vt:lpstr>
      <vt:lpstr>Тема Office</vt:lpstr>
      <vt:lpstr>Евпатория- город мечты</vt:lpstr>
      <vt:lpstr>          Евпатория- город курорт</vt:lpstr>
      <vt:lpstr>История нашего города</vt:lpstr>
      <vt:lpstr>Достопримечательности</vt:lpstr>
      <vt:lpstr>Мечеть Джума-Джами</vt:lpstr>
      <vt:lpstr>Храм Святого Илии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Волковой</dc:creator>
  <cp:lastModifiedBy>Александр Волковой</cp:lastModifiedBy>
  <cp:revision>11</cp:revision>
  <dcterms:created xsi:type="dcterms:W3CDTF">2015-09-16T13:16:23Z</dcterms:created>
  <dcterms:modified xsi:type="dcterms:W3CDTF">2015-09-16T18:48:56Z</dcterms:modified>
</cp:coreProperties>
</file>