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6" r:id="rId3"/>
    <p:sldId id="287" r:id="rId4"/>
    <p:sldId id="288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84" r:id="rId15"/>
    <p:sldId id="269" r:id="rId16"/>
    <p:sldId id="270" r:id="rId17"/>
    <p:sldId id="285" r:id="rId18"/>
    <p:sldId id="289" r:id="rId19"/>
    <p:sldId id="29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3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 varScale="1">
        <p:scale>
          <a:sx n="42" d="100"/>
          <a:sy n="42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8F144-0E82-441A-AC54-DD9425E84F4B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76DF4-228E-4538-89F9-8B29F87E7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Царицыно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76DF4-228E-4538-89F9-8B29F87E723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13A5-5197-448A-AE09-5C1F2EF0DB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45C-5567-4B04-873D-1143729D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13A5-5197-448A-AE09-5C1F2EF0DB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45C-5567-4B04-873D-1143729D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13A5-5197-448A-AE09-5C1F2EF0DB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45C-5567-4B04-873D-1143729D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13A5-5197-448A-AE09-5C1F2EF0DB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45C-5567-4B04-873D-1143729D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13A5-5197-448A-AE09-5C1F2EF0DB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45C-5567-4B04-873D-1143729D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13A5-5197-448A-AE09-5C1F2EF0DB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45C-5567-4B04-873D-1143729D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13A5-5197-448A-AE09-5C1F2EF0DB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45C-5567-4B04-873D-1143729D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13A5-5197-448A-AE09-5C1F2EF0DB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45C-5567-4B04-873D-1143729D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13A5-5197-448A-AE09-5C1F2EF0DB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45C-5567-4B04-873D-1143729D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13A5-5197-448A-AE09-5C1F2EF0DB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45C-5567-4B04-873D-1143729D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13A5-5197-448A-AE09-5C1F2EF0DB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D45C-5567-4B04-873D-1143729D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13A5-5197-448A-AE09-5C1F2EF0DB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0D45C-5567-4B04-873D-1143729D5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&#1055;&#1088;&#1086;&#1075;&#1091;&#1083;&#1082;&#1080;%20&#1087;&#1086;%20&#1052;&#1086;&#1089;&#1082;&#1074;&#1077;.%20&#1044;&#1086;&#1084;%20&#1055;&#1072;&#1096;&#1082;&#1086;&#1074;&#1072;.mp4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1%82%D0%BE%D0%BD%D0%B4%D0%B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Московское барокко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18 век</a:t>
            </a:r>
          </a:p>
          <a:p>
            <a:r>
              <a:rPr lang="ru-RU" dirty="0" smtClean="0"/>
              <a:t>Выполнила: Учитель МХК</a:t>
            </a:r>
          </a:p>
          <a:p>
            <a:r>
              <a:rPr lang="ru-RU" dirty="0" smtClean="0"/>
              <a:t>Боярская И.С.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HolyTrinityChurch_TroitseLykovo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1315720"/>
            <a:ext cx="4064000" cy="5542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7752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Троицкая </a:t>
            </a:r>
            <a:r>
              <a:rPr lang="ru-RU" dirty="0"/>
              <a:t>церковь в </a:t>
            </a:r>
            <a:r>
              <a:rPr lang="ru-RU" dirty="0" err="1"/>
              <a:t>Троице-Лыково</a:t>
            </a:r>
            <a:r>
              <a:rPr lang="ru-RU" dirty="0"/>
              <a:t> (Москва), 1695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Одни из первых построек в новом стиле появились в московских и подмосковных имениях боярской семьи Нарышкиных (из рода, которых происходила мать Петра I</a:t>
            </a:r>
            <a:r>
              <a:rPr lang="ru-RU" dirty="0" smtClean="0"/>
              <a:t>, Наталья Нарышкина</a:t>
            </a:r>
            <a:r>
              <a:rPr lang="ru-RU" dirty="0"/>
              <a:t>)</a:t>
            </a:r>
            <a:r>
              <a:rPr lang="ru-RU" dirty="0" smtClean="0"/>
              <a:t>, </a:t>
            </a:r>
            <a:r>
              <a:rPr lang="ru-RU" dirty="0"/>
              <a:t>в которых были возведены светски-нарядные многоярусные церкви из красного кирпича с некоторыми белокаменными декоративными элементами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1433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Яков</a:t>
            </a:r>
            <a:r>
              <a:rPr lang="ru-RU" dirty="0"/>
              <a:t> </a:t>
            </a:r>
            <a:r>
              <a:rPr lang="ru-RU" b="1" dirty="0"/>
              <a:t>Григорьевич </a:t>
            </a:r>
            <a:r>
              <a:rPr lang="ru-RU" b="1" dirty="0" err="1"/>
              <a:t>Бухвостов</a:t>
            </a:r>
            <a:r>
              <a:rPr lang="ru-RU" dirty="0"/>
              <a:t> (даты рождения и смерти неизвестны, конец XVII — начало XVIII вв.) — русский зодчий, один из основоположников </a:t>
            </a:r>
            <a:r>
              <a:rPr lang="ru-RU" u="sng" dirty="0" err="1"/>
              <a:t>нарышкинского</a:t>
            </a:r>
            <a:r>
              <a:rPr lang="ru-RU" u="sng" dirty="0"/>
              <a:t> стиля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urch_of_the_Dormition_of_the_Theotokos_in_Pokrovka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25400"/>
            <a:ext cx="5080000" cy="6832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39290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Ещё одним выдающимся строением в </a:t>
            </a:r>
            <a:r>
              <a:rPr lang="ru-RU" dirty="0" err="1"/>
              <a:t>нарышкинском</a:t>
            </a:r>
            <a:r>
              <a:rPr lang="ru-RU" dirty="0"/>
              <a:t> стиле являлась построенная крепостным зодчим Петром Потаповым для купца Ивана Матвеевича </a:t>
            </a:r>
            <a:r>
              <a:rPr lang="ru-RU" dirty="0" err="1"/>
              <a:t>Сверчкова</a:t>
            </a:r>
            <a:r>
              <a:rPr lang="ru-RU" dirty="0"/>
              <a:t> </a:t>
            </a:r>
            <a:r>
              <a:rPr lang="ru-RU" dirty="0" err="1"/>
              <a:t>тринадцатиглавая</a:t>
            </a:r>
            <a:r>
              <a:rPr lang="ru-RU" dirty="0"/>
              <a:t> Успенская церковь на Покровке (1696—1699</a:t>
            </a:r>
            <a:r>
              <a:rPr lang="ru-RU" dirty="0" smtClean="0"/>
              <a:t>)</a:t>
            </a:r>
            <a:r>
              <a:rPr lang="ru-RU" baseline="30000" dirty="0" smtClean="0"/>
              <a:t>[</a:t>
            </a:r>
            <a:r>
              <a:rPr lang="ru-RU" dirty="0" smtClean="0"/>
              <a:t>, </a:t>
            </a:r>
            <a:r>
              <a:rPr lang="ru-RU" dirty="0"/>
              <a:t>которой </a:t>
            </a:r>
            <a:r>
              <a:rPr lang="ru-RU" dirty="0" err="1"/>
              <a:t>восхищалсяБартоломео</a:t>
            </a:r>
            <a:r>
              <a:rPr lang="ru-RU" dirty="0"/>
              <a:t> Растрелли, а Василий </a:t>
            </a:r>
            <a:r>
              <a:rPr lang="ru-RU" dirty="0" smtClean="0"/>
              <a:t>Баженов</a:t>
            </a:r>
            <a:r>
              <a:rPr lang="ru-RU" dirty="0"/>
              <a:t> </a:t>
            </a:r>
            <a:r>
              <a:rPr lang="ru-RU" dirty="0" smtClean="0"/>
              <a:t>ставил </a:t>
            </a:r>
            <a:r>
              <a:rPr lang="ru-RU" dirty="0"/>
              <a:t>её в один ряд с храмом Василия Блаженного. Церковь была настолько живописна, что даже Наполеон, распорядившийся взорвать Кремль, выставил возле неё специальную охрану, дабы она не была поражена начавшимся в Москве </a:t>
            </a:r>
            <a:r>
              <a:rPr lang="ru-RU" dirty="0" smtClean="0"/>
              <a:t>пожаром. </a:t>
            </a:r>
            <a:r>
              <a:rPr lang="ru-RU" dirty="0"/>
              <a:t>До настоящего времени церковь не дошла, поскольку была разобрана в 1935—1936 годах под предлогом расширения тротуара.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традициях </a:t>
            </a:r>
            <a:r>
              <a:rPr lang="ru-RU" dirty="0" err="1"/>
              <a:t>нарышкинского</a:t>
            </a:r>
            <a:r>
              <a:rPr lang="ru-RU" dirty="0"/>
              <a:t> стиля были перестроены многие церкви и монастыри, что отразилось, в частности, на ансамблях </a:t>
            </a:r>
            <a:r>
              <a:rPr lang="ru-RU" dirty="0" err="1" smtClean="0"/>
              <a:t>Новодевичего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ru-RU" dirty="0"/>
              <a:t> Донского монастырей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/>
              <a:t>Крутицкого</a:t>
            </a:r>
            <a:r>
              <a:rPr lang="ru-RU" dirty="0"/>
              <a:t> </a:t>
            </a:r>
            <a:r>
              <a:rPr lang="ru-RU" dirty="0" smtClean="0"/>
              <a:t>подворья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Москве. </a:t>
            </a:r>
          </a:p>
        </p:txBody>
      </p:sp>
      <p:pic>
        <p:nvPicPr>
          <p:cNvPr id="3" name="Рисунок 2" descr="4955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000108"/>
            <a:ext cx="9144000" cy="3821944"/>
          </a:xfrm>
          <a:prstGeom prst="rect">
            <a:avLst/>
          </a:prstGeom>
        </p:spPr>
      </p:pic>
      <p:pic>
        <p:nvPicPr>
          <p:cNvPr id="4" name="Рисунок 3" descr="4d5bb49a0671a5fdfc4ac0a115634e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02"/>
            <a:ext cx="9144001" cy="4739641"/>
          </a:xfrm>
          <a:prstGeom prst="rect">
            <a:avLst/>
          </a:prstGeom>
        </p:spPr>
      </p:pic>
      <p:pic>
        <p:nvPicPr>
          <p:cNvPr id="6" name="Рисунок 5" descr="1024px-Krutitsy_Metochion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080492"/>
            <a:ext cx="9144000" cy="577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9297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архитектуре Петербурга начала XVIII в. </a:t>
            </a:r>
            <a:r>
              <a:rPr lang="ru-RU" sz="2200" dirty="0" err="1"/>
              <a:t>нарышкинский</a:t>
            </a:r>
            <a:r>
              <a:rPr lang="ru-RU" sz="2200" dirty="0"/>
              <a:t> стиль не получил дальнейшего развития. Однако между </a:t>
            </a:r>
            <a:r>
              <a:rPr lang="ru-RU" sz="2200" dirty="0" err="1"/>
              <a:t>нарышкинской</a:t>
            </a:r>
            <a:r>
              <a:rPr lang="ru-RU" sz="2200" dirty="0"/>
              <a:t> архитектурой и петровским барокко Петербурга первой четверти XVIII в. существует определенная преемственность, характерными примерами которой являются здания служившей для светских нужд </a:t>
            </a:r>
            <a:r>
              <a:rPr lang="ru-RU" sz="2200" b="1" dirty="0"/>
              <a:t>Сухаревской башни (1692—1701) </a:t>
            </a:r>
            <a:r>
              <a:rPr lang="ru-RU" sz="2200" dirty="0"/>
              <a:t>и </a:t>
            </a:r>
            <a:r>
              <a:rPr lang="ru-RU" sz="2200" b="1" dirty="0"/>
              <a:t>церкви Архангела Гавриила или Меншиковой башни (1701—1707) в </a:t>
            </a:r>
            <a:r>
              <a:rPr lang="ru-RU" sz="2200" b="1" dirty="0" smtClean="0"/>
              <a:t>Москве.</a:t>
            </a:r>
            <a:endParaRPr lang="ru-RU" sz="2200" b="1" dirty="0"/>
          </a:p>
        </p:txBody>
      </p:sp>
      <p:pic>
        <p:nvPicPr>
          <p:cNvPr id="3" name="Рисунок 2" descr="gr-4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5844894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00px-Menshikov_tower_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20073" y="2428868"/>
            <a:ext cx="3323927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35846"/>
            <a:ext cx="47149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 основу композиции </a:t>
            </a:r>
            <a:r>
              <a:rPr lang="ru-RU" b="1" dirty="0" smtClean="0"/>
              <a:t>Меншиковой башни</a:t>
            </a:r>
            <a:r>
              <a:rPr lang="ru-RU" dirty="0" smtClean="0"/>
              <a:t>, построенной зодчим </a:t>
            </a:r>
            <a:r>
              <a:rPr lang="ru-RU" b="1" dirty="0" smtClean="0"/>
              <a:t>Иваном Зарудным</a:t>
            </a:r>
            <a:r>
              <a:rPr lang="ru-RU" dirty="0" smtClean="0"/>
              <a:t> на Чистых прудах в Москве для ближайшего сподвижника Петра I, князя Александра Меншикова, положена традиционная схема, заимствованная из украинской деревянной архитектуры — </a:t>
            </a:r>
            <a:r>
              <a:rPr lang="ru-RU" b="1" dirty="0" smtClean="0"/>
              <a:t>несколько уменьшающихся кверху поставленных друг на друга ярусных восьмигранников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Нельзя не отметить, что </a:t>
            </a:r>
            <a:r>
              <a:rPr lang="ru-RU" b="1" dirty="0" smtClean="0"/>
              <a:t>в создании архитектуры </a:t>
            </a:r>
            <a:r>
              <a:rPr lang="ru-RU" b="1" dirty="0" err="1" smtClean="0"/>
              <a:t>нарышкинского</a:t>
            </a:r>
            <a:r>
              <a:rPr lang="ru-RU" b="1" dirty="0" smtClean="0"/>
              <a:t> барокко, в отличие от петровского, отметились в основном русские мастера, что, безусловно, и определило специфичный характер построенных зданий — они представляли собой в большой степени древнерусские по характеру конструкции здания с заимствованными из западноевропейского зодчества деталями, как правило, носившими лишь декоративный характер</a:t>
            </a:r>
            <a:endParaRPr lang="ru-RU" dirty="0"/>
          </a:p>
        </p:txBody>
      </p:sp>
      <p:pic>
        <p:nvPicPr>
          <p:cNvPr id="3" name="Рисунок 2" descr="800px-Menshikov_tower_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24055" y="285728"/>
            <a:ext cx="3806453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scow,_Bolshaya_Yakimanka_St.Joh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0"/>
            <a:ext cx="428624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Церковь </a:t>
            </a:r>
            <a:r>
              <a:rPr lang="ru-RU" sz="2400" b="1" dirty="0"/>
              <a:t>Иоанна Воина на </a:t>
            </a:r>
            <a:r>
              <a:rPr lang="ru-RU" sz="2400" b="1" dirty="0" err="1"/>
              <a:t>Якиманке</a:t>
            </a:r>
            <a:r>
              <a:rPr lang="ru-RU" sz="2400" b="1" dirty="0"/>
              <a:t> </a:t>
            </a:r>
            <a:r>
              <a:rPr lang="ru-RU" sz="2400" dirty="0"/>
              <a:t>(1706—1713) намечает переход от </a:t>
            </a:r>
            <a:r>
              <a:rPr lang="ru-RU" sz="2400" dirty="0" err="1"/>
              <a:t>нарышкинского</a:t>
            </a:r>
            <a:r>
              <a:rPr lang="ru-RU" sz="2400" dirty="0"/>
              <a:t> барокко к </a:t>
            </a:r>
            <a:r>
              <a:rPr lang="ru-RU" sz="2400" dirty="0" smtClean="0"/>
              <a:t>петровскому.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95021"/>
            <a:ext cx="47863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Нарышкинский</a:t>
            </a:r>
            <a:r>
              <a:rPr lang="ru-RU" sz="2400" dirty="0"/>
              <a:t> стиль наиболее сильно сказался на облике Москвы, но он также оказал большое влияние на развитие всей архитектуры России в XVIII в., будучи связующим элементом между архитектурой Москвы и строящегося Санкт-Петербурга. Во многом именно благодаря </a:t>
            </a:r>
            <a:r>
              <a:rPr lang="ru-RU" sz="2400" dirty="0" err="1"/>
              <a:t>нарышкинскому</a:t>
            </a:r>
            <a:r>
              <a:rPr lang="ru-RU" sz="2400" dirty="0"/>
              <a:t> стилю был сформирован самобытный образ русского барокко, что особенно отчётливо проявилось в его позднем, </a:t>
            </a:r>
            <a:r>
              <a:rPr lang="ru-RU" sz="2400" u="sng" dirty="0"/>
              <a:t>елизаветинском периоде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Свой вклад в развитие архитектуры столицы внес </a:t>
            </a:r>
            <a:r>
              <a:rPr lang="ru-RU" b="1" dirty="0" smtClean="0"/>
              <a:t>Ухтомский Дмитрий Васильевич</a:t>
            </a:r>
            <a:r>
              <a:rPr lang="ru-RU" dirty="0" smtClean="0"/>
              <a:t>, он создал великие творения: колокольню Троице-Сергиева монастыря и Красные ворота в Москве. Ранее здесь уже стояла колокольня, но Ухтомский дополнил ее двумя новыми ярусами, теперь их стало пять и высота достигла 80 метров. На верхние яруса нельзя было размещать колокола из-за хрупкости строения, но они придали грациозности и торжественности постройке, которую теперь было заметно из разных частей города.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1b15823b8ffceae5a568d9a62f4e1c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2095500"/>
            <a:ext cx="76200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Красные ворота,</a:t>
            </a:r>
            <a:r>
              <a:rPr lang="ru-RU" dirty="0" smtClean="0"/>
              <a:t> к сожалению, сейчас можно увидеть только на картинках учебников, до наших дней они не сохранились, но они заслуженно являются лучшими архитектурными сооружениями русского барокко. То как их строили и видоизменяли непосредственно связано с историей жизни Москвы 18 в. и показательно характеризует ту эпоху. Когда в 1709 г. русские выиграли полтавское сражение против шведской армии, на Мясницкой улице появились триумфальные деревянные ворота. В том же месте по случаю коронации Елизаветы Петровны в 1742 г. построили </a:t>
            </a:r>
          </a:p>
          <a:p>
            <a:r>
              <a:rPr lang="ru-RU" dirty="0" smtClean="0"/>
              <a:t>вторые ворота, средства </a:t>
            </a:r>
          </a:p>
          <a:p>
            <a:r>
              <a:rPr lang="ru-RU" dirty="0" smtClean="0"/>
              <a:t> на это выделило </a:t>
            </a:r>
          </a:p>
          <a:p>
            <a:r>
              <a:rPr lang="ru-RU" dirty="0" smtClean="0"/>
              <a:t>местное купечество. </a:t>
            </a:r>
          </a:p>
          <a:p>
            <a:r>
              <a:rPr lang="ru-RU" dirty="0" smtClean="0"/>
              <a:t>Немного времени они </a:t>
            </a:r>
          </a:p>
          <a:p>
            <a:r>
              <a:rPr lang="ru-RU" dirty="0" smtClean="0"/>
              <a:t>стояли, перед тем как </a:t>
            </a:r>
          </a:p>
          <a:p>
            <a:r>
              <a:rPr lang="ru-RU" dirty="0" smtClean="0"/>
              <a:t>сгорели, но Елизавета </a:t>
            </a:r>
          </a:p>
          <a:p>
            <a:r>
              <a:rPr lang="ru-RU" dirty="0" smtClean="0"/>
              <a:t>тут же велела </a:t>
            </a:r>
          </a:p>
          <a:p>
            <a:r>
              <a:rPr lang="ru-RU" dirty="0" smtClean="0"/>
              <a:t>восстановить их в </a:t>
            </a:r>
          </a:p>
          <a:p>
            <a:r>
              <a:rPr lang="ru-RU" dirty="0" smtClean="0"/>
              <a:t>каменном </a:t>
            </a:r>
          </a:p>
          <a:p>
            <a:r>
              <a:rPr lang="ru-RU" dirty="0" smtClean="0"/>
              <a:t>виде, эту работу </a:t>
            </a:r>
          </a:p>
          <a:p>
            <a:r>
              <a:rPr lang="ru-RU" dirty="0" smtClean="0"/>
              <a:t>поручили Ухтомскому.</a:t>
            </a:r>
          </a:p>
          <a:p>
            <a:endParaRPr lang="ru-RU" dirty="0"/>
          </a:p>
        </p:txBody>
      </p:sp>
      <p:pic>
        <p:nvPicPr>
          <p:cNvPr id="3" name="Рисунок 2" descr="15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067" y="2214554"/>
            <a:ext cx="6262933" cy="43005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6215082"/>
            <a:ext cx="1760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/>
              <a:t>Красные ворота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4929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Храм Никиты Мученика на Старой </a:t>
            </a:r>
            <a:r>
              <a:rPr lang="ru-RU" dirty="0" err="1" smtClean="0"/>
              <a:t>Басманной</a:t>
            </a:r>
            <a:endParaRPr lang="ru-RU" dirty="0"/>
          </a:p>
        </p:txBody>
      </p:sp>
      <p:pic>
        <p:nvPicPr>
          <p:cNvPr id="3" name="Рисунок 2" descr="Church_of_Nicetas_the_Goth_on_Staraya_Basmann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61275"/>
            <a:ext cx="4016742" cy="6596725"/>
          </a:xfrm>
          <a:prstGeom prst="rect">
            <a:avLst/>
          </a:prstGeom>
        </p:spPr>
      </p:pic>
      <p:pic>
        <p:nvPicPr>
          <p:cNvPr id="4" name="Рисунок 3" descr="800px-Moscow,_Krapivensky_Lane,_St.Sergiy_Radonezhsk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643182"/>
            <a:ext cx="4575108" cy="42148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0002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Храм Преподобного Сергия Радонежского в Крапивниках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13613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b="1" i="1" smtClean="0"/>
              <a:t>Классицизм в архитектуре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828800"/>
            <a:ext cx="731361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В 60-ых годах на смену декоративному барокко приходит классицизм.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</a:rPr>
              <a:t>Особенности: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ru-RU" sz="2400" smtClean="0">
                <a:latin typeface="Times New Roman" pitchFamily="18" charset="0"/>
              </a:rPr>
              <a:t>симметричность композиций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ru-RU" sz="2400" smtClean="0">
                <a:latin typeface="Times New Roman" pitchFamily="18" charset="0"/>
              </a:rPr>
              <a:t>гармония пропорций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ru-RU" sz="2400" smtClean="0">
                <a:latin typeface="Times New Roman" pitchFamily="18" charset="0"/>
              </a:rPr>
              <a:t>геометрически правильные планы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ru-RU" sz="2400" smtClean="0">
                <a:latin typeface="Times New Roman" pitchFamily="18" charset="0"/>
              </a:rPr>
              <a:t>сдержанность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ru-RU" sz="2400" smtClean="0">
                <a:latin typeface="Times New Roman" pitchFamily="18" charset="0"/>
              </a:rPr>
              <a:t>строгость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154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Голицынское</a:t>
            </a:r>
            <a:r>
              <a:rPr lang="ru-RU" sz="3600" b="1" dirty="0" smtClean="0"/>
              <a:t> барокко</a:t>
            </a:r>
            <a:r>
              <a:rPr lang="ru-RU" sz="3600" dirty="0" smtClean="0"/>
              <a:t> </a:t>
            </a:r>
            <a:endParaRPr lang="ru-RU" sz="3600" b="1" dirty="0" smtClean="0"/>
          </a:p>
          <a:p>
            <a:r>
              <a:rPr lang="ru-RU" sz="2400" b="1" dirty="0" err="1" smtClean="0"/>
              <a:t>Голицынское</a:t>
            </a:r>
            <a:r>
              <a:rPr lang="ru-RU" sz="2400" b="1" dirty="0" smtClean="0"/>
              <a:t> </a:t>
            </a:r>
            <a:r>
              <a:rPr lang="ru-RU" sz="2400" b="1" dirty="0"/>
              <a:t>барокко</a:t>
            </a:r>
            <a:r>
              <a:rPr lang="ru-RU" sz="2400" dirty="0"/>
              <a:t> </a:t>
            </a:r>
            <a:r>
              <a:rPr lang="ru-RU" sz="2400" dirty="0" smtClean="0"/>
              <a:t>—стиль в </a:t>
            </a:r>
            <a:r>
              <a:rPr lang="ru-RU" sz="2400" dirty="0"/>
              <a:t>рамках русского барокко, связанная с именем князя Бориса Алексеевича </a:t>
            </a:r>
            <a:r>
              <a:rPr lang="ru-RU" sz="2400" dirty="0" smtClean="0"/>
              <a:t>Голицына,  </a:t>
            </a:r>
            <a:r>
              <a:rPr lang="ru-RU" sz="2400" dirty="0"/>
              <a:t>единомышленника Петра </a:t>
            </a:r>
            <a:r>
              <a:rPr lang="ru-RU" sz="2400" dirty="0" smtClean="0"/>
              <a:t>I и </a:t>
            </a:r>
            <a:r>
              <a:rPr lang="ru-RU" sz="2400" dirty="0"/>
              <a:t>сторонника европеизации русской культуры. Его </a:t>
            </a:r>
            <a:r>
              <a:rPr lang="ru-RU" sz="2400" dirty="0" smtClean="0"/>
              <a:t>прозападные</a:t>
            </a:r>
            <a:endParaRPr lang="ru-RU" dirty="0"/>
          </a:p>
        </p:txBody>
      </p:sp>
      <p:pic>
        <p:nvPicPr>
          <p:cNvPr id="3" name="Рисунок 2" descr="Знаменская_церковь_в_Дубровицах_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86282" y="1785926"/>
            <a:ext cx="4357718" cy="50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071678"/>
            <a:ext cx="53578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взгляды выразились, в частности, в возведении в подмосковных имениях построек, близких к </a:t>
            </a:r>
            <a:r>
              <a:rPr lang="ru-RU" sz="2200" b="1" dirty="0" smtClean="0"/>
              <a:t>западноевропейской архитектурной традиции</a:t>
            </a:r>
            <a:r>
              <a:rPr lang="ru-RU" sz="2200" dirty="0" smtClean="0"/>
              <a:t>.  Голицыны в постройках петровского времени окончательно </a:t>
            </a:r>
            <a:r>
              <a:rPr lang="ru-RU" sz="2200" b="1" dirty="0" smtClean="0"/>
              <a:t>отказались от сохранения традиционного силуэта русского храма</a:t>
            </a:r>
            <a:r>
              <a:rPr lang="ru-RU" sz="2200" dirty="0" smtClean="0"/>
              <a:t>, позаимствовав из арсенала западноевропейского барокко </a:t>
            </a:r>
            <a:r>
              <a:rPr lang="ru-RU" sz="2200" b="1" dirty="0" smtClean="0"/>
              <a:t>сложный лепной декор</a:t>
            </a:r>
            <a:r>
              <a:rPr lang="ru-RU" sz="2200" dirty="0" smtClean="0"/>
              <a:t>. Манифест нового стиля — церковь Знамения Пресвятой Богородицы в </a:t>
            </a:r>
            <a:r>
              <a:rPr lang="ru-RU" sz="2200" dirty="0" err="1" smtClean="0"/>
              <a:t>Дубровицах</a:t>
            </a:r>
            <a:r>
              <a:rPr lang="ru-RU" sz="2200" dirty="0" smtClean="0"/>
              <a:t> (1690—1704) — была </a:t>
            </a:r>
            <a:r>
              <a:rPr lang="ru-RU" sz="2200" b="1" dirty="0" smtClean="0"/>
              <a:t>увенчана не традиционным куполом, а золочёной короной. 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74345"/>
            <a:ext cx="471490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Двигаясь к завершению 18 в., опять все строительство вернулось в Москву. Активно начали возводить светские дома и дворцы, церкви, учебные и медицинские учреждения. Лучшими архитекторами времен Екатерина II и Павла I стали Казаков и Баженов.</a:t>
            </a:r>
          </a:p>
          <a:p>
            <a:r>
              <a:rPr lang="ru-RU" sz="2400" b="1" dirty="0" smtClean="0"/>
              <a:t>Баженов Василий Иванович</a:t>
            </a:r>
            <a:r>
              <a:rPr lang="ru-RU" sz="2400" dirty="0" smtClean="0"/>
              <a:t> </a:t>
            </a:r>
            <a:r>
              <a:rPr lang="ru-RU" dirty="0" smtClean="0"/>
              <a:t>обучался в гимназии при Московском университете, а затем в новой Петербургской академии художеств. Когда он доучился, поехал осматривать Италию и Францию, а затем вернулся в Петербург, где был удостоен звания академика. Хотя карьера в Петербурге у Баженова сложилась очень удачно, он все же поехал в Москву, чтобы воплотить в жизнь проект Екатерины II – Большой Кремлевский дворец. Патриархальная Москва не смогла принять такой проект, он слишком выделялся из общей картины того времени.</a:t>
            </a:r>
          </a:p>
          <a:p>
            <a:endParaRPr lang="ru-RU" dirty="0"/>
          </a:p>
        </p:txBody>
      </p:sp>
      <p:pic>
        <p:nvPicPr>
          <p:cNvPr id="4" name="Рисунок 3" descr="V.Bazhenov_with_family_by_I.Nekrasov_(1770-80s,_MUAR)_detail_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785794"/>
            <a:ext cx="3838583" cy="510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Планировалось наполовину снести южные стены Кремля, устаревшие сооружения, а вокруг того что осталось – старейшие памятники культуры, церкви и колокольни, возвести новое помпезное здание дворца в стиле классицизма. Баженов хотел возвести не только один дворец, но и чтоб рядом были театр, арсенал, коллегии, площадь для народа. Кремль должен был стать не средневековой крепостью, а большим общественным местом для города и его жителей. Архитектор представил в первую очередь чертежи будущего дворца, а затем и её деревянную модель. Эту модель отправили Екатерине II в Петербург, чтобы она одобрила, а затем оставили в Зимнем дворце. Проект утвердили, даже торжественно уложили первый камень с участием императрицы, но его так и не довели до конца.</a:t>
            </a:r>
            <a:endParaRPr lang="ru-RU" dirty="0"/>
          </a:p>
        </p:txBody>
      </p:sp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3643290"/>
            <a:ext cx="914400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85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1775 г. Екатерина II дала новое поручение Баженову, возвести личную резиденцию возле Москвы в имении Царицыно, которое на тот момент называлось Черная грязь. Императрица хотела, чтобы здание было построено в псевдоготическом стиле. Начиная с 1775 года были построены знаменитый Большой дворец, «Хлебный дом», «Оперный дом», каменные мосты и многое другое, что можно увидеть и сегодня.</a:t>
            </a:r>
            <a:endParaRPr lang="ru-RU" dirty="0"/>
          </a:p>
        </p:txBody>
      </p:sp>
      <p:pic>
        <p:nvPicPr>
          <p:cNvPr id="3" name="Рисунок 2" descr="0_8203a_f4f4d70d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5992"/>
            <a:ext cx="9144000" cy="3257550"/>
          </a:xfrm>
          <a:prstGeom prst="rect">
            <a:avLst/>
          </a:prstGeom>
        </p:spPr>
      </p:pic>
      <p:pic>
        <p:nvPicPr>
          <p:cNvPr id="4" name="Рисунок 3" descr="Хлебный дом в Царицыно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282" y="857232"/>
            <a:ext cx="8728553" cy="5214950"/>
          </a:xfrm>
          <a:prstGeom prst="rect">
            <a:avLst/>
          </a:prstGeom>
        </p:spPr>
      </p:pic>
      <p:pic>
        <p:nvPicPr>
          <p:cNvPr id="5" name="Рисунок 4" descr="Oпер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97" y="714356"/>
            <a:ext cx="9035903" cy="5572140"/>
          </a:xfrm>
          <a:prstGeom prst="rect">
            <a:avLst/>
          </a:prstGeom>
        </p:spPr>
      </p:pic>
      <p:pic>
        <p:nvPicPr>
          <p:cNvPr id="6" name="Рисунок 5" descr="caricino0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7" name="Рисунок 6" descr="0_db71a_127b0f23_-1-XXL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1680882"/>
            <a:ext cx="9144000" cy="3496235"/>
          </a:xfrm>
          <a:prstGeom prst="rect">
            <a:avLst/>
          </a:prstGeom>
        </p:spPr>
      </p:pic>
      <p:pic>
        <p:nvPicPr>
          <p:cNvPr id="8" name="Рисунок 7" descr="smmmrwdl3blwi71zpn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" y="457200"/>
            <a:ext cx="9187992" cy="5972196"/>
          </a:xfrm>
          <a:prstGeom prst="rect">
            <a:avLst/>
          </a:prstGeom>
        </p:spPr>
      </p:pic>
      <p:pic>
        <p:nvPicPr>
          <p:cNvPr id="9" name="Рисунок 8" descr="tsaritsyno-1024x768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8582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Царицынский ансамбль очень отличался от усадьб того времени, на них было большое количество элементов готической архитектуры, например, стрельчатые арки, оконные проемы сложной формы и т.д. Баженов говорил, что древнерусская архитектура является подвидом готической, поэтому здесь были и элементы российского Средневековья, такие как раздвоенные наверху зубцы, похожие на завершения стен Кремля. Характерным признаком русской архитектуры было и совмещение белокаменных деталей и красными кирпичными стенами. Внутри все было специально усложнено в средневековом стиле. Дворец выглядел очень грубо и мрачно, и когда императрица</a:t>
            </a:r>
          </a:p>
          <a:p>
            <a:r>
              <a:rPr lang="ru-RU" dirty="0" smtClean="0"/>
              <a:t> приехала смотреть на него, с </a:t>
            </a:r>
          </a:p>
          <a:p>
            <a:r>
              <a:rPr lang="ru-RU" dirty="0" smtClean="0"/>
              <a:t>ужасом сказала, что дворец </a:t>
            </a:r>
          </a:p>
          <a:p>
            <a:r>
              <a:rPr lang="ru-RU" dirty="0" smtClean="0"/>
              <a:t>больше похож на тюрьму, и </a:t>
            </a:r>
          </a:p>
          <a:p>
            <a:r>
              <a:rPr lang="ru-RU" dirty="0" smtClean="0"/>
              <a:t>больше никогда туда не </a:t>
            </a:r>
          </a:p>
          <a:p>
            <a:r>
              <a:rPr lang="ru-RU" dirty="0" smtClean="0"/>
              <a:t>возвращалась. Она приказала, </a:t>
            </a:r>
          </a:p>
          <a:p>
            <a:r>
              <a:rPr lang="ru-RU" dirty="0" smtClean="0"/>
              <a:t>чтобы дворец снесли, а вместе </a:t>
            </a:r>
          </a:p>
          <a:p>
            <a:r>
              <a:rPr lang="ru-RU" dirty="0" smtClean="0"/>
              <a:t>с ним и некоторые другие </a:t>
            </a:r>
          </a:p>
          <a:p>
            <a:r>
              <a:rPr lang="ru-RU" dirty="0" smtClean="0"/>
              <a:t>постройки. Задание было </a:t>
            </a:r>
          </a:p>
          <a:p>
            <a:r>
              <a:rPr lang="ru-RU" dirty="0" smtClean="0"/>
              <a:t>передано другому архитектору</a:t>
            </a:r>
          </a:p>
          <a:p>
            <a:r>
              <a:rPr lang="ru-RU" dirty="0" smtClean="0"/>
              <a:t> – Казакову М.Ф, который </a:t>
            </a:r>
          </a:p>
          <a:p>
            <a:r>
              <a:rPr lang="ru-RU" dirty="0" smtClean="0"/>
              <a:t>сохранил классицистический </a:t>
            </a:r>
          </a:p>
          <a:p>
            <a:r>
              <a:rPr lang="ru-RU" dirty="0" smtClean="0"/>
              <a:t>правильную форму здания и </a:t>
            </a:r>
          </a:p>
          <a:p>
            <a:r>
              <a:rPr lang="ru-RU" dirty="0" smtClean="0"/>
              <a:t>сделал готическое оформление.</a:t>
            </a:r>
            <a:endParaRPr lang="ru-RU" dirty="0"/>
          </a:p>
        </p:txBody>
      </p:sp>
      <p:pic>
        <p:nvPicPr>
          <p:cNvPr id="3" name="Рисунок 2" descr="245_1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2714620"/>
            <a:ext cx="514350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Баженова заказывали и многие другие постройки. Например, его работой был </a:t>
            </a:r>
            <a:r>
              <a:rPr lang="ru-RU" b="1" dirty="0" smtClean="0">
                <a:hlinkClick r:id="rId2" action="ppaction://hlinkfile"/>
              </a:rPr>
              <a:t>дом П.Е. Пашкова</a:t>
            </a:r>
            <a:r>
              <a:rPr lang="ru-RU" dirty="0" smtClean="0">
                <a:hlinkClick r:id="rId2" action="ppaction://hlinkfile"/>
              </a:rPr>
              <a:t>, </a:t>
            </a:r>
            <a:r>
              <a:rPr lang="ru-RU" dirty="0" smtClean="0"/>
              <a:t>который стоит лицом к Кремлю, он отличается классицистическим стилем, светлым фасадом, стены кирпичные, которые еще больше подчеркивают могущество и величественность строения. Дом находится на возвышенности, посередине стоит 3х-этажный дом с аккуратным портиком (портик — полуоткрытое помещение, крышу </a:t>
            </a:r>
          </a:p>
          <a:p>
            <a:r>
              <a:rPr lang="ru-RU" dirty="0" smtClean="0"/>
              <a:t>которого поддерживают </a:t>
            </a:r>
          </a:p>
          <a:p>
            <a:r>
              <a:rPr lang="ru-RU" dirty="0" smtClean="0"/>
              <a:t>колонны), по бокам </a:t>
            </a:r>
          </a:p>
          <a:p>
            <a:r>
              <a:rPr lang="ru-RU" dirty="0" smtClean="0"/>
              <a:t>возвышаются статуи, </a:t>
            </a:r>
          </a:p>
          <a:p>
            <a:r>
              <a:rPr lang="ru-RU" dirty="0" smtClean="0"/>
              <a:t>наверху располагается </a:t>
            </a:r>
          </a:p>
          <a:p>
            <a:r>
              <a:rPr lang="ru-RU" dirty="0" smtClean="0"/>
              <a:t>круглая скульптурная </a:t>
            </a:r>
          </a:p>
          <a:p>
            <a:r>
              <a:rPr lang="ru-RU" dirty="0" smtClean="0"/>
              <a:t>композиция бельведер. </a:t>
            </a:r>
          </a:p>
          <a:p>
            <a:r>
              <a:rPr lang="ru-RU" dirty="0" smtClean="0"/>
              <a:t>Галереи выполнены в </a:t>
            </a:r>
          </a:p>
          <a:p>
            <a:r>
              <a:rPr lang="ru-RU" dirty="0" smtClean="0"/>
              <a:t>один этаж, которые </a:t>
            </a:r>
          </a:p>
          <a:p>
            <a:r>
              <a:rPr lang="ru-RU" dirty="0" smtClean="0"/>
              <a:t>продолжаются </a:t>
            </a:r>
          </a:p>
          <a:p>
            <a:r>
              <a:rPr lang="ru-RU" dirty="0" smtClean="0"/>
              <a:t>двухэтажными флигелями</a:t>
            </a:r>
          </a:p>
          <a:p>
            <a:r>
              <a:rPr lang="ru-RU" dirty="0" smtClean="0"/>
              <a:t> с портиками. С холма </a:t>
            </a:r>
          </a:p>
          <a:p>
            <a:r>
              <a:rPr lang="ru-RU" dirty="0" smtClean="0"/>
              <a:t>можно спуститься по </a:t>
            </a:r>
          </a:p>
          <a:p>
            <a:r>
              <a:rPr lang="ru-RU" dirty="0" smtClean="0"/>
              <a:t>лестнице, сначала она </a:t>
            </a:r>
          </a:p>
          <a:p>
            <a:r>
              <a:rPr lang="ru-RU" dirty="0" smtClean="0"/>
              <a:t>вела сад с красивыми </a:t>
            </a:r>
          </a:p>
          <a:p>
            <a:r>
              <a:rPr lang="ru-RU" dirty="0" smtClean="0"/>
              <a:t>заборами и фонарями, </a:t>
            </a:r>
          </a:p>
          <a:p>
            <a:r>
              <a:rPr lang="ru-RU" dirty="0" smtClean="0"/>
              <a:t>а к 20 веку улицу </a:t>
            </a:r>
          </a:p>
          <a:p>
            <a:r>
              <a:rPr lang="ru-RU" dirty="0" smtClean="0"/>
              <a:t>расширили и не осталось </a:t>
            </a:r>
          </a:p>
          <a:p>
            <a:r>
              <a:rPr lang="ru-RU" dirty="0" smtClean="0"/>
              <a:t>ни решеток, ни сада. </a:t>
            </a:r>
            <a:endParaRPr lang="ru-RU" dirty="0"/>
          </a:p>
        </p:txBody>
      </p:sp>
      <p:pic>
        <p:nvPicPr>
          <p:cNvPr id="3" name="Picture 11" descr="rus_mo_l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28926" y="1857166"/>
            <a:ext cx="6215074" cy="50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дороге из Петербурга в Москву можно было остановиться в</a:t>
            </a:r>
            <a:r>
              <a:rPr lang="ru-RU" b="1" dirty="0" smtClean="0"/>
              <a:t> Петровском подъездном дворце</a:t>
            </a:r>
            <a:r>
              <a:rPr lang="ru-RU" dirty="0" smtClean="0"/>
              <a:t>, по-другому он назывался </a:t>
            </a:r>
            <a:r>
              <a:rPr lang="ru-RU" b="1" dirty="0" smtClean="0"/>
              <a:t>Петровским замком</a:t>
            </a:r>
            <a:r>
              <a:rPr lang="ru-RU" dirty="0" smtClean="0"/>
              <a:t>, над ним также работал </a:t>
            </a:r>
            <a:r>
              <a:rPr lang="ru-RU" b="1" dirty="0" smtClean="0"/>
              <a:t>Казако</a:t>
            </a:r>
            <a:r>
              <a:rPr lang="ru-RU" dirty="0" smtClean="0"/>
              <a:t>в и использовал псевдоготический стиль. Но все равно без классицизма не обошлось, о нем говорят правильные симметричные формы комнат и все внутренне оформление. Только по элементам фасада можно было узнать отголоски древнерусской культуры. </a:t>
            </a:r>
            <a:br>
              <a:rPr lang="ru-RU" dirty="0" smtClean="0"/>
            </a:br>
            <a:r>
              <a:rPr lang="ru-RU" dirty="0" smtClean="0"/>
              <a:t>    </a:t>
            </a:r>
            <a:endParaRPr lang="ru-RU" dirty="0"/>
          </a:p>
        </p:txBody>
      </p:sp>
      <p:pic>
        <p:nvPicPr>
          <p:cNvPr id="3" name="Рисунок 2" descr="Петровский_путевой_дворец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928934"/>
            <a:ext cx="9144000" cy="3657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71448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Построен по приказу Екатерины II  в 1776—1780-х годах в честь успешного завершения Русско-турецкой войны 1768—1774 годов как резиденция для отдыха знатных особ после долгой дороги из Петербурга  </a:t>
            </a:r>
            <a:r>
              <a:rPr lang="ru-RU" dirty="0" err="1" smtClean="0"/>
              <a:t>вМоскву</a:t>
            </a:r>
            <a:r>
              <a:rPr lang="ru-RU" dirty="0" smtClean="0"/>
              <a:t> (отсюда его название — «путевой») на подъездах к Москве по проекту архитектора Матвея Казакова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143248"/>
            <a:ext cx="8929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Следующе</a:t>
            </a:r>
            <a:r>
              <a:rPr lang="ru-RU" sz="2400" dirty="0" smtClean="0"/>
              <a:t> здание, строительство которого началось в 1776 г., а завершилось аж в 1787 г. было опять-таки сделано с помощью Казакова, это был </a:t>
            </a:r>
            <a:r>
              <a:rPr lang="ru-RU" sz="2400" b="1" dirty="0" smtClean="0"/>
              <a:t>Сенат в Московском Кремле</a:t>
            </a:r>
            <a:r>
              <a:rPr lang="ru-RU" sz="2400" dirty="0" smtClean="0"/>
              <a:t>. Здание полностью соответствует традициям классицизма, но в нем отражаются и черты проекта перестройки Кремля Баженова. Главная часть здания треугольная, посередине стоит большой круглый зал с большим куполом, который нельзя не заметить, находясь на Красной площади. Баженов и его коллеги очень сомневались на счет прочности купола, и чтобы опровергнуть это сам Казаков взобрался на него и стоял неподвижно полчаса. </a:t>
            </a:r>
            <a:endParaRPr lang="ru-RU" sz="2400" dirty="0"/>
          </a:p>
        </p:txBody>
      </p:sp>
      <p:pic>
        <p:nvPicPr>
          <p:cNvPr id="3" name="Picture 7" descr="Kremlin_Senat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0"/>
            <a:ext cx="8286776" cy="3024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В центре столицы Казаковым был построен университет, прямо на Моховой улице, это произошло в 1789-1793 годах. Спустя пару десятков лет здание сгорело, но было частично восстановлено архитектором </a:t>
            </a:r>
            <a:r>
              <a:rPr lang="ru-RU" dirty="0" err="1" smtClean="0"/>
              <a:t>Доменико</a:t>
            </a:r>
            <a:r>
              <a:rPr lang="ru-RU" dirty="0" smtClean="0"/>
              <a:t> Жилярди, он не вносил своих кардинальных изменений, а оставил </a:t>
            </a:r>
            <a:r>
              <a:rPr lang="ru-RU" dirty="0" err="1" smtClean="0"/>
              <a:t>казаковский</a:t>
            </a:r>
            <a:r>
              <a:rPr lang="ru-RU" dirty="0" smtClean="0"/>
              <a:t> принцип в виде буквы «П» и общий план композиции.</a:t>
            </a:r>
            <a:endParaRPr lang="ru-RU" dirty="0"/>
          </a:p>
        </p:txBody>
      </p:sp>
      <p:pic>
        <p:nvPicPr>
          <p:cNvPr id="3" name="Рисунок 2" descr="15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714488"/>
            <a:ext cx="7500990" cy="4840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858"/>
            <a:ext cx="8925902" cy="60021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Алексеев Ф.Я. Военный госпиталь в Лефортове 1800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50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Алексеев Ф.Я. Вид церкви "Никола Большой Крест" на Ильинке 1800</a:t>
            </a:r>
            <a:endParaRPr lang="ru-RU" dirty="0"/>
          </a:p>
        </p:txBody>
      </p:sp>
      <p:pic>
        <p:nvPicPr>
          <p:cNvPr id="3" name="Рисунок 2" descr="16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107"/>
            <a:ext cx="7929618" cy="6143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px-Церковь_иконы_Знамение_в_Перов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16186" y="214290"/>
            <a:ext cx="5127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/>
              <a:t>Знаменская церковь в </a:t>
            </a:r>
            <a:r>
              <a:rPr lang="ru-RU" sz="2400" b="1" u="sng" dirty="0" smtClean="0"/>
              <a:t>Перово </a:t>
            </a:r>
            <a:r>
              <a:rPr lang="ru-RU" sz="2400" b="1" dirty="0" smtClean="0"/>
              <a:t>(1705)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288340"/>
            <a:ext cx="5214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Рото́нда</a:t>
            </a:r>
            <a:r>
              <a:rPr lang="ru-RU" sz="2400" dirty="0"/>
              <a:t>  — круглая в плане постройка, обычно увенчанная куполом. По </a:t>
            </a:r>
            <a:r>
              <a:rPr lang="ru-RU" sz="2400" dirty="0" smtClean="0"/>
              <a:t>периметру ротонды </a:t>
            </a:r>
            <a:r>
              <a:rPr lang="ru-RU" sz="2400" dirty="0"/>
              <a:t>часто расположены колонны.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эти здания в плане не крестово-купольные, а эллиптические, более напоминают 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3" tooltip="Ротонда"/>
              </a:rPr>
              <a:t>ротонды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 descr="img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785926"/>
            <a:ext cx="4500561" cy="3375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Алексеев Ф.Я.  Вид церкви за Золотою решеткою и Теремного дворца  1811</a:t>
            </a:r>
            <a:endParaRPr lang="ru-RU" dirty="0"/>
          </a:p>
        </p:txBody>
      </p:sp>
      <p:pic>
        <p:nvPicPr>
          <p:cNvPr id="3" name="Рисунок 2" descr="16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09256"/>
            <a:ext cx="8588642" cy="6248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Алексеев Ф.Я. Вид на Воскресенские ворота от Тверской улицы, картина 1811 г.</a:t>
            </a:r>
            <a:endParaRPr lang="ru-RU" dirty="0"/>
          </a:p>
        </p:txBody>
      </p:sp>
      <p:pic>
        <p:nvPicPr>
          <p:cNvPr id="3" name="Рисунок 2" descr="16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89046"/>
            <a:ext cx="8536680" cy="5968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Алексеев Ф.Я.  Вид в Кремле на Сенат, Арсенал и Никольские ворота, картина 1800</a:t>
            </a:r>
            <a:r>
              <a:rPr lang="ru-RU" dirty="0" smtClean="0"/>
              <a:t>  </a:t>
            </a:r>
            <a:r>
              <a:rPr lang="ru-RU" i="1" dirty="0" smtClean="0"/>
              <a:t>г.</a:t>
            </a:r>
            <a:endParaRPr lang="ru-RU" dirty="0"/>
          </a:p>
        </p:txBody>
      </p:sp>
      <p:pic>
        <p:nvPicPr>
          <p:cNvPr id="3" name="Рисунок 2" descr="16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59579"/>
            <a:ext cx="8643966" cy="6098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571612"/>
            <a:ext cx="7786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Отличие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голицынских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построек от петровского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барокко состояло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том, что они ориентировались не на североевропейские (шведские, голландские), а на австрийские образцы (которые, в свою очередь, следовали итальянским прототипам).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85750" y="3643313"/>
            <a:ext cx="85725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Нарышкинское</a:t>
            </a:r>
            <a:r>
              <a:rPr lang="ru-RU" sz="3200"/>
              <a:t> или </a:t>
            </a:r>
            <a:r>
              <a:rPr lang="ru-RU" sz="3200" b="1"/>
              <a:t>московское барокко</a:t>
            </a:r>
            <a:r>
              <a:rPr lang="ru-RU" sz="3200"/>
              <a:t> представляет собой условное название специфического стилевого направления в русской архитектуре конца XVII — начала XVIII вв., начального этапа в развитии архитектуры русского барокко.</a:t>
            </a:r>
          </a:p>
        </p:txBody>
      </p:sp>
      <p:pic>
        <p:nvPicPr>
          <p:cNvPr id="3" name="Содержимое 7" descr="теремно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214290"/>
            <a:ext cx="692948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1px-Maria_Yak._Naryshkina_with_children_by_G._Daw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642918"/>
            <a:ext cx="3667718" cy="562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4143375" y="500063"/>
            <a:ext cx="4572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Своим названием архитектурное течение обязано молодому, ориентированному на Западную Европу боярскому роду </a:t>
            </a:r>
            <a:r>
              <a:rPr lang="ru-RU" sz="2800" b="1"/>
              <a:t>Нарышкиных</a:t>
            </a:r>
            <a:r>
              <a:rPr lang="ru-RU" sz="2800"/>
              <a:t>, в чьих московских и подмосковных имениях были построены церкви с некоторыми элементами нового для России того времени стиля барокко.</a:t>
            </a:r>
            <a:br>
              <a:rPr lang="ru-RU" sz="2800"/>
            </a:b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92971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Главное значение </a:t>
            </a:r>
            <a:r>
              <a:rPr lang="ru-RU" sz="2800" dirty="0" err="1"/>
              <a:t>нарышкинского</a:t>
            </a:r>
            <a:r>
              <a:rPr lang="ru-RU" sz="2800" dirty="0"/>
              <a:t> стиля состоит в том, что именно он стал связующим звеном между архитектурой старой патриархальной Москвы и новым стилем (петровским барокко) возводимого в западноевропейском духе </a:t>
            </a:r>
            <a:r>
              <a:rPr lang="ru-RU" sz="2800" u="sng" dirty="0" smtClean="0"/>
              <a:t>Санкт-Петербурга. </a:t>
            </a:r>
          </a:p>
          <a:p>
            <a:r>
              <a:rPr lang="ru-RU" sz="2800" dirty="0" smtClean="0"/>
              <a:t>Для </a:t>
            </a:r>
            <a:r>
              <a:rPr lang="ru-RU" sz="2800" dirty="0"/>
              <a:t>зданий «</a:t>
            </a:r>
            <a:r>
              <a:rPr lang="ru-RU" sz="2800" dirty="0" err="1"/>
              <a:t>нарышкинского</a:t>
            </a:r>
            <a:r>
              <a:rPr lang="ru-RU" sz="2800" dirty="0"/>
              <a:t> стиля» характерны </a:t>
            </a:r>
            <a:r>
              <a:rPr lang="ru-RU" sz="2800" b="1" dirty="0"/>
              <a:t>смешение противоречивых тенденций </a:t>
            </a:r>
            <a:r>
              <a:rPr lang="ru-RU" sz="2800" dirty="0"/>
              <a:t>и течений, внутренняя напряженность, разнородность структуры и декоративной отделки. В них присутствуют черты </a:t>
            </a:r>
            <a:r>
              <a:rPr lang="ru-RU" sz="2800" b="1" dirty="0"/>
              <a:t>европейского барокко и маньеризма, отголоски готики, ренессанса, романтизма, слившиеся с традициями русского деревянного зодчества и древнерусской каменной архитектуры.</a:t>
            </a:r>
            <a:r>
              <a:rPr lang="ru-RU" sz="2800" dirty="0"/>
              <a:t> </a:t>
            </a:r>
            <a:r>
              <a:rPr lang="ru-RU" sz="2800" b="1" dirty="0"/>
              <a:t>Характерен двойственный масштаб - одного гигантского, вертикально устремленного, и другого – миниатюрно-детального.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2148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Лучшими образцами </a:t>
            </a:r>
            <a:r>
              <a:rPr lang="ru-RU" sz="2400" dirty="0" err="1" smtClean="0"/>
              <a:t>нарышкинского</a:t>
            </a:r>
            <a:r>
              <a:rPr lang="ru-RU" sz="2400" dirty="0" smtClean="0"/>
              <a:t> стиля считаются появившиеся центрические ярусные храмы.</a:t>
            </a:r>
          </a:p>
          <a:p>
            <a:r>
              <a:rPr lang="ru-RU" sz="2400" dirty="0" smtClean="0"/>
              <a:t>Для </a:t>
            </a:r>
            <a:r>
              <a:rPr lang="ru-RU" sz="2400" dirty="0" err="1"/>
              <a:t>нарышкинского</a:t>
            </a:r>
            <a:r>
              <a:rPr lang="ru-RU" sz="2400" dirty="0"/>
              <a:t> стиля также характерна </a:t>
            </a:r>
            <a:r>
              <a:rPr lang="ru-RU" sz="2400" dirty="0" err="1"/>
              <a:t>двуцветность</a:t>
            </a:r>
            <a:r>
              <a:rPr lang="ru-RU" sz="2400" dirty="0"/>
              <a:t> сочетания красного кирпича и белого камня, использование полихромных изразцов, позолоченной деревянной резьбы в </a:t>
            </a:r>
            <a:r>
              <a:rPr lang="ru-RU" sz="2400" dirty="0" smtClean="0"/>
              <a:t>интерьерах,  </a:t>
            </a:r>
            <a:r>
              <a:rPr lang="ru-RU" sz="2400" dirty="0"/>
              <a:t>следующих традициям «русского узорочья» и «травяного орнамента».</a:t>
            </a:r>
          </a:p>
        </p:txBody>
      </p:sp>
      <p:pic>
        <p:nvPicPr>
          <p:cNvPr id="3" name="Рисунок 2" descr="Moscow_Church_in_Fi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10" y="571480"/>
            <a:ext cx="4714890" cy="6286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29256" y="0"/>
            <a:ext cx="2731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/>
              <a:t>Церковь Покрова в Филях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31432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Построенные в </a:t>
            </a:r>
            <a:r>
              <a:rPr lang="ru-RU" dirty="0" err="1"/>
              <a:t>нарышкинском</a:t>
            </a:r>
            <a:r>
              <a:rPr lang="ru-RU" dirty="0"/>
              <a:t> стиле здания нельзя назвать подлинно барочными в западноевропейском </a:t>
            </a:r>
            <a:r>
              <a:rPr lang="ru-RU" dirty="0" smtClean="0"/>
              <a:t>понимании. </a:t>
            </a:r>
            <a:r>
              <a:rPr lang="ru-RU" dirty="0" err="1"/>
              <a:t>Нарышкинский</a:t>
            </a:r>
            <a:r>
              <a:rPr lang="ru-RU" dirty="0"/>
              <a:t> стиль в своей основе — архитектурной композиции — оставался русским, и только отдельные, зачастую едва уловимые элементы декора заимствовались из западноевропейского искусства. </a:t>
            </a:r>
            <a:endParaRPr lang="ru-RU" dirty="0" smtClean="0"/>
          </a:p>
          <a:p>
            <a:r>
              <a:rPr lang="ru-RU" dirty="0" smtClean="0"/>
              <a:t>Иностранцами</a:t>
            </a:r>
            <a:r>
              <a:rPr lang="ru-RU" dirty="0"/>
              <a:t>, равно как и многими россиянами, знакомыми с западноевропейскими образцами барокко, </a:t>
            </a:r>
            <a:r>
              <a:rPr lang="ru-RU" dirty="0" err="1"/>
              <a:t>нарышкинский</a:t>
            </a:r>
            <a:r>
              <a:rPr lang="ru-RU" dirty="0"/>
              <a:t> стиль воспринимался как исконно русское архитектурное явление.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357166"/>
            <a:ext cx="4350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/>
              <a:t>Церковь Бориса и Глеба в </a:t>
            </a:r>
            <a:r>
              <a:rPr lang="ru-RU" u="sng" dirty="0" err="1"/>
              <a:t>Зюзине</a:t>
            </a:r>
            <a:r>
              <a:rPr lang="ru-RU" dirty="0"/>
              <a:t>, Москва</a:t>
            </a:r>
          </a:p>
        </p:txBody>
      </p:sp>
      <p:pic>
        <p:nvPicPr>
          <p:cNvPr id="5" name="Рисунок 4" descr="Zyuzi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928670"/>
            <a:ext cx="5029095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881</Words>
  <Application>Microsoft Office PowerPoint</Application>
  <PresentationFormat>Экран (4:3)</PresentationFormat>
  <Paragraphs>106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Московское барокко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Классицизм в архитектуре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Московское барокко</dc:title>
  <dc:creator>Home</dc:creator>
  <cp:lastModifiedBy>Home</cp:lastModifiedBy>
  <cp:revision>25</cp:revision>
  <dcterms:created xsi:type="dcterms:W3CDTF">2016-02-18T08:04:21Z</dcterms:created>
  <dcterms:modified xsi:type="dcterms:W3CDTF">2016-02-23T16:46:00Z</dcterms:modified>
</cp:coreProperties>
</file>