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279" r:id="rId3"/>
    <p:sldId id="263" r:id="rId4"/>
    <p:sldId id="264" r:id="rId5"/>
    <p:sldId id="265" r:id="rId6"/>
    <p:sldId id="266" r:id="rId7"/>
    <p:sldId id="267" r:id="rId8"/>
    <p:sldId id="281" r:id="rId9"/>
    <p:sldId id="275" r:id="rId10"/>
    <p:sldId id="276" r:id="rId11"/>
    <p:sldId id="277" r:id="rId12"/>
    <p:sldId id="278" r:id="rId13"/>
    <p:sldId id="270" r:id="rId14"/>
  </p:sldIdLst>
  <p:sldSz cx="12192000" cy="6858000"/>
  <p:notesSz cx="6858000" cy="9144000"/>
  <p:custDataLst>
    <p:tags r:id="rId15"/>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5" autoAdjust="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sorterViewPr>
    <p:cViewPr>
      <p:scale>
        <a:sx n="100" d="100"/>
        <a:sy n="100" d="100"/>
      </p:scale>
      <p:origin x="0" y="15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508000" y="4853412"/>
            <a:ext cx="112776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F9A82C43-78A3-4635-837F-03248A5DCEAC}" type="datetimeFigureOut">
              <a:rPr lang="ru-RU" smtClean="0"/>
              <a:pPr/>
              <a:t>20.02.2016</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10972800" y="6473952"/>
            <a:ext cx="1011936" cy="246888"/>
          </a:xfrm>
        </p:spPr>
        <p:txBody>
          <a:bodyPr/>
          <a:lstStyle/>
          <a:p>
            <a:fld id="{1FC58F67-F899-4B7C-B9F0-9DBB3BD0499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9A82C43-78A3-4635-837F-03248A5DCEAC}" type="datetimeFigureOut">
              <a:rPr lang="ru-RU" smtClean="0"/>
              <a:pPr/>
              <a:t>20.02.2016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C58F67-F899-4B7C-B9F0-9DBB3BD0499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44000" y="549277"/>
            <a:ext cx="2438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549277"/>
            <a:ext cx="83312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9A82C43-78A3-4635-837F-03248A5DCEAC}" type="datetimeFigureOut">
              <a:rPr lang="ru-RU" smtClean="0"/>
              <a:pPr/>
              <a:t>20.02.2016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C58F67-F899-4B7C-B9F0-9DBB3BD0499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F9A82C43-78A3-4635-837F-03248A5DCEAC}" type="datetimeFigureOut">
              <a:rPr lang="ru-RU" smtClean="0"/>
              <a:pPr/>
              <a:t>20.02.2016</a:t>
            </a:fld>
            <a:endParaRPr lang="ru-RU"/>
          </a:p>
        </p:txBody>
      </p:sp>
      <p:sp>
        <p:nvSpPr>
          <p:cNvPr id="19" name="Нижний колонтитул 18"/>
          <p:cNvSpPr>
            <a:spLocks noGrp="1"/>
          </p:cNvSpPr>
          <p:nvPr>
            <p:ph type="ftr" sz="quarter" idx="11"/>
          </p:nvPr>
        </p:nvSpPr>
        <p:spPr>
          <a:xfrm>
            <a:off x="4775200" y="76201"/>
            <a:ext cx="3860800" cy="288925"/>
          </a:xfrm>
        </p:spPr>
        <p:txBody>
          <a:bodyPr/>
          <a:lstStyle/>
          <a:p>
            <a:endParaRPr lang="ru-RU"/>
          </a:p>
        </p:txBody>
      </p:sp>
      <p:sp>
        <p:nvSpPr>
          <p:cNvPr id="16" name="Номер слайда 15"/>
          <p:cNvSpPr>
            <a:spLocks noGrp="1"/>
          </p:cNvSpPr>
          <p:nvPr>
            <p:ph type="sldNum" sz="quarter" idx="12"/>
          </p:nvPr>
        </p:nvSpPr>
        <p:spPr>
          <a:xfrm>
            <a:off x="10972800" y="6473952"/>
            <a:ext cx="1011936" cy="246888"/>
          </a:xfrm>
        </p:spPr>
        <p:txBody>
          <a:bodyPr/>
          <a:lstStyle/>
          <a:p>
            <a:fld id="{1FC58F67-F899-4B7C-B9F0-9DBB3BD0499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F9A82C43-78A3-4635-837F-03248A5DCEAC}" type="datetimeFigureOut">
              <a:rPr lang="ru-RU" smtClean="0"/>
              <a:pPr/>
              <a:t>20.02.2016</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1FC58F67-F899-4B7C-B9F0-9DBB3BD0499E}" type="slidenum">
              <a:rPr lang="ru-RU" smtClean="0"/>
              <a:pPr/>
              <a:t>‹#›</a:t>
            </a:fld>
            <a:endParaRPr lang="ru-RU"/>
          </a:p>
        </p:txBody>
      </p:sp>
      <p:sp>
        <p:nvSpPr>
          <p:cNvPr id="8" name="Заголовок 7"/>
          <p:cNvSpPr>
            <a:spLocks noGrp="1"/>
          </p:cNvSpPr>
          <p:nvPr>
            <p:ph type="title"/>
          </p:nvPr>
        </p:nvSpPr>
        <p:spPr>
          <a:xfrm>
            <a:off x="240633" y="2947086"/>
            <a:ext cx="115824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402336" y="457200"/>
            <a:ext cx="115824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F9A82C43-78A3-4635-837F-03248A5DCEAC}" type="datetimeFigureOut">
              <a:rPr lang="ru-RU" smtClean="0"/>
              <a:pPr/>
              <a:t>20.02.2016</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1FC58F67-F899-4B7C-B9F0-9DBB3BD0499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406400" y="5410200"/>
            <a:ext cx="114808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F9A82C43-78A3-4635-837F-03248A5DCEAC}" type="datetimeFigureOut">
              <a:rPr lang="ru-RU" smtClean="0"/>
              <a:pPr/>
              <a:t>20.02.2016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10972800" y="6477000"/>
            <a:ext cx="1016000" cy="246888"/>
          </a:xfrm>
        </p:spPr>
        <p:txBody>
          <a:bodyPr/>
          <a:lstStyle/>
          <a:p>
            <a:fld id="{1FC58F67-F899-4B7C-B9F0-9DBB3BD0499E}" type="slidenum">
              <a:rPr lang="ru-RU" smtClean="0"/>
              <a:pPr/>
              <a:t>‹#›</a:t>
            </a:fld>
            <a:endParaRPr lang="ru-RU"/>
          </a:p>
        </p:txBody>
      </p:sp>
      <p:sp>
        <p:nvSpPr>
          <p:cNvPr id="11" name="Прямая соединительная линия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402336" y="457200"/>
            <a:ext cx="115824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F9A82C43-78A3-4635-837F-03248A5DCEAC}" type="datetimeFigureOut">
              <a:rPr lang="ru-RU" smtClean="0"/>
              <a:pPr/>
              <a:t>20.02.2016</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C58F67-F899-4B7C-B9F0-9DBB3BD0499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F9A82C43-78A3-4635-837F-03248A5DCEAC}" type="datetimeFigureOut">
              <a:rPr lang="ru-RU" smtClean="0"/>
              <a:pPr/>
              <a:t>20.02.2016</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C58F67-F899-4B7C-B9F0-9DBB3BD0499E}"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609600" y="5486400"/>
            <a:ext cx="112776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F9A82C43-78A3-4635-837F-03248A5DCEAC}" type="datetimeFigureOut">
              <a:rPr lang="ru-RU" smtClean="0"/>
              <a:pPr/>
              <a:t>20.02.2016</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C58F67-F899-4B7C-B9F0-9DBB3BD0499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F9A82C43-78A3-4635-837F-03248A5DCEAC}" type="datetimeFigureOut">
              <a:rPr lang="ru-RU" smtClean="0"/>
              <a:pPr/>
              <a:t>20.02.2016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1FC58F67-F899-4B7C-B9F0-9DBB3BD0499E}" type="slidenum">
              <a:rPr lang="ru-RU" smtClean="0"/>
              <a:pPr/>
              <a:t>‹#›</a:t>
            </a:fld>
            <a:endParaRPr lang="ru-RU"/>
          </a:p>
        </p:txBody>
      </p:sp>
      <p:sp>
        <p:nvSpPr>
          <p:cNvPr id="17" name="Заголовок 16"/>
          <p:cNvSpPr>
            <a:spLocks noGrp="1"/>
          </p:cNvSpPr>
          <p:nvPr>
            <p:ph type="title"/>
          </p:nvPr>
        </p:nvSpPr>
        <p:spPr>
          <a:xfrm>
            <a:off x="508000" y="4993760"/>
            <a:ext cx="78232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F9A82C43-78A3-4635-837F-03248A5DCEAC}" type="datetimeFigureOut">
              <a:rPr lang="ru-RU" smtClean="0"/>
              <a:pPr/>
              <a:t>20.02.2016</a:t>
            </a:fld>
            <a:endParaRPr lang="ru-RU"/>
          </a:p>
        </p:txBody>
      </p:sp>
      <p:sp>
        <p:nvSpPr>
          <p:cNvPr id="28" name="Нижний колонтитул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FC58F67-F899-4B7C-B9F0-9DBB3BD0499E}" type="slidenum">
              <a:rPr lang="ru-RU" smtClean="0"/>
              <a:pPr/>
              <a:t>‹#›</a:t>
            </a:fld>
            <a:endParaRPr lang="ru-RU"/>
          </a:p>
        </p:txBody>
      </p:sp>
      <p:sp>
        <p:nvSpPr>
          <p:cNvPr id="10" name="Заголовок 9"/>
          <p:cNvSpPr>
            <a:spLocks noGrp="1"/>
          </p:cNvSpPr>
          <p:nvPr>
            <p:ph type="title"/>
          </p:nvPr>
        </p:nvSpPr>
        <p:spPr>
          <a:xfrm>
            <a:off x="406400" y="457200"/>
            <a:ext cx="115824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2.xml.rels><?xml version="1.0" encoding="UTF-8" standalone="yes"?>
<Relationships xmlns="http://schemas.openxmlformats.org/package/2006/relationships"><Relationship Id="rId8" Type="http://schemas.openxmlformats.org/officeDocument/2006/relationships/hyperlink" Target="http://www.lernde.ru/" TargetMode="External"/><Relationship Id="rId3" Type="http://schemas.openxmlformats.org/officeDocument/2006/relationships/hyperlink" Target="http://www.blau-hamburger.com/" TargetMode="External"/><Relationship Id="rId7" Type="http://schemas.openxmlformats.org/officeDocument/2006/relationships/hyperlink" Target="http://www.de.statista.com/" TargetMode="External"/><Relationship Id="rId2" Type="http://schemas.openxmlformats.org/officeDocument/2006/relationships/hyperlink" Target="http://www.deutscheweltweb.de/" TargetMode="External"/><Relationship Id="rId1" Type="http://schemas.openxmlformats.org/officeDocument/2006/relationships/slideLayout" Target="../slideLayouts/slideLayout7.xml"/><Relationship Id="rId6" Type="http://schemas.openxmlformats.org/officeDocument/2006/relationships/hyperlink" Target="http://www.bmu.de/" TargetMode="External"/><Relationship Id="rId5" Type="http://schemas.openxmlformats.org/officeDocument/2006/relationships/hyperlink" Target="http://www.greenpeace.de/" TargetMode="External"/><Relationship Id="rId4" Type="http://schemas.openxmlformats.org/officeDocument/2006/relationships/hyperlink" Target="http://www.kas.d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7963" y="734498"/>
            <a:ext cx="11465169" cy="255454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4000" b="1" cap="none" spc="0" dirty="0" smtClean="0">
                <a:ln w="11430"/>
                <a:solidFill>
                  <a:schemeClr val="accent6"/>
                </a:solidFill>
                <a:effectLst>
                  <a:outerShdw blurRad="80000" dist="40000" dir="5040000" algn="tl">
                    <a:srgbClr val="000000">
                      <a:alpha val="30000"/>
                    </a:srgbClr>
                  </a:outerShdw>
                </a:effectLst>
              </a:rPr>
              <a:t>Создание интерактивных обучающих игр,</a:t>
            </a:r>
          </a:p>
          <a:p>
            <a:pPr algn="ctr"/>
            <a:r>
              <a:rPr lang="ru-RU" sz="4000" b="1" dirty="0">
                <a:ln w="11430"/>
                <a:solidFill>
                  <a:schemeClr val="accent6"/>
                </a:solidFill>
                <a:effectLst>
                  <a:outerShdw blurRad="80000" dist="40000" dir="5040000" algn="tl">
                    <a:srgbClr val="000000">
                      <a:alpha val="30000"/>
                    </a:srgbClr>
                  </a:outerShdw>
                </a:effectLst>
              </a:rPr>
              <a:t>в</a:t>
            </a:r>
            <a:r>
              <a:rPr lang="ru-RU" sz="4000" b="1" dirty="0" smtClean="0">
                <a:ln w="11430"/>
                <a:solidFill>
                  <a:schemeClr val="accent6"/>
                </a:solidFill>
                <a:effectLst>
                  <a:outerShdw blurRad="80000" dist="40000" dir="5040000" algn="tl">
                    <a:srgbClr val="000000">
                      <a:alpha val="30000"/>
                    </a:srgbClr>
                  </a:outerShdw>
                </a:effectLst>
              </a:rPr>
              <a:t>икторин и тестов средствами ИКТ в целях</a:t>
            </a:r>
          </a:p>
          <a:p>
            <a:pPr algn="ctr"/>
            <a:r>
              <a:rPr lang="ru-RU" sz="4000" b="1" dirty="0">
                <a:ln w="11430"/>
                <a:solidFill>
                  <a:schemeClr val="accent6"/>
                </a:solidFill>
                <a:effectLst>
                  <a:outerShdw blurRad="80000" dist="40000" dir="5040000" algn="tl">
                    <a:srgbClr val="000000">
                      <a:alpha val="30000"/>
                    </a:srgbClr>
                  </a:outerShdw>
                </a:effectLst>
              </a:rPr>
              <a:t>о</a:t>
            </a:r>
            <a:r>
              <a:rPr lang="ru-RU" sz="4000" b="1" cap="none" spc="0" dirty="0" smtClean="0">
                <a:ln w="11430"/>
                <a:solidFill>
                  <a:schemeClr val="accent6"/>
                </a:solidFill>
                <a:effectLst>
                  <a:outerShdw blurRad="80000" dist="40000" dir="5040000" algn="tl">
                    <a:srgbClr val="000000">
                      <a:alpha val="30000"/>
                    </a:srgbClr>
                  </a:outerShdw>
                </a:effectLst>
              </a:rPr>
              <a:t>птимизации процесса обучения в системе</a:t>
            </a:r>
          </a:p>
          <a:p>
            <a:pPr algn="ctr"/>
            <a:r>
              <a:rPr lang="ru-RU" sz="4000" b="1" dirty="0">
                <a:ln w="11430"/>
                <a:solidFill>
                  <a:schemeClr val="accent6"/>
                </a:solidFill>
                <a:effectLst>
                  <a:outerShdw blurRad="80000" dist="40000" dir="5040000" algn="tl">
                    <a:srgbClr val="000000">
                      <a:alpha val="30000"/>
                    </a:srgbClr>
                  </a:outerShdw>
                </a:effectLst>
              </a:rPr>
              <a:t>т</a:t>
            </a:r>
            <a:r>
              <a:rPr lang="ru-RU" sz="4000" b="1" dirty="0" smtClean="0">
                <a:ln w="11430"/>
                <a:solidFill>
                  <a:schemeClr val="accent6"/>
                </a:solidFill>
                <a:effectLst>
                  <a:outerShdw blurRad="80000" dist="40000" dir="5040000" algn="tl">
                    <a:srgbClr val="000000">
                      <a:alpha val="30000"/>
                    </a:srgbClr>
                  </a:outerShdw>
                </a:effectLst>
              </a:rPr>
              <a:t>ребований ФГОС.</a:t>
            </a:r>
            <a:endParaRPr lang="ru-RU" sz="4000" b="1" cap="none" spc="0" dirty="0">
              <a:ln w="11430"/>
              <a:solidFill>
                <a:schemeClr val="accent6"/>
              </a:solidFill>
              <a:effectLst>
                <a:outerShdw blurRad="80000" dist="40000" dir="5040000" algn="tl">
                  <a:srgbClr val="000000">
                    <a:alpha val="30000"/>
                  </a:srgbClr>
                </a:outerShdw>
              </a:effectLst>
            </a:endParaRPr>
          </a:p>
        </p:txBody>
      </p:sp>
      <p:sp>
        <p:nvSpPr>
          <p:cNvPr id="3" name="Прямоугольник 2"/>
          <p:cNvSpPr/>
          <p:nvPr/>
        </p:nvSpPr>
        <p:spPr>
          <a:xfrm>
            <a:off x="5929423" y="3758909"/>
            <a:ext cx="6096000" cy="1477328"/>
          </a:xfrm>
          <a:prstGeom prst="rect">
            <a:avLst/>
          </a:prstGeom>
        </p:spPr>
        <p:txBody>
          <a:bodyPr>
            <a:spAutoFit/>
          </a:bodyPr>
          <a:lstStyle/>
          <a:p>
            <a:pPr lvl="0"/>
            <a:r>
              <a:rPr lang="ru-RU" b="1" dirty="0">
                <a:solidFill>
                  <a:prstClr val="black"/>
                </a:solidFill>
              </a:rPr>
              <a:t>Авторы: </a:t>
            </a:r>
          </a:p>
          <a:p>
            <a:pPr lvl="0"/>
            <a:r>
              <a:rPr lang="ru-RU" dirty="0">
                <a:solidFill>
                  <a:prstClr val="black"/>
                </a:solidFill>
              </a:rPr>
              <a:t>Пашкевич Галина Викторовна – учитель немецкого    языка, ГБОУ школа № 356</a:t>
            </a:r>
          </a:p>
          <a:p>
            <a:pPr lvl="0"/>
            <a:r>
              <a:rPr lang="ru-RU" dirty="0" err="1">
                <a:solidFill>
                  <a:prstClr val="black"/>
                </a:solidFill>
              </a:rPr>
              <a:t>Чальцева</a:t>
            </a:r>
            <a:r>
              <a:rPr lang="ru-RU" dirty="0">
                <a:solidFill>
                  <a:prstClr val="black"/>
                </a:solidFill>
              </a:rPr>
              <a:t> Елена Николаевна – учитель биологии ГБОУ школа № </a:t>
            </a:r>
            <a:r>
              <a:rPr lang="en-US" dirty="0">
                <a:solidFill>
                  <a:prstClr val="black"/>
                </a:solidFill>
              </a:rPr>
              <a:t>376</a:t>
            </a:r>
            <a:r>
              <a:rPr lang="ru-RU" dirty="0">
                <a:solidFill>
                  <a:prstClr val="black"/>
                </a:solidFill>
              </a:rPr>
              <a:t>, педагог </a:t>
            </a:r>
            <a:r>
              <a:rPr lang="ru-RU" dirty="0" err="1">
                <a:solidFill>
                  <a:prstClr val="black"/>
                </a:solidFill>
              </a:rPr>
              <a:t>доп.образования</a:t>
            </a:r>
            <a:r>
              <a:rPr lang="ru-RU" dirty="0">
                <a:solidFill>
                  <a:prstClr val="black"/>
                </a:solidFill>
              </a:rPr>
              <a:t> ДД(Ю)Т</a:t>
            </a:r>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05067" y="5615505"/>
            <a:ext cx="1457325"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72663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1016" y="4167142"/>
            <a:ext cx="5570806" cy="523220"/>
          </a:xfrm>
          <a:prstGeom prst="rect">
            <a:avLst/>
          </a:prstGeom>
        </p:spPr>
        <p:txBody>
          <a:bodyPr wrap="square">
            <a:spAutoFit/>
          </a:bodyPr>
          <a:lstStyle/>
          <a:p>
            <a:pPr algn="ctr"/>
            <a:r>
              <a:rPr lang="ru-RU" sz="28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Игра «где пчела ?»</a:t>
            </a:r>
            <a:endParaRPr lang="ru-RU" sz="28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5" name="Прямоугольник 4"/>
          <p:cNvSpPr/>
          <p:nvPr/>
        </p:nvSpPr>
        <p:spPr>
          <a:xfrm>
            <a:off x="7199172" y="358669"/>
            <a:ext cx="3577775" cy="523220"/>
          </a:xfrm>
          <a:prstGeom prst="rect">
            <a:avLst/>
          </a:prstGeom>
        </p:spPr>
        <p:txBody>
          <a:bodyPr wrap="none">
            <a:spAutoFit/>
          </a:bodyPr>
          <a:lstStyle/>
          <a:p>
            <a:pPr algn="ctr"/>
            <a:r>
              <a:rPr lang="ru-RU" sz="28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Тест «Моя комната»</a:t>
            </a:r>
            <a:endParaRPr lang="ru-RU" sz="28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6" name="TextBox 5"/>
          <p:cNvSpPr txBox="1"/>
          <p:nvPr/>
        </p:nvSpPr>
        <p:spPr>
          <a:xfrm>
            <a:off x="1114825" y="4954768"/>
            <a:ext cx="4488533" cy="646331"/>
          </a:xfrm>
          <a:prstGeom prst="rect">
            <a:avLst/>
          </a:prstGeom>
          <a:noFill/>
        </p:spPr>
        <p:txBody>
          <a:bodyPr wrap="square" rtlCol="0">
            <a:spAutoFit/>
          </a:bodyPr>
          <a:lstStyle/>
          <a:p>
            <a:r>
              <a:rPr lang="ru-RU" dirty="0" smtClean="0"/>
              <a:t>Помогает при изучении предлогов </a:t>
            </a:r>
          </a:p>
          <a:p>
            <a:r>
              <a:rPr lang="ru-RU" dirty="0" smtClean="0"/>
              <a:t>с дательным и винительным падежами.</a:t>
            </a:r>
            <a:endParaRPr lang="ru-RU" dirty="0"/>
          </a:p>
        </p:txBody>
      </p:sp>
      <p:sp>
        <p:nvSpPr>
          <p:cNvPr id="7" name="TextBox 6"/>
          <p:cNvSpPr txBox="1"/>
          <p:nvPr/>
        </p:nvSpPr>
        <p:spPr>
          <a:xfrm>
            <a:off x="6951923" y="1392866"/>
            <a:ext cx="4816549" cy="646331"/>
          </a:xfrm>
          <a:prstGeom prst="rect">
            <a:avLst/>
          </a:prstGeom>
          <a:noFill/>
        </p:spPr>
        <p:txBody>
          <a:bodyPr wrap="square" rtlCol="0">
            <a:spAutoFit/>
          </a:bodyPr>
          <a:lstStyle/>
          <a:p>
            <a:r>
              <a:rPr lang="ru-RU" dirty="0" smtClean="0"/>
              <a:t>Служит для проверки знаний учащихся </a:t>
            </a:r>
          </a:p>
          <a:p>
            <a:r>
              <a:rPr lang="ru-RU" dirty="0" smtClean="0"/>
              <a:t>по пройденной теме.</a:t>
            </a:r>
            <a:endParaRPr lang="ru-RU" dirty="0"/>
          </a:p>
        </p:txBody>
      </p:sp>
      <p:pic>
        <p:nvPicPr>
          <p:cNvPr id="8" name="Рисунок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52591" y="268292"/>
            <a:ext cx="5615966" cy="3488179"/>
          </a:xfrm>
          <a:prstGeom prst="rect">
            <a:avLst/>
          </a:prstGeom>
        </p:spPr>
      </p:pic>
      <p:pic>
        <p:nvPicPr>
          <p:cNvPr id="9" name="Рисунок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178472" y="3070746"/>
            <a:ext cx="5615966" cy="3477379"/>
          </a:xfrm>
          <a:prstGeom prst="rect">
            <a:avLst/>
          </a:prstGeom>
        </p:spPr>
      </p:pic>
    </p:spTree>
    <p:extLst>
      <p:ext uri="{BB962C8B-B14F-4D97-AF65-F5344CB8AC3E}">
        <p14:creationId xmlns="" xmlns:p14="http://schemas.microsoft.com/office/powerpoint/2010/main" val="798467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691117" y="575363"/>
            <a:ext cx="11323672" cy="523220"/>
          </a:xfrm>
          <a:prstGeom prst="rect">
            <a:avLst/>
          </a:prstGeom>
        </p:spPr>
        <p:txBody>
          <a:bodyPr wrap="square">
            <a:spAutoFit/>
          </a:bodyPr>
          <a:lstStyle/>
          <a:p>
            <a:pPr algn="ctr"/>
            <a:r>
              <a:rPr lang="ru-RU" sz="28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Проект «Экологические проблемы </a:t>
            </a:r>
            <a:r>
              <a:rPr lang="ru-RU" sz="2800" b="1" cap="all"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Санкт-петербурга</a:t>
            </a:r>
            <a:r>
              <a:rPr lang="ru-RU" sz="28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a:t>
            </a:r>
            <a:endParaRPr lang="ru-RU" sz="28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8" name="TextBox 7"/>
          <p:cNvSpPr txBox="1"/>
          <p:nvPr/>
        </p:nvSpPr>
        <p:spPr>
          <a:xfrm>
            <a:off x="4178595" y="1402169"/>
            <a:ext cx="4072270" cy="2862322"/>
          </a:xfrm>
          <a:prstGeom prst="rect">
            <a:avLst/>
          </a:prstGeom>
          <a:noFill/>
        </p:spPr>
        <p:txBody>
          <a:bodyPr wrap="square" rtlCol="0">
            <a:spAutoFit/>
          </a:bodyPr>
          <a:lstStyle/>
          <a:p>
            <a:pPr algn="just"/>
            <a:r>
              <a:rPr lang="ru-RU" dirty="0"/>
              <a:t>Ценность проекта состоит в том, что данные интерактивные игры можно использовать как во время уроков, так и во внеурочной деятельности. С их помощью можно подводить итоги уже изученного и использовать при объяснении нового материала. А самое главное, что детям очень нравится как играть, так и самим создавать игры.</a:t>
            </a:r>
          </a:p>
        </p:txBody>
      </p:sp>
      <p:pic>
        <p:nvPicPr>
          <p:cNvPr id="9" name="Рисунок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5750" y="1402169"/>
            <a:ext cx="3558360" cy="2396203"/>
          </a:xfrm>
          <a:prstGeom prst="rect">
            <a:avLst/>
          </a:prstGeom>
        </p:spPr>
      </p:pic>
      <p:pic>
        <p:nvPicPr>
          <p:cNvPr id="10" name="Рисунок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42844" y="1444560"/>
            <a:ext cx="3671945" cy="2353811"/>
          </a:xfrm>
          <a:prstGeom prst="rect">
            <a:avLst/>
          </a:prstGeom>
        </p:spPr>
      </p:pic>
      <p:pic>
        <p:nvPicPr>
          <p:cNvPr id="11" name="Рисунок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342844" y="4229921"/>
            <a:ext cx="3671945" cy="2353812"/>
          </a:xfrm>
          <a:prstGeom prst="rect">
            <a:avLst/>
          </a:prstGeom>
        </p:spPr>
      </p:pic>
      <p:pic>
        <p:nvPicPr>
          <p:cNvPr id="12" name="Рисунок 1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35750" y="4264491"/>
            <a:ext cx="3571631" cy="2319242"/>
          </a:xfrm>
          <a:prstGeom prst="rect">
            <a:avLst/>
          </a:prstGeom>
        </p:spPr>
      </p:pic>
      <p:pic>
        <p:nvPicPr>
          <p:cNvPr id="13" name="Рисунок 12"/>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379434" y="4264491"/>
            <a:ext cx="3560036" cy="2319242"/>
          </a:xfrm>
          <a:prstGeom prst="rect">
            <a:avLst/>
          </a:prstGeom>
        </p:spPr>
      </p:pic>
    </p:spTree>
    <p:extLst>
      <p:ext uri="{BB962C8B-B14F-4D97-AF65-F5344CB8AC3E}">
        <p14:creationId xmlns="" xmlns:p14="http://schemas.microsoft.com/office/powerpoint/2010/main" val="1309017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90682" y="2032629"/>
            <a:ext cx="8104149" cy="4524315"/>
          </a:xfrm>
          <a:prstGeom prst="rect">
            <a:avLst/>
          </a:prstGeom>
          <a:noFill/>
        </p:spPr>
        <p:txBody>
          <a:bodyPr wrap="square" lIns="91440" tIns="45720" rIns="91440" bIns="45720">
            <a:spAutoFit/>
          </a:bodyPr>
          <a:lstStyle/>
          <a:p>
            <a:r>
              <a:rPr lang="en-US" sz="3200" b="1" cap="none" spc="0" dirty="0" smtClean="0">
                <a:ln w="13462">
                  <a:solidFill>
                    <a:schemeClr val="bg1"/>
                  </a:solidFill>
                  <a:prstDash val="solid"/>
                </a:ln>
                <a:solidFill>
                  <a:srgbClr val="C00000"/>
                </a:solidFill>
                <a:effectLst>
                  <a:outerShdw dist="38100" dir="2700000" algn="bl" rotWithShape="0">
                    <a:schemeClr val="accent5"/>
                  </a:outerShdw>
                </a:effectLst>
                <a:hlinkClick r:id="rId2"/>
              </a:rPr>
              <a:t>http://www.deutscheweltweb.de</a:t>
            </a:r>
            <a:endParaRPr lang="en-US" sz="3200" b="1" cap="none" spc="0" dirty="0" smtClean="0">
              <a:ln w="13462">
                <a:solidFill>
                  <a:schemeClr val="bg1"/>
                </a:solidFill>
                <a:prstDash val="solid"/>
              </a:ln>
              <a:solidFill>
                <a:srgbClr val="C00000"/>
              </a:solidFill>
              <a:effectLst>
                <a:outerShdw dist="38100" dir="2700000" algn="bl" rotWithShape="0">
                  <a:schemeClr val="accent5"/>
                </a:outerShdw>
              </a:effectLst>
            </a:endParaRPr>
          </a:p>
          <a:p>
            <a:r>
              <a:rPr lang="en-US" sz="3200" b="1" dirty="0" smtClean="0">
                <a:ln w="13462">
                  <a:solidFill>
                    <a:schemeClr val="bg1"/>
                  </a:solidFill>
                  <a:prstDash val="solid"/>
                </a:ln>
                <a:solidFill>
                  <a:srgbClr val="C00000"/>
                </a:solidFill>
                <a:effectLst>
                  <a:outerShdw dist="38100" dir="2700000" algn="bl" rotWithShape="0">
                    <a:schemeClr val="accent5"/>
                  </a:outerShdw>
                </a:effectLst>
                <a:hlinkClick r:id="rId3"/>
              </a:rPr>
              <a:t>http://www.blau-hamburger.com</a:t>
            </a:r>
            <a:endParaRPr lang="en-US" sz="3200" b="1" dirty="0" smtClean="0">
              <a:ln w="13462">
                <a:solidFill>
                  <a:schemeClr val="bg1"/>
                </a:solidFill>
                <a:prstDash val="solid"/>
              </a:ln>
              <a:solidFill>
                <a:srgbClr val="C00000"/>
              </a:solidFill>
              <a:effectLst>
                <a:outerShdw dist="38100" dir="2700000" algn="bl" rotWithShape="0">
                  <a:schemeClr val="accent5"/>
                </a:outerShdw>
              </a:effectLst>
            </a:endParaRPr>
          </a:p>
          <a:p>
            <a:r>
              <a:rPr lang="en-US" sz="3200" b="1" cap="none" spc="0" dirty="0" smtClean="0">
                <a:ln w="13462">
                  <a:solidFill>
                    <a:schemeClr val="bg1"/>
                  </a:solidFill>
                  <a:prstDash val="solid"/>
                </a:ln>
                <a:solidFill>
                  <a:srgbClr val="C00000"/>
                </a:solidFill>
                <a:effectLst>
                  <a:outerShdw dist="38100" dir="2700000" algn="bl" rotWithShape="0">
                    <a:schemeClr val="accent5"/>
                  </a:outerShdw>
                </a:effectLst>
                <a:hlinkClick r:id="rId4"/>
              </a:rPr>
              <a:t>http://www.kas.de</a:t>
            </a:r>
            <a:endParaRPr lang="en-US" sz="3200" b="1" cap="none" spc="0" dirty="0" smtClean="0">
              <a:ln w="13462">
                <a:solidFill>
                  <a:schemeClr val="bg1"/>
                </a:solidFill>
                <a:prstDash val="solid"/>
              </a:ln>
              <a:solidFill>
                <a:srgbClr val="C00000"/>
              </a:solidFill>
              <a:effectLst>
                <a:outerShdw dist="38100" dir="2700000" algn="bl" rotWithShape="0">
                  <a:schemeClr val="accent5"/>
                </a:outerShdw>
              </a:effectLst>
            </a:endParaRPr>
          </a:p>
          <a:p>
            <a:r>
              <a:rPr lang="en-US" sz="3200" b="1" dirty="0" smtClean="0">
                <a:ln w="13462">
                  <a:solidFill>
                    <a:schemeClr val="bg1"/>
                  </a:solidFill>
                  <a:prstDash val="solid"/>
                </a:ln>
                <a:solidFill>
                  <a:srgbClr val="C00000"/>
                </a:solidFill>
                <a:effectLst>
                  <a:outerShdw dist="38100" dir="2700000" algn="bl" rotWithShape="0">
                    <a:schemeClr val="accent5"/>
                  </a:outerShdw>
                </a:effectLst>
                <a:hlinkClick r:id="rId5"/>
              </a:rPr>
              <a:t>http://www.greenpeace.de</a:t>
            </a:r>
            <a:endParaRPr lang="en-US" sz="3200" b="1" dirty="0" smtClean="0">
              <a:ln w="13462">
                <a:solidFill>
                  <a:schemeClr val="bg1"/>
                </a:solidFill>
                <a:prstDash val="solid"/>
              </a:ln>
              <a:solidFill>
                <a:srgbClr val="C00000"/>
              </a:solidFill>
              <a:effectLst>
                <a:outerShdw dist="38100" dir="2700000" algn="bl" rotWithShape="0">
                  <a:schemeClr val="accent5"/>
                </a:outerShdw>
              </a:effectLst>
            </a:endParaRPr>
          </a:p>
          <a:p>
            <a:r>
              <a:rPr lang="en-US" sz="3200" b="1" cap="none" spc="0" dirty="0" smtClean="0">
                <a:ln w="13462">
                  <a:solidFill>
                    <a:schemeClr val="bg1"/>
                  </a:solidFill>
                  <a:prstDash val="solid"/>
                </a:ln>
                <a:solidFill>
                  <a:srgbClr val="C00000"/>
                </a:solidFill>
                <a:effectLst>
                  <a:outerShdw dist="38100" dir="2700000" algn="bl" rotWithShape="0">
                    <a:schemeClr val="accent5"/>
                  </a:outerShdw>
                </a:effectLst>
                <a:hlinkClick r:id="rId6"/>
              </a:rPr>
              <a:t>http://www.bmu.de</a:t>
            </a:r>
            <a:endParaRPr lang="en-US" sz="3200" b="1" cap="none" spc="0" dirty="0" smtClean="0">
              <a:ln w="13462">
                <a:solidFill>
                  <a:schemeClr val="bg1"/>
                </a:solidFill>
                <a:prstDash val="solid"/>
              </a:ln>
              <a:solidFill>
                <a:srgbClr val="C00000"/>
              </a:solidFill>
              <a:effectLst>
                <a:outerShdw dist="38100" dir="2700000" algn="bl" rotWithShape="0">
                  <a:schemeClr val="accent5"/>
                </a:outerShdw>
              </a:effectLst>
            </a:endParaRPr>
          </a:p>
          <a:p>
            <a:r>
              <a:rPr lang="en-US" sz="3200" b="1" dirty="0" smtClean="0">
                <a:ln w="13462">
                  <a:solidFill>
                    <a:schemeClr val="bg1"/>
                  </a:solidFill>
                  <a:prstDash val="solid"/>
                </a:ln>
                <a:solidFill>
                  <a:srgbClr val="C00000"/>
                </a:solidFill>
                <a:effectLst>
                  <a:outerShdw dist="38100" dir="2700000" algn="bl" rotWithShape="0">
                    <a:schemeClr val="accent5"/>
                  </a:outerShdw>
                </a:effectLst>
                <a:hlinkClick r:id="rId7"/>
              </a:rPr>
              <a:t>http://www.de.statista.com</a:t>
            </a:r>
            <a:endParaRPr lang="en-US" sz="3200" b="1" dirty="0" smtClean="0">
              <a:ln w="13462">
                <a:solidFill>
                  <a:schemeClr val="bg1"/>
                </a:solidFill>
                <a:prstDash val="solid"/>
              </a:ln>
              <a:solidFill>
                <a:srgbClr val="C00000"/>
              </a:solidFill>
              <a:effectLst>
                <a:outerShdw dist="38100" dir="2700000" algn="bl" rotWithShape="0">
                  <a:schemeClr val="accent5"/>
                </a:outerShdw>
              </a:effectLst>
            </a:endParaRPr>
          </a:p>
          <a:p>
            <a:r>
              <a:rPr lang="en-US" sz="3200" b="1" cap="none" spc="0" dirty="0" smtClean="0">
                <a:ln w="13462">
                  <a:solidFill>
                    <a:schemeClr val="bg1"/>
                  </a:solidFill>
                  <a:prstDash val="solid"/>
                </a:ln>
                <a:solidFill>
                  <a:srgbClr val="C00000"/>
                </a:solidFill>
                <a:effectLst>
                  <a:outerShdw dist="38100" dir="2700000" algn="bl" rotWithShape="0">
                    <a:schemeClr val="accent5"/>
                  </a:outerShdw>
                </a:effectLst>
                <a:hlinkClick r:id="rId8"/>
              </a:rPr>
              <a:t>http://www.lernde.ru</a:t>
            </a:r>
            <a:endParaRPr lang="en-US" sz="3200" b="1" cap="none" spc="0" dirty="0" smtClean="0">
              <a:ln w="13462">
                <a:solidFill>
                  <a:schemeClr val="bg1"/>
                </a:solidFill>
                <a:prstDash val="solid"/>
              </a:ln>
              <a:solidFill>
                <a:srgbClr val="C00000"/>
              </a:solidFill>
              <a:effectLst>
                <a:outerShdw dist="38100" dir="2700000" algn="bl" rotWithShape="0">
                  <a:schemeClr val="accent5"/>
                </a:outerShdw>
              </a:effectLst>
            </a:endParaRPr>
          </a:p>
          <a:p>
            <a:pPr algn="ctr"/>
            <a:endParaRPr lang="en-US" sz="32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ru-RU"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Прямоугольник 3"/>
          <p:cNvSpPr/>
          <p:nvPr/>
        </p:nvSpPr>
        <p:spPr>
          <a:xfrm>
            <a:off x="2544307" y="733800"/>
            <a:ext cx="7493142" cy="646331"/>
          </a:xfrm>
          <a:prstGeom prst="rect">
            <a:avLst/>
          </a:prstGeom>
          <a:noFill/>
        </p:spPr>
        <p:txBody>
          <a:bodyPr wrap="none" lIns="91440" tIns="45720" rIns="91440" bIns="45720">
            <a:spAutoFit/>
          </a:bodyPr>
          <a:lstStyle/>
          <a:p>
            <a:pPr algn="ctr"/>
            <a:r>
              <a:rPr lang="ru-RU" sz="3600" b="1" dirty="0" smtClean="0">
                <a:ln w="13462">
                  <a:solidFill>
                    <a:schemeClr val="bg1"/>
                  </a:solidFill>
                  <a:prstDash val="solid"/>
                </a:ln>
                <a:solidFill>
                  <a:schemeClr val="accent1">
                    <a:lumMod val="50000"/>
                  </a:schemeClr>
                </a:solidFill>
                <a:effectLst>
                  <a:outerShdw dist="38100" dir="2700000" algn="bl" rotWithShape="0">
                    <a:schemeClr val="accent5"/>
                  </a:outerShdw>
                </a:effectLst>
              </a:rPr>
              <a:t>Использованные интернет - ресурсы</a:t>
            </a:r>
            <a:endParaRPr lang="ru-RU" sz="3600" b="1" cap="none" spc="0" dirty="0">
              <a:ln w="13462">
                <a:solidFill>
                  <a:schemeClr val="bg1"/>
                </a:solidFill>
                <a:prstDash val="solid"/>
              </a:ln>
              <a:solidFill>
                <a:schemeClr val="accent1">
                  <a:lumMod val="50000"/>
                </a:schemeClr>
              </a:solidFill>
              <a:effectLst>
                <a:outerShdw dist="38100" dir="2700000" algn="bl" rotWithShape="0">
                  <a:schemeClr val="accent5"/>
                </a:outerShdw>
              </a:effectLst>
            </a:endParaRPr>
          </a:p>
        </p:txBody>
      </p:sp>
    </p:spTree>
    <p:extLst>
      <p:ext uri="{BB962C8B-B14F-4D97-AF65-F5344CB8AC3E}">
        <p14:creationId xmlns="" xmlns:p14="http://schemas.microsoft.com/office/powerpoint/2010/main" val="4247466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1009" y="1111148"/>
            <a:ext cx="10058400" cy="4524315"/>
          </a:xfrm>
          <a:prstGeom prst="rect">
            <a:avLst/>
          </a:prstGeom>
          <a:noFill/>
        </p:spPr>
        <p:txBody>
          <a:bodyPr wrap="square" lIns="91440" tIns="45720" rIns="91440" bIns="45720">
            <a:spAutoFit/>
          </a:bodyPr>
          <a:lstStyle/>
          <a:p>
            <a:pPr algn="ctr"/>
            <a:r>
              <a:rPr lang="ru-RU" sz="9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спасибо </a:t>
            </a:r>
          </a:p>
          <a:p>
            <a:pPr algn="ctr"/>
            <a:r>
              <a:rPr lang="ru-RU" sz="9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За</a:t>
            </a:r>
          </a:p>
          <a:p>
            <a:pPr algn="ctr"/>
            <a:r>
              <a:rPr lang="ru-RU"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Внимание!</a:t>
            </a:r>
            <a:endParaRPr lang="ru-RU"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 name="Picture 2" descr="C:\Users\Ел\Desktop\мастер-класс\карандаш.gif"/>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4668" y="0"/>
            <a:ext cx="1839433" cy="26884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6569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3.47566E-6 -3.33333E-6 L 0.74446 0.49306 " pathEditMode="relative" rAng="0" ptsTypes="AA">
                                      <p:cBhvr>
                                        <p:cTn id="6" dur="5000" fill="hold"/>
                                        <p:tgtEl>
                                          <p:spTgt spid="3"/>
                                        </p:tgtEl>
                                        <p:attrNameLst>
                                          <p:attrName>ppt_x</p:attrName>
                                          <p:attrName>ppt_y</p:attrName>
                                        </p:attrNameLst>
                                      </p:cBhvr>
                                      <p:rCtr x="37217" y="24653"/>
                                    </p:animMotion>
                                  </p:childTnLst>
                                </p:cTn>
                              </p:par>
                            </p:childTnLst>
                          </p:cTn>
                        </p:par>
                        <p:par>
                          <p:cTn id="7" fill="hold">
                            <p:stCondLst>
                              <p:cond delay="5000"/>
                            </p:stCondLst>
                            <p:childTnLst>
                              <p:par>
                                <p:cTn id="8" presetID="22" presetClass="entr" presetSubtype="4" fill="hold"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down)">
                                      <p:cBhvr>
                                        <p:cTn id="10" dur="500"/>
                                        <p:tgtEl>
                                          <p:spTgt spid="2">
                                            <p:txEl>
                                              <p:pRg st="0" end="0"/>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down)">
                                      <p:cBhvr>
                                        <p:cTn id="13" dur="500"/>
                                        <p:tgtEl>
                                          <p:spTgt spid="2">
                                            <p:txEl>
                                              <p:pRg st="1" end="1"/>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down)">
                                      <p:cBhvr>
                                        <p:cTn id="16" dur="500"/>
                                        <p:tgtEl>
                                          <p:spTgt spid="2">
                                            <p:txEl>
                                              <p:pRg st="2" end="2"/>
                                            </p:txEl>
                                          </p:spTgt>
                                        </p:tgtEl>
                                      </p:cBhvr>
                                    </p:animEffect>
                                  </p:childTnLst>
                                </p:cTn>
                              </p:par>
                            </p:childTnLst>
                          </p:cTn>
                        </p:par>
                        <p:par>
                          <p:cTn id="17" fill="hold">
                            <p:stCondLst>
                              <p:cond delay="5500"/>
                            </p:stCondLst>
                            <p:childTnLst>
                              <p:par>
                                <p:cTn id="18" presetID="1" presetClass="exit" presetSubtype="0" fill="hold" nodeType="afterEffect">
                                  <p:stCondLst>
                                    <p:cond delay="0"/>
                                  </p:stCondLst>
                                  <p:childTnLst>
                                    <p:set>
                                      <p:cBhvr>
                                        <p:cTn id="19"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Валентин\Desktop\№8.png"/>
          <p:cNvPicPr/>
          <p:nvPr/>
        </p:nvPicPr>
        <p:blipFill>
          <a:blip r:embed="rId2" cstate="print"/>
          <a:srcRect/>
          <a:stretch>
            <a:fillRect/>
          </a:stretch>
        </p:blipFill>
        <p:spPr bwMode="auto">
          <a:xfrm>
            <a:off x="114307" y="138223"/>
            <a:ext cx="3691255" cy="4151866"/>
          </a:xfrm>
          <a:prstGeom prst="rect">
            <a:avLst/>
          </a:prstGeom>
          <a:noFill/>
          <a:ln w="9525">
            <a:noFill/>
            <a:miter lim="800000"/>
            <a:headEnd/>
            <a:tailEnd/>
          </a:ln>
        </p:spPr>
      </p:pic>
      <p:pic>
        <p:nvPicPr>
          <p:cNvPr id="1026" name="Picture 2" descr="C:\Users\Ел\Desktop\мастер-класс\карандаш.gif"/>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87167" y="501982"/>
            <a:ext cx="730371" cy="106746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Прямоугольник 2"/>
          <p:cNvSpPr/>
          <p:nvPr/>
        </p:nvSpPr>
        <p:spPr>
          <a:xfrm>
            <a:off x="1364567" y="650993"/>
            <a:ext cx="2391508" cy="769441"/>
          </a:xfrm>
          <a:prstGeom prst="rect">
            <a:avLst/>
          </a:prstGeom>
          <a:noFill/>
        </p:spPr>
        <p:txBody>
          <a:bodyPr wrap="square" lIns="91440" tIns="45720" rIns="91440" bIns="45720">
            <a:spAutoFit/>
          </a:bodyPr>
          <a:lstStyle/>
          <a:p>
            <a:pPr algn="ctr"/>
            <a:r>
              <a:rPr lang="ru-RU"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ФГОС</a:t>
            </a:r>
            <a:endParaRPr lang="ru-RU"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Прямоугольник 3"/>
          <p:cNvSpPr/>
          <p:nvPr/>
        </p:nvSpPr>
        <p:spPr>
          <a:xfrm>
            <a:off x="4206241" y="138223"/>
            <a:ext cx="6639950"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dirty="0" smtClean="0">
                <a:ln w="11430"/>
                <a:solidFill>
                  <a:schemeClr val="accent6"/>
                </a:solidFill>
                <a:effectLst>
                  <a:outerShdw blurRad="80000" dist="40000" dir="5040000" algn="tl">
                    <a:srgbClr val="000000">
                      <a:alpha val="30000"/>
                    </a:srgbClr>
                  </a:outerShdw>
                </a:effectLst>
              </a:rPr>
              <a:t>Актуальность</a:t>
            </a:r>
            <a:r>
              <a:rPr lang="ru-RU"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TextBox 5"/>
          <p:cNvSpPr txBox="1"/>
          <p:nvPr/>
        </p:nvSpPr>
        <p:spPr>
          <a:xfrm>
            <a:off x="4019107" y="1061553"/>
            <a:ext cx="7559749" cy="1477328"/>
          </a:xfrm>
          <a:prstGeom prst="rect">
            <a:avLst/>
          </a:prstGeom>
          <a:noFill/>
        </p:spPr>
        <p:txBody>
          <a:bodyPr wrap="square" rtlCol="0">
            <a:spAutoFit/>
          </a:bodyPr>
          <a:lstStyle/>
          <a:p>
            <a:pPr algn="just"/>
            <a:r>
              <a:rPr lang="ru-RU" dirty="0"/>
              <a:t>Введение ФГОС предусматривает новые подходы к организации учебного процесса, большое внимание уделяется дифференциации и индивидуализации обучения, формированию исследовательских умений, способности применить полученные знания на практике. Это возможно, если в системе применять новые педагогические технологии. </a:t>
            </a:r>
          </a:p>
        </p:txBody>
      </p:sp>
      <p:sp>
        <p:nvSpPr>
          <p:cNvPr id="7" name="TextBox 6"/>
          <p:cNvSpPr txBox="1"/>
          <p:nvPr/>
        </p:nvSpPr>
        <p:spPr>
          <a:xfrm>
            <a:off x="1552354" y="2538881"/>
            <a:ext cx="10079665" cy="3970318"/>
          </a:xfrm>
          <a:prstGeom prst="rect">
            <a:avLst/>
          </a:prstGeom>
          <a:noFill/>
        </p:spPr>
        <p:txBody>
          <a:bodyPr wrap="square" rtlCol="0">
            <a:spAutoFit/>
          </a:bodyPr>
          <a:lstStyle/>
          <a:p>
            <a:pPr algn="just"/>
            <a:r>
              <a:rPr lang="ru-RU" dirty="0"/>
              <a:t>Немалую роль в решении этой задачи играют ИКТ. Например, c помощью триггеров в </a:t>
            </a:r>
            <a:r>
              <a:rPr lang="ru-RU" dirty="0" err="1"/>
              <a:t>PowerPoint</a:t>
            </a:r>
            <a:r>
              <a:rPr lang="ru-RU" dirty="0"/>
              <a:t> могут быть созданы интерактивные викторины, игры, тесты и многое другое. Презентация может реагировать на действия ученика посредством триггеров, обеспечивая интерактивное взаимодействие учебного материала с учеником. Благодаря использованию триггеров учащийся становится активным участником образовательного процесса. При этом педагог  может сам определить ход просмотра всей презентации или ее отдельных частей. Это может помочь учителю по новому организовать учебный процесс, оживить и разнообразить его, сделать более интересным и позволяет:</a:t>
            </a:r>
          </a:p>
          <a:p>
            <a:pPr marL="285750" indent="-285750">
              <a:buFontTx/>
              <a:buChar char="-"/>
            </a:pPr>
            <a:r>
              <a:rPr lang="ru-RU" dirty="0"/>
              <a:t>усилить образовательные эффекты</a:t>
            </a:r>
          </a:p>
          <a:p>
            <a:pPr marL="285750" indent="-285750">
              <a:buFontTx/>
              <a:buChar char="-"/>
            </a:pPr>
            <a:r>
              <a:rPr lang="ru-RU" dirty="0"/>
              <a:t>повысить качество усвоения материала</a:t>
            </a:r>
          </a:p>
          <a:p>
            <a:pPr marL="285750" indent="-285750">
              <a:buFontTx/>
              <a:buChar char="-"/>
            </a:pPr>
            <a:r>
              <a:rPr lang="ru-RU" dirty="0"/>
              <a:t>осуществить дифференцированный подход к детям с разным уровнем готовности к обучению</a:t>
            </a:r>
          </a:p>
          <a:p>
            <a:pPr marL="285750" indent="-285750">
              <a:buFontTx/>
              <a:buChar char="-"/>
            </a:pPr>
            <a:r>
              <a:rPr lang="ru-RU" dirty="0"/>
              <a:t>организовать одновременно детей, обладающих различными возможностями.</a:t>
            </a:r>
          </a:p>
          <a:p>
            <a:r>
              <a:rPr lang="ru-RU" dirty="0"/>
              <a:t>Презентации с использованием триггеров также подходят для обучения с помощью интерактивной доски. </a:t>
            </a:r>
          </a:p>
        </p:txBody>
      </p:sp>
    </p:spTree>
    <p:extLst>
      <p:ext uri="{BB962C8B-B14F-4D97-AF65-F5344CB8AC3E}">
        <p14:creationId xmlns="" xmlns:p14="http://schemas.microsoft.com/office/powerpoint/2010/main" val="222211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0.01224 0.00138 L 0.12275 0.00439 " pathEditMode="relative" rAng="0" ptsTypes="AA">
                                      <p:cBhvr>
                                        <p:cTn id="6" dur="2000" fill="hold"/>
                                        <p:tgtEl>
                                          <p:spTgt spid="1026"/>
                                        </p:tgtEl>
                                        <p:attrNameLst>
                                          <p:attrName>ppt_x</p:attrName>
                                          <p:attrName>ppt_y</p:attrName>
                                        </p:attrNameLst>
                                      </p:cBhvr>
                                      <p:rCtr x="6743" y="139"/>
                                    </p:animMotion>
                                  </p:childTnLst>
                                </p:cTn>
                              </p:par>
                            </p:childTnLst>
                          </p:cTn>
                        </p:par>
                        <p:par>
                          <p:cTn id="7" fill="hold">
                            <p:stCondLst>
                              <p:cond delay="2000"/>
                            </p:stCondLst>
                            <p:childTnLst>
                              <p:par>
                                <p:cTn id="8" presetID="22" presetClass="entr" presetSubtype="4"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par>
                          <p:cTn id="11" fill="hold">
                            <p:stCondLst>
                              <p:cond delay="2500"/>
                            </p:stCondLst>
                            <p:childTnLst>
                              <p:par>
                                <p:cTn id="12" presetID="1" presetClass="exit"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39141" y="9621"/>
            <a:ext cx="8426154" cy="523220"/>
          </a:xfrm>
          <a:prstGeom prst="rect">
            <a:avLst/>
          </a:prstGeom>
          <a:noFill/>
        </p:spPr>
        <p:txBody>
          <a:bodyPr wrap="none" lIns="91440" tIns="45720" rIns="91440" bIns="45720">
            <a:spAutoFit/>
          </a:bodyPr>
          <a:lstStyle/>
          <a:p>
            <a:pPr algn="ctr"/>
            <a:r>
              <a:rPr lang="ru-RU" sz="2800" b="1" cap="all" dirty="0" smtClean="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rPr>
              <a:t>Использование триггеров на уроках биологии</a:t>
            </a:r>
            <a:endParaRPr lang="ru-RU" sz="2800" b="1" cap="all" spc="0"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endParaRPr>
          </a:p>
        </p:txBody>
      </p:sp>
      <p:sp>
        <p:nvSpPr>
          <p:cNvPr id="3" name="TextBox 2"/>
          <p:cNvSpPr txBox="1"/>
          <p:nvPr/>
        </p:nvSpPr>
        <p:spPr>
          <a:xfrm>
            <a:off x="3487479" y="2809174"/>
            <a:ext cx="5091619" cy="1477328"/>
          </a:xfrm>
          <a:prstGeom prst="rect">
            <a:avLst/>
          </a:prstGeom>
          <a:noFill/>
        </p:spPr>
        <p:txBody>
          <a:bodyPr wrap="square" rtlCol="0">
            <a:spAutoFit/>
          </a:bodyPr>
          <a:lstStyle/>
          <a:p>
            <a:pPr algn="just"/>
            <a:r>
              <a:rPr lang="ru-RU" dirty="0" smtClean="0"/>
              <a:t>Игра «Возьми в друзья здоровье» создана на основе методического пособия, разработанного музеем гигиены для детей дошкольного и младшего школьного возраста по привитию правил здорового образа жизни.</a:t>
            </a:r>
            <a:endParaRPr lang="ru-RU" dirty="0"/>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5708" y="830764"/>
            <a:ext cx="3046065" cy="1714500"/>
          </a:xfrm>
          <a:prstGeom prst="rect">
            <a:avLst/>
          </a:prstGeom>
        </p:spPr>
      </p:pic>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5708" y="2809174"/>
            <a:ext cx="3046065" cy="1714500"/>
          </a:xfrm>
          <a:prstGeom prst="rect">
            <a:avLst/>
          </a:prstGeom>
        </p:spPr>
      </p:pic>
      <p:pic>
        <p:nvPicPr>
          <p:cNvPr id="7" name="Рисунок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45708" y="4787584"/>
            <a:ext cx="3046065" cy="1714500"/>
          </a:xfrm>
          <a:prstGeom prst="rect">
            <a:avLst/>
          </a:prstGeom>
        </p:spPr>
      </p:pic>
      <p:pic>
        <p:nvPicPr>
          <p:cNvPr id="8" name="Рисунок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627818" y="830763"/>
            <a:ext cx="3048794" cy="1716036"/>
          </a:xfrm>
          <a:prstGeom prst="rect">
            <a:avLst/>
          </a:prstGeom>
        </p:spPr>
      </p:pic>
      <p:pic>
        <p:nvPicPr>
          <p:cNvPr id="9" name="Рисунок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970335" y="829228"/>
            <a:ext cx="3048794" cy="1716036"/>
          </a:xfrm>
          <a:prstGeom prst="rect">
            <a:avLst/>
          </a:prstGeom>
        </p:spPr>
      </p:pic>
      <p:pic>
        <p:nvPicPr>
          <p:cNvPr id="10" name="Рисунок 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970336" y="2751179"/>
            <a:ext cx="3048794" cy="1716035"/>
          </a:xfrm>
          <a:prstGeom prst="rect">
            <a:avLst/>
          </a:prstGeom>
        </p:spPr>
      </p:pic>
      <p:pic>
        <p:nvPicPr>
          <p:cNvPr id="11" name="Рисунок 10"/>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8970336" y="4732131"/>
            <a:ext cx="3048794" cy="1716036"/>
          </a:xfrm>
          <a:prstGeom prst="rect">
            <a:avLst/>
          </a:prstGeom>
        </p:spPr>
      </p:pic>
      <p:pic>
        <p:nvPicPr>
          <p:cNvPr id="12" name="Рисунок 11"/>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4627818" y="4731574"/>
            <a:ext cx="3048794" cy="1716594"/>
          </a:xfrm>
          <a:prstGeom prst="rect">
            <a:avLst/>
          </a:prstGeom>
        </p:spPr>
      </p:pic>
    </p:spTree>
    <p:extLst>
      <p:ext uri="{BB962C8B-B14F-4D97-AF65-F5344CB8AC3E}">
        <p14:creationId xmlns="" xmlns:p14="http://schemas.microsoft.com/office/powerpoint/2010/main" val="1287519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66363" y="151687"/>
            <a:ext cx="5059270" cy="523220"/>
          </a:xfrm>
          <a:prstGeom prst="rect">
            <a:avLst/>
          </a:prstGeom>
          <a:noFill/>
        </p:spPr>
        <p:txBody>
          <a:bodyPr wrap="none" lIns="91440" tIns="45720" rIns="91440" bIns="45720">
            <a:spAutoFit/>
          </a:bodyPr>
          <a:lstStyle/>
          <a:p>
            <a:pPr algn="ct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Паразитарные заболевания</a:t>
            </a:r>
            <a:endParaRPr lang="ru-RU"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3876021" y="981098"/>
            <a:ext cx="4439953" cy="646331"/>
          </a:xfrm>
          <a:prstGeom prst="rect">
            <a:avLst/>
          </a:prstGeom>
          <a:noFill/>
        </p:spPr>
        <p:txBody>
          <a:bodyPr wrap="square" rtlCol="0">
            <a:spAutoFit/>
          </a:bodyPr>
          <a:lstStyle/>
          <a:p>
            <a:r>
              <a:rPr lang="ru-RU" dirty="0" smtClean="0"/>
              <a:t>Создана на основе творческих заданий учащихся седьмых, восьмых классов.</a:t>
            </a:r>
            <a:endParaRPr lang="ru-RU"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2781" y="236095"/>
            <a:ext cx="3046065" cy="1714500"/>
          </a:xfrm>
          <a:prstGeom prst="rect">
            <a:avLst/>
          </a:prstGeom>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2781" y="2431749"/>
            <a:ext cx="3046065" cy="1714500"/>
          </a:xfrm>
          <a:prstGeom prst="rect">
            <a:avLst/>
          </a:prstGeom>
        </p:spPr>
      </p:pic>
      <p:pic>
        <p:nvPicPr>
          <p:cNvPr id="6" name="Рисунок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2781" y="4590164"/>
            <a:ext cx="3046065" cy="1714500"/>
          </a:xfrm>
          <a:prstGeom prst="rect">
            <a:avLst/>
          </a:prstGeom>
        </p:spPr>
      </p:pic>
      <p:pic>
        <p:nvPicPr>
          <p:cNvPr id="7" name="Рисунок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9023500" y="236095"/>
            <a:ext cx="3048794" cy="1716036"/>
          </a:xfrm>
          <a:prstGeom prst="rect">
            <a:avLst/>
          </a:prstGeom>
        </p:spPr>
      </p:pic>
      <p:pic>
        <p:nvPicPr>
          <p:cNvPr id="8" name="Рисунок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9023500" y="2431749"/>
            <a:ext cx="3048794" cy="1716036"/>
          </a:xfrm>
          <a:prstGeom prst="rect">
            <a:avLst/>
          </a:prstGeom>
        </p:spPr>
      </p:pic>
      <p:pic>
        <p:nvPicPr>
          <p:cNvPr id="9" name="Рисунок 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9023501" y="4590164"/>
            <a:ext cx="3048794" cy="1716036"/>
          </a:xfrm>
          <a:prstGeom prst="rect">
            <a:avLst/>
          </a:prstGeom>
        </p:spPr>
      </p:pic>
      <p:pic>
        <p:nvPicPr>
          <p:cNvPr id="10" name="Рисунок 9"/>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3511933" y="2431748"/>
            <a:ext cx="5150977" cy="3872915"/>
          </a:xfrm>
          <a:prstGeom prst="rect">
            <a:avLst/>
          </a:prstGeom>
        </p:spPr>
      </p:pic>
    </p:spTree>
    <p:extLst>
      <p:ext uri="{BB962C8B-B14F-4D97-AF65-F5344CB8AC3E}">
        <p14:creationId xmlns="" xmlns:p14="http://schemas.microsoft.com/office/powerpoint/2010/main" val="4235233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1905" y="786809"/>
            <a:ext cx="4832595" cy="923330"/>
          </a:xfrm>
          <a:prstGeom prst="rect">
            <a:avLst/>
          </a:prstGeom>
          <a:noFill/>
        </p:spPr>
        <p:txBody>
          <a:bodyPr wrap="square" rtlCol="0">
            <a:spAutoFit/>
          </a:bodyPr>
          <a:lstStyle/>
          <a:p>
            <a:r>
              <a:rPr lang="ru-RU" dirty="0"/>
              <a:t>В результате игры, приобретенные на уроках знания закрепляются, </a:t>
            </a:r>
            <a:r>
              <a:rPr lang="ru-RU" dirty="0" smtClean="0"/>
              <a:t>становится </a:t>
            </a:r>
            <a:r>
              <a:rPr lang="ru-RU" dirty="0"/>
              <a:t>понятна необходимость соблюдения правил гигиены.</a:t>
            </a: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2974" y="600570"/>
            <a:ext cx="3046065" cy="1714500"/>
          </a:xfrm>
          <a:prstGeom prst="rect">
            <a:avLst/>
          </a:prstGeom>
        </p:spPr>
      </p:pic>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2974" y="2588855"/>
            <a:ext cx="3043244" cy="1712912"/>
          </a:xfrm>
          <a:prstGeom prst="rect">
            <a:avLst/>
          </a:prstGeom>
        </p:spPr>
      </p:pic>
      <p:pic>
        <p:nvPicPr>
          <p:cNvPr id="5" name="Рисунок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92974" y="4525556"/>
            <a:ext cx="3046065" cy="1714500"/>
          </a:xfrm>
          <a:prstGeom prst="rect">
            <a:avLst/>
          </a:prstGeom>
        </p:spPr>
      </p:pic>
      <p:pic>
        <p:nvPicPr>
          <p:cNvPr id="6" name="Рисунок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914004" y="600570"/>
            <a:ext cx="3046065" cy="1714500"/>
          </a:xfrm>
          <a:prstGeom prst="rect">
            <a:avLst/>
          </a:prstGeom>
        </p:spPr>
      </p:pic>
      <p:pic>
        <p:nvPicPr>
          <p:cNvPr id="7" name="Рисунок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911276" y="2588855"/>
            <a:ext cx="3048794" cy="1716036"/>
          </a:xfrm>
          <a:prstGeom prst="rect">
            <a:avLst/>
          </a:prstGeom>
        </p:spPr>
      </p:pic>
      <p:pic>
        <p:nvPicPr>
          <p:cNvPr id="9" name="Рисунок 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914004" y="4525556"/>
            <a:ext cx="3046065" cy="1714500"/>
          </a:xfrm>
          <a:prstGeom prst="rect">
            <a:avLst/>
          </a:prstGeom>
        </p:spPr>
      </p:pic>
      <p:pic>
        <p:nvPicPr>
          <p:cNvPr id="10" name="Рисунок 9"/>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3604459" y="2588855"/>
            <a:ext cx="4874352" cy="3651201"/>
          </a:xfrm>
          <a:prstGeom prst="rect">
            <a:avLst/>
          </a:prstGeom>
        </p:spPr>
      </p:pic>
    </p:spTree>
    <p:extLst>
      <p:ext uri="{BB962C8B-B14F-4D97-AF65-F5344CB8AC3E}">
        <p14:creationId xmlns="" xmlns:p14="http://schemas.microsoft.com/office/powerpoint/2010/main" val="1823813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46070" y="101533"/>
            <a:ext cx="3699859" cy="523220"/>
          </a:xfrm>
          <a:prstGeom prst="rect">
            <a:avLst/>
          </a:prstGeom>
          <a:noFill/>
        </p:spPr>
        <p:txBody>
          <a:bodyPr wrap="none" lIns="91440" tIns="45720" rIns="91440" bIns="45720">
            <a:spAutoFit/>
          </a:bodyPr>
          <a:lstStyle/>
          <a:p>
            <a:pPr algn="ct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 гостях у </a:t>
            </a:r>
            <a:r>
              <a:rPr lang="ru-RU"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айболита</a:t>
            </a:r>
            <a:endParaRPr lang="ru-RU"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3557832" y="877873"/>
            <a:ext cx="5273749" cy="646331"/>
          </a:xfrm>
          <a:prstGeom prst="rect">
            <a:avLst/>
          </a:prstGeom>
          <a:noFill/>
        </p:spPr>
        <p:txBody>
          <a:bodyPr wrap="square" rtlCol="0">
            <a:spAutoFit/>
          </a:bodyPr>
          <a:lstStyle/>
          <a:p>
            <a:r>
              <a:rPr lang="ru-RU" dirty="0" smtClean="0"/>
              <a:t>Создана учителем на основе творческих заданий учащихся восьмых, одиннадцатых классов.</a:t>
            </a:r>
            <a:endParaRPr lang="ru-RU" dirty="0"/>
          </a:p>
        </p:txBody>
      </p:sp>
      <p:sp>
        <p:nvSpPr>
          <p:cNvPr id="4" name="Прямоугольник 3"/>
          <p:cNvSpPr/>
          <p:nvPr/>
        </p:nvSpPr>
        <p:spPr>
          <a:xfrm>
            <a:off x="3557832" y="1686669"/>
            <a:ext cx="5273749" cy="646331"/>
          </a:xfrm>
          <a:prstGeom prst="rect">
            <a:avLst/>
          </a:prstGeom>
        </p:spPr>
        <p:txBody>
          <a:bodyPr wrap="square">
            <a:spAutoFit/>
          </a:bodyPr>
          <a:lstStyle/>
          <a:p>
            <a:r>
              <a:rPr lang="ru-RU" dirty="0"/>
              <a:t>В результате игры отрабатываются навыки оказания первой медицинской помощи.</a:t>
            </a: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60314" y="517312"/>
            <a:ext cx="2541776" cy="1911110"/>
          </a:xfrm>
          <a:prstGeom prst="rect">
            <a:avLst/>
          </a:prstGeom>
        </p:spPr>
      </p:pic>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60314" y="2665671"/>
            <a:ext cx="2541776" cy="1911110"/>
          </a:xfrm>
          <a:prstGeom prst="rect">
            <a:avLst/>
          </a:prstGeom>
        </p:spPr>
      </p:pic>
      <p:pic>
        <p:nvPicPr>
          <p:cNvPr id="7" name="Рисунок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60314" y="4814030"/>
            <a:ext cx="2541776" cy="1875851"/>
          </a:xfrm>
          <a:prstGeom prst="rect">
            <a:avLst/>
          </a:prstGeom>
        </p:spPr>
      </p:pic>
      <p:pic>
        <p:nvPicPr>
          <p:cNvPr id="8" name="Рисунок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9513377" y="517312"/>
            <a:ext cx="2469085" cy="1849502"/>
          </a:xfrm>
          <a:prstGeom prst="rect">
            <a:avLst/>
          </a:prstGeom>
        </p:spPr>
      </p:pic>
      <p:pic>
        <p:nvPicPr>
          <p:cNvPr id="9" name="Рисунок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9513377" y="2665671"/>
            <a:ext cx="2469085" cy="1849502"/>
          </a:xfrm>
          <a:prstGeom prst="rect">
            <a:avLst/>
          </a:prstGeom>
        </p:spPr>
      </p:pic>
      <p:pic>
        <p:nvPicPr>
          <p:cNvPr id="10" name="Рисунок 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9513377" y="4814030"/>
            <a:ext cx="2469085" cy="1877632"/>
          </a:xfrm>
          <a:prstGeom prst="rect">
            <a:avLst/>
          </a:prstGeom>
        </p:spPr>
      </p:pic>
      <p:pic>
        <p:nvPicPr>
          <p:cNvPr id="11" name="Рисунок 10"/>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3542697" y="2665671"/>
            <a:ext cx="5361812" cy="4031437"/>
          </a:xfrm>
          <a:prstGeom prst="rect">
            <a:avLst/>
          </a:prstGeom>
        </p:spPr>
      </p:pic>
    </p:spTree>
    <p:extLst>
      <p:ext uri="{BB962C8B-B14F-4D97-AF65-F5344CB8AC3E}">
        <p14:creationId xmlns="" xmlns:p14="http://schemas.microsoft.com/office/powerpoint/2010/main" val="1359453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23320" y="129753"/>
            <a:ext cx="4375237" cy="523220"/>
          </a:xfrm>
          <a:prstGeom prst="rect">
            <a:avLst/>
          </a:prstGeom>
          <a:noFill/>
        </p:spPr>
        <p:txBody>
          <a:bodyPr wrap="none" lIns="91440" tIns="45720" rIns="91440" bIns="45720">
            <a:spAutoFit/>
          </a:bodyPr>
          <a:lstStyle/>
          <a:p>
            <a:pPr algn="ct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Экологический букварь</a:t>
            </a:r>
            <a:endParaRPr lang="ru-RU"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Прямоугольник 2"/>
          <p:cNvSpPr/>
          <p:nvPr/>
        </p:nvSpPr>
        <p:spPr>
          <a:xfrm>
            <a:off x="3434317" y="820397"/>
            <a:ext cx="5252484" cy="1477328"/>
          </a:xfrm>
          <a:prstGeom prst="rect">
            <a:avLst/>
          </a:prstGeom>
        </p:spPr>
        <p:txBody>
          <a:bodyPr wrap="square">
            <a:spAutoFit/>
          </a:bodyPr>
          <a:lstStyle/>
          <a:p>
            <a:pPr algn="just"/>
            <a:r>
              <a:rPr lang="ru-RU" dirty="0"/>
              <a:t>Включает в себя несколько разделов. В каждом разделе собраны вопросы с выбором ответа и иллюстрациями к правильным ответам.</a:t>
            </a:r>
          </a:p>
          <a:p>
            <a:pPr algn="ctr"/>
            <a:r>
              <a:rPr lang="ru-RU" dirty="0"/>
              <a:t>	Формирует основы экологической грамотности.</a:t>
            </a:r>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87842" y="475771"/>
            <a:ext cx="3048794" cy="1506976"/>
          </a:xfrm>
          <a:prstGeom prst="rect">
            <a:avLst/>
          </a:prstGeom>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87842" y="2506589"/>
            <a:ext cx="3046065" cy="1714500"/>
          </a:xfrm>
          <a:prstGeom prst="rect">
            <a:avLst/>
          </a:prstGeom>
        </p:spPr>
      </p:pic>
      <p:pic>
        <p:nvPicPr>
          <p:cNvPr id="6" name="Рисунок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87842" y="4579938"/>
            <a:ext cx="3046065" cy="1714500"/>
          </a:xfrm>
          <a:prstGeom prst="rect">
            <a:avLst/>
          </a:prstGeom>
        </p:spPr>
      </p:pic>
      <p:pic>
        <p:nvPicPr>
          <p:cNvPr id="7" name="Рисунок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927805" y="475771"/>
            <a:ext cx="3048794" cy="1716036"/>
          </a:xfrm>
          <a:prstGeom prst="rect">
            <a:avLst/>
          </a:prstGeom>
        </p:spPr>
      </p:pic>
      <p:pic>
        <p:nvPicPr>
          <p:cNvPr id="8" name="Рисунок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927805" y="2506589"/>
            <a:ext cx="3048794" cy="1716036"/>
          </a:xfrm>
          <a:prstGeom prst="rect">
            <a:avLst/>
          </a:prstGeom>
        </p:spPr>
      </p:pic>
      <p:pic>
        <p:nvPicPr>
          <p:cNvPr id="9" name="Рисунок 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927806" y="4579938"/>
            <a:ext cx="3048794" cy="1716036"/>
          </a:xfrm>
          <a:prstGeom prst="rect">
            <a:avLst/>
          </a:prstGeom>
        </p:spPr>
      </p:pic>
      <p:pic>
        <p:nvPicPr>
          <p:cNvPr id="10" name="Рисунок 9"/>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3554061" y="2506588"/>
            <a:ext cx="5056777" cy="3787849"/>
          </a:xfrm>
          <a:prstGeom prst="rect">
            <a:avLst/>
          </a:prstGeom>
        </p:spPr>
      </p:pic>
    </p:spTree>
    <p:extLst>
      <p:ext uri="{BB962C8B-B14F-4D97-AF65-F5344CB8AC3E}">
        <p14:creationId xmlns="" xmlns:p14="http://schemas.microsoft.com/office/powerpoint/2010/main" val="3641715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841" y="77381"/>
            <a:ext cx="11487074" cy="954107"/>
          </a:xfrm>
          <a:prstGeom prst="rect">
            <a:avLst/>
          </a:prstGeom>
        </p:spPr>
        <p:txBody>
          <a:bodyPr wrap="square">
            <a:spAutoFit/>
          </a:bodyPr>
          <a:lstStyle/>
          <a:p>
            <a:pPr algn="ct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Использование интерактивных пособий на уроках </a:t>
            </a:r>
          </a:p>
          <a:p>
            <a:pPr algn="ct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немецкого языка.</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Прямоугольник 8"/>
          <p:cNvSpPr/>
          <p:nvPr/>
        </p:nvSpPr>
        <p:spPr>
          <a:xfrm>
            <a:off x="4915134" y="2090604"/>
            <a:ext cx="2010487" cy="523220"/>
          </a:xfrm>
          <a:prstGeom prst="rect">
            <a:avLst/>
          </a:prstGeom>
          <a:noFill/>
        </p:spPr>
        <p:txBody>
          <a:bodyPr wrap="none" lIns="91440" tIns="45720" rIns="91440" bIns="45720">
            <a:spAutoFit/>
          </a:bodyPr>
          <a:lstStyle/>
          <a:p>
            <a:pPr algn="ctr"/>
            <a:r>
              <a:rPr lang="ru-RU" sz="28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«Мой дом»</a:t>
            </a:r>
            <a:endParaRPr lang="ru-RU" sz="28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6" name="TextBox 5"/>
          <p:cNvSpPr txBox="1"/>
          <p:nvPr/>
        </p:nvSpPr>
        <p:spPr>
          <a:xfrm>
            <a:off x="358486" y="4837814"/>
            <a:ext cx="3523289" cy="923330"/>
          </a:xfrm>
          <a:prstGeom prst="rect">
            <a:avLst/>
          </a:prstGeom>
          <a:noFill/>
        </p:spPr>
        <p:txBody>
          <a:bodyPr wrap="square" rtlCol="0">
            <a:spAutoFit/>
          </a:bodyPr>
          <a:lstStyle/>
          <a:p>
            <a:r>
              <a:rPr lang="ru-RU" dirty="0" smtClean="0"/>
              <a:t>Данное интерактивное пособие создано к методическому комплекту «Мозаика».</a:t>
            </a:r>
            <a:endParaRPr lang="ru-RU" dirty="0"/>
          </a:p>
        </p:txBody>
      </p:sp>
      <p:sp>
        <p:nvSpPr>
          <p:cNvPr id="8" name="TextBox 7"/>
          <p:cNvSpPr txBox="1"/>
          <p:nvPr/>
        </p:nvSpPr>
        <p:spPr>
          <a:xfrm>
            <a:off x="8463819" y="4848447"/>
            <a:ext cx="3040911" cy="923330"/>
          </a:xfrm>
          <a:prstGeom prst="rect">
            <a:avLst/>
          </a:prstGeom>
          <a:noFill/>
        </p:spPr>
        <p:txBody>
          <a:bodyPr wrap="square" rtlCol="0">
            <a:spAutoFit/>
          </a:bodyPr>
          <a:lstStyle/>
          <a:p>
            <a:r>
              <a:rPr lang="ru-RU" dirty="0" smtClean="0"/>
              <a:t>С его помощью происходит активное усвоение нового лексического материала.</a:t>
            </a:r>
            <a:endParaRPr lang="ru-RU" dirty="0"/>
          </a:p>
        </p:txBody>
      </p:sp>
      <p:pic>
        <p:nvPicPr>
          <p:cNvPr id="7" name="Рисунок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486" y="1334997"/>
            <a:ext cx="4470364" cy="2599050"/>
          </a:xfrm>
          <a:prstGeom prst="rect">
            <a:avLst/>
          </a:prstGeom>
        </p:spPr>
      </p:pic>
      <p:pic>
        <p:nvPicPr>
          <p:cNvPr id="10" name="Рисунок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372928" y="1334997"/>
            <a:ext cx="4470364" cy="2599050"/>
          </a:xfrm>
          <a:prstGeom prst="rect">
            <a:avLst/>
          </a:prstGeom>
        </p:spPr>
      </p:pic>
      <p:pic>
        <p:nvPicPr>
          <p:cNvPr id="11" name="Рисунок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240336" y="4237556"/>
            <a:ext cx="3744715" cy="2370073"/>
          </a:xfrm>
          <a:prstGeom prst="rect">
            <a:avLst/>
          </a:prstGeom>
        </p:spPr>
      </p:pic>
    </p:spTree>
    <p:extLst>
      <p:ext uri="{BB962C8B-B14F-4D97-AF65-F5344CB8AC3E}">
        <p14:creationId xmlns="" xmlns:p14="http://schemas.microsoft.com/office/powerpoint/2010/main" val="256362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431323" y="1225877"/>
            <a:ext cx="3165231" cy="954107"/>
          </a:xfrm>
          <a:prstGeom prst="rect">
            <a:avLst/>
          </a:prstGeom>
        </p:spPr>
        <p:txBody>
          <a:bodyPr wrap="square">
            <a:spAutoFit/>
          </a:bodyPr>
          <a:lstStyle/>
          <a:p>
            <a:pPr algn="ctr"/>
            <a:r>
              <a:rPr lang="ru-RU" sz="28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a:t>
            </a:r>
            <a:r>
              <a:rPr lang="ru-RU" sz="28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Моя </a:t>
            </a:r>
          </a:p>
          <a:p>
            <a:pPr algn="ctr"/>
            <a:r>
              <a:rPr lang="ru-RU" sz="28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комната»</a:t>
            </a:r>
            <a:endParaRPr lang="ru-RU" sz="28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9" name="TextBox 8"/>
          <p:cNvSpPr txBox="1"/>
          <p:nvPr/>
        </p:nvSpPr>
        <p:spPr>
          <a:xfrm>
            <a:off x="606055" y="3817087"/>
            <a:ext cx="2647507" cy="2031325"/>
          </a:xfrm>
          <a:prstGeom prst="rect">
            <a:avLst/>
          </a:prstGeom>
          <a:noFill/>
        </p:spPr>
        <p:txBody>
          <a:bodyPr wrap="square" rtlCol="0">
            <a:spAutoFit/>
          </a:bodyPr>
          <a:lstStyle/>
          <a:p>
            <a:r>
              <a:rPr lang="ru-RU" dirty="0" smtClean="0"/>
              <a:t>Данная интерактивная игра помогает  сформировать умения и навыки, необходимые для составления рассказа о своей комнате.</a:t>
            </a:r>
            <a:endParaRPr lang="ru-RU" dirty="0"/>
          </a:p>
        </p:txBody>
      </p:sp>
      <p:sp>
        <p:nvSpPr>
          <p:cNvPr id="10" name="TextBox 9"/>
          <p:cNvSpPr txBox="1"/>
          <p:nvPr/>
        </p:nvSpPr>
        <p:spPr>
          <a:xfrm>
            <a:off x="8729330" y="3909419"/>
            <a:ext cx="3327990" cy="923330"/>
          </a:xfrm>
          <a:prstGeom prst="rect">
            <a:avLst/>
          </a:prstGeom>
          <a:noFill/>
        </p:spPr>
        <p:txBody>
          <a:bodyPr wrap="square" rtlCol="0">
            <a:spAutoFit/>
          </a:bodyPr>
          <a:lstStyle/>
          <a:p>
            <a:r>
              <a:rPr lang="ru-RU" dirty="0" smtClean="0"/>
              <a:t>Она же может служить  в качестве контроля знаний учащихся.</a:t>
            </a:r>
            <a:endParaRPr lang="ru-RU"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6745" y="329609"/>
            <a:ext cx="4438898" cy="2836357"/>
          </a:xfrm>
          <a:prstGeom prst="rect">
            <a:avLst/>
          </a:prstGeom>
        </p:spPr>
      </p:pic>
      <p:pic>
        <p:nvPicPr>
          <p:cNvPr id="7" name="Рисунок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375042" y="329609"/>
            <a:ext cx="4410534" cy="2836357"/>
          </a:xfrm>
          <a:prstGeom prst="rect">
            <a:avLst/>
          </a:prstGeom>
        </p:spPr>
      </p:pic>
      <p:pic>
        <p:nvPicPr>
          <p:cNvPr id="8" name="Рисунок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637138" y="3450771"/>
            <a:ext cx="4764405" cy="3124200"/>
          </a:xfrm>
          <a:prstGeom prst="rect">
            <a:avLst/>
          </a:prstGeom>
        </p:spPr>
      </p:pic>
    </p:spTree>
    <p:extLst>
      <p:ext uri="{BB962C8B-B14F-4D97-AF65-F5344CB8AC3E}">
        <p14:creationId xmlns="" xmlns:p14="http://schemas.microsoft.com/office/powerpoint/2010/main" val="33798694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45f23d9633b87e94588d451cb225058c2f3de"/>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1031</TotalTime>
  <Words>516</Words>
  <Application>Microsoft Office PowerPoint</Application>
  <PresentationFormat>Произвольный</PresentationFormat>
  <Paragraphs>55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Чальцева Елена</dc:creator>
  <cp:lastModifiedBy>Валентин</cp:lastModifiedBy>
  <cp:revision>69</cp:revision>
  <dcterms:created xsi:type="dcterms:W3CDTF">2015-04-24T07:46:07Z</dcterms:created>
  <dcterms:modified xsi:type="dcterms:W3CDTF">2016-02-20T10:14:20Z</dcterms:modified>
</cp:coreProperties>
</file>