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udio/unknown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6" r:id="rId3"/>
    <p:sldId id="275" r:id="rId4"/>
    <p:sldId id="277" r:id="rId5"/>
    <p:sldId id="259" r:id="rId6"/>
    <p:sldId id="260" r:id="rId7"/>
    <p:sldId id="261" r:id="rId8"/>
    <p:sldId id="263" r:id="rId9"/>
    <p:sldId id="264" r:id="rId10"/>
    <p:sldId id="265" r:id="rId11"/>
    <p:sldId id="262" r:id="rId12"/>
    <p:sldId id="266" r:id="rId13"/>
    <p:sldId id="267" r:id="rId14"/>
    <p:sldId id="268" r:id="rId15"/>
    <p:sldId id="279" r:id="rId16"/>
    <p:sldId id="280" r:id="rId17"/>
    <p:sldId id="269" r:id="rId18"/>
    <p:sldId id="270" r:id="rId19"/>
    <p:sldId id="281" r:id="rId20"/>
    <p:sldId id="282" r:id="rId21"/>
    <p:sldId id="278" r:id="rId22"/>
    <p:sldId id="271" r:id="rId23"/>
    <p:sldId id="274" r:id="rId24"/>
    <p:sldId id="273" r:id="rId25"/>
    <p:sldId id="283" r:id="rId26"/>
    <p:sldId id="284" r:id="rId27"/>
    <p:sldId id="27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72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FA1F0-954D-4FCE-A7CC-AE8001819C1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67A9-EC4E-4E6C-896B-75514A692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BEBA75-AB19-42A4-8717-1A00478737A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7513D0-F397-42E6-AC0C-210628A3224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0BA353-37B6-4A5B-A750-0F6D1B5C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71943"/>
            <a:ext cx="9144000" cy="200384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Рынок </a:t>
            </a:r>
            <a:br>
              <a:rPr lang="ru-RU" sz="6000" b="1" dirty="0" smtClean="0">
                <a:solidFill>
                  <a:schemeClr val="tx1"/>
                </a:solidFill>
              </a:rPr>
            </a:br>
            <a:r>
              <a:rPr lang="ru-RU" sz="6000" b="1" dirty="0" smtClean="0">
                <a:solidFill>
                  <a:schemeClr val="tx1"/>
                </a:solidFill>
              </a:rPr>
              <a:t>Рыночный  механизм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857496"/>
            <a:ext cx="8458200" cy="1214446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b="1" dirty="0" smtClean="0"/>
              <a:t>Урок   обществознания  в  </a:t>
            </a:r>
            <a:r>
              <a:rPr lang="ru-RU" b="1" dirty="0" smtClean="0"/>
              <a:t> </a:t>
            </a:r>
            <a:r>
              <a:rPr lang="ru-RU" b="1" dirty="0" smtClean="0"/>
              <a:t>11  </a:t>
            </a:r>
            <a:r>
              <a:rPr lang="ru-RU" b="1" dirty="0" smtClean="0"/>
              <a:t>классе</a:t>
            </a:r>
            <a:endParaRPr lang="ru-RU" b="1" dirty="0" smtClean="0"/>
          </a:p>
          <a:p>
            <a:pPr algn="r"/>
            <a:r>
              <a:rPr lang="ru-RU" b="1" dirty="0" smtClean="0"/>
              <a:t>Учитель истории  и  обществознания  ГБОУ  «ШКОЛА  № 448» г.Москва</a:t>
            </a:r>
          </a:p>
          <a:p>
            <a:pPr algn="r"/>
            <a:r>
              <a:rPr lang="ru-RU" b="1" dirty="0" smtClean="0"/>
              <a:t>МАЛЫШКИНА  Н.А.</a:t>
            </a:r>
            <a:endParaRPr lang="ru-RU" b="1" dirty="0"/>
          </a:p>
        </p:txBody>
      </p:sp>
      <p:pic>
        <p:nvPicPr>
          <p:cNvPr id="1026" name="Picture 2" descr="C:\Users\Админ\Desktop\товары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75" y="214290"/>
            <a:ext cx="5048250" cy="2857521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Виды  рынков   (классификация)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371010"/>
            <a:ext cx="3133716" cy="1143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Легальный, нелегальный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(действующее законодательство</a:t>
            </a:r>
            <a:r>
              <a:rPr lang="ru-RU" b="1" dirty="0" smtClean="0">
                <a:solidFill>
                  <a:sysClr val="windowText" lastClr="000000"/>
                </a:solidFill>
              </a:rPr>
              <a:t>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4810" y="1371010"/>
            <a:ext cx="4286280" cy="11430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Товаров, услуг, факторов производства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(объекты купли-продажи)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2743200"/>
            <a:ext cx="3714776" cy="12954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Мировой, национальный, региональный, местный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(пространственный признак)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928934"/>
            <a:ext cx="2571736" cy="178595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Совершенной, несовершенной конкуренции (тип конкуренции)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786321"/>
            <a:ext cx="2547966" cy="17145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Внутренний, внешний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(географический признак)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4590435"/>
            <a:ext cx="2286016" cy="1600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Оптовый, розничный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(характер продаж)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4590435"/>
            <a:ext cx="2857520" cy="1600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Равновесный, избыточный, дефицитный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(уровень насыщенности)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2786059"/>
            <a:ext cx="2133584" cy="157163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Регулируемый, нерегулируемый (степень регулируемости)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71438"/>
            <a:ext cx="2428892" cy="1428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838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6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2984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Условия, необходимые  для  развития рыночного хозяйства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643050"/>
            <a:ext cx="3629020" cy="250033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ysClr val="windowText" lastClr="000000"/>
                </a:solidFill>
                <a:latin typeface="+mj-lt"/>
              </a:rPr>
              <a:t>Конкурентная среда: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-свободное ценообразование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-многообразие форм собственности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 -отсутствие монополизации рынка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-действие законов, охраняющих права частной собственности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2180918">
            <a:off x="5057784" y="740722"/>
            <a:ext cx="606505" cy="756691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1524000"/>
            <a:ext cx="3500462" cy="16002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+mj-lt"/>
              </a:rPr>
              <a:t>Наличие резервов роста экономики (свободные капиталы, запас трудовых и природных ресурсов)</a:t>
            </a:r>
            <a:endParaRPr lang="ru-RU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5231856">
            <a:off x="6176250" y="3388555"/>
            <a:ext cx="642173" cy="581299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4143380"/>
            <a:ext cx="3429024" cy="128588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+mj-lt"/>
              </a:rPr>
              <a:t>Обеспечение подвижности ресурсов</a:t>
            </a:r>
            <a:endParaRPr lang="ru-RU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4143372" y="4800600"/>
            <a:ext cx="642942" cy="557226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4357694"/>
            <a:ext cx="2214578" cy="235745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+mj-lt"/>
              </a:rPr>
              <a:t>Функционирование инфраструктуры рынка, организующей движение товарных и денежных потоков</a:t>
            </a:r>
            <a:endParaRPr lang="ru-RU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6029677">
            <a:off x="1835076" y="989684"/>
            <a:ext cx="574956" cy="71438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0"/>
            <a:ext cx="1928826" cy="1643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47662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5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988552" cy="11555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Условия  возникновения  конкуренции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371010"/>
            <a:ext cx="2514600" cy="1143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Полная экономическая обособленность товаропроизводителя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71802" y="1371010"/>
            <a:ext cx="2857520" cy="11430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Полная зависимость товаропроизводителя от </a:t>
            </a:r>
            <a:r>
              <a:rPr lang="ru-RU" b="1" dirty="0" err="1" smtClean="0">
                <a:solidFill>
                  <a:sysClr val="windowText" lastClr="000000"/>
                </a:solidFill>
                <a:latin typeface="+mj-lt"/>
              </a:rPr>
              <a:t>коньюктуры</a:t>
            </a:r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 рынка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1357298"/>
            <a:ext cx="2786082" cy="121444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Противостояние всем другим товаропроизводителям в борьбе за покупателя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4572000"/>
            <a:ext cx="8563003" cy="1600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КОНКУРЕНЦИЯ – соперничество между участниками рыночного хозяйства за лучшие условия производства и купли-продажи товаров</a:t>
            </a:r>
            <a:endParaRPr lang="ru-RU" sz="2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3" name="Стрелка влево 12"/>
          <p:cNvSpPr/>
          <p:nvPr/>
        </p:nvSpPr>
        <p:spPr>
          <a:xfrm rot="16200000">
            <a:off x="4107653" y="-392933"/>
            <a:ext cx="785818" cy="8001056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0"/>
            <a:ext cx="1928826" cy="15001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838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6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1555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Черты   конкуренции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 rot="16200000">
            <a:off x="-1018018" y="2839639"/>
            <a:ext cx="4607743" cy="228601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ПОЛОЖИТЕЛЬНЫЕ ЧЕРТЫ</a:t>
            </a:r>
            <a:endParaRPr lang="ru-RU" sz="2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714612" y="2714620"/>
            <a:ext cx="904868" cy="2271730"/>
          </a:xfrm>
          <a:prstGeom prst="rightArrow">
            <a:avLst>
              <a:gd name="adj1" fmla="val 50000"/>
              <a:gd name="adj2" fmla="val 72325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1357298"/>
            <a:ext cx="5062542" cy="507209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1.Снижение затрат</a:t>
            </a:r>
          </a:p>
          <a:p>
            <a:pPr marL="342900" indent="-342900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2.Ограничение возможности возникновения монополий</a:t>
            </a:r>
          </a:p>
          <a:p>
            <a:pPr marL="342900" indent="-342900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3.Создание возможности выбора для потребителя</a:t>
            </a:r>
          </a:p>
          <a:p>
            <a:pPr marL="342900" indent="-342900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4.Формирование условий для гибкого  реагирования экономики на изменение обстановки</a:t>
            </a:r>
          </a:p>
          <a:p>
            <a:pPr marL="342900" indent="-342900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5.Стимулирование внедрения технических достижений в производство, улучшение качества продукции</a:t>
            </a:r>
          </a:p>
        </p:txBody>
      </p:sp>
      <p:pic>
        <p:nvPicPr>
          <p:cNvPr id="11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0"/>
            <a:ext cx="2428892" cy="15001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51550970"/>
      </p:ext>
    </p:extLst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1555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Черты  конкуренции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1285860"/>
            <a:ext cx="4953000" cy="5429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1.Постоянное разорение многих товаропроизводителей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2.Отвлечение больших средств на рекламу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3.Использование нечестных методов борьбы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-подкуп работников, шантаж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-сокрытие дефектов в товарах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-подделка продукции конкурентов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-промышленный шпионаж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4.Чрезмерная эксплуатация ресурсов</a:t>
            </a:r>
          </a:p>
          <a:p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5.Экологические нарушения</a:t>
            </a:r>
            <a:endParaRPr lang="ru-RU" sz="2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16200000">
            <a:off x="-883459" y="3107529"/>
            <a:ext cx="4357718" cy="200026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ОТРИЦАТЕЛЬНЫЕ  ЧЕРТЫ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571736" y="2285992"/>
            <a:ext cx="1000132" cy="371477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0"/>
            <a:ext cx="2428892" cy="1428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51550970"/>
      </p:ext>
    </p:extLst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-500090"/>
            <a:ext cx="8686800" cy="1798538"/>
          </a:xfrm>
        </p:spPr>
        <p:txBody>
          <a:bodyPr/>
          <a:lstStyle/>
          <a:p>
            <a:r>
              <a:rPr lang="ru-RU" b="1" dirty="0" smtClean="0"/>
              <a:t> черты  конкуренции</a:t>
            </a:r>
            <a:endParaRPr lang="ru-RU" b="1" dirty="0"/>
          </a:p>
        </p:txBody>
      </p:sp>
      <p:pic>
        <p:nvPicPr>
          <p:cNvPr id="1026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0"/>
            <a:ext cx="2000232" cy="1500174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3" y="714357"/>
          <a:ext cx="8929754" cy="604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32"/>
                <a:gridCol w="1800232"/>
                <a:gridCol w="1800232"/>
                <a:gridCol w="1800232"/>
                <a:gridCol w="1728826"/>
              </a:tblGrid>
              <a:tr h="671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Линия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Совершенная конкуренция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Монополисти</a:t>
                      </a:r>
                      <a:r>
                        <a:rPr lang="ru-RU" dirty="0" smtClean="0"/>
                        <a:t>-</a:t>
                      </a:r>
                    </a:p>
                    <a:p>
                      <a:pPr algn="ctr"/>
                      <a:r>
                        <a:rPr lang="ru-RU" dirty="0" err="1" smtClean="0"/>
                        <a:t>ческая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Олигополия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Чистая монополия</a:t>
                      </a:r>
                      <a:endParaRPr lang="ru-RU" dirty="0"/>
                    </a:p>
                  </a:txBody>
                  <a:tcPr/>
                </a:tc>
              </a:tr>
              <a:tr h="671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  <a:latin typeface="+mj-lt"/>
                        </a:rPr>
                        <a:t>1.Число фирм</a:t>
                      </a:r>
                      <a:endParaRPr lang="ru-RU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Очень много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Много мелких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+mj-lt"/>
                        </a:rPr>
                        <a:t>Несколько (3 – 5 фирм)</a:t>
                      </a:r>
                      <a:endParaRPr lang="ru-RU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Одна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476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  <a:latin typeface="+mj-lt"/>
                        </a:rPr>
                        <a:t>2.Тип товара</a:t>
                      </a:r>
                      <a:endParaRPr lang="ru-RU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Одинаковые изделия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Разные изделия сходного назначения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+mj-lt"/>
                        </a:rPr>
                        <a:t>Одинаковые или различные изделия</a:t>
                      </a:r>
                      <a:endParaRPr lang="ru-RU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Уникальный товар, не имеет заменителей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53561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+mj-lt"/>
                        </a:rPr>
                        <a:t>3.Контроль над ценой</a:t>
                      </a:r>
                    </a:p>
                    <a:p>
                      <a:endParaRPr lang="ru-RU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Отсутствует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</a:rPr>
                        <a:t>Некоторый, в узких рамках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+mj-lt"/>
                        </a:rPr>
                        <a:t>Ограничен взаимной зависимостью, но значителен при сговоре</a:t>
                      </a:r>
                      <a:endParaRPr lang="ru-RU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Значитетель</a:t>
                      </a: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ный</a:t>
                      </a: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(фирма сама </a:t>
                      </a:r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устанав</a:t>
                      </a: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ливает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 цену)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95975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+mj-lt"/>
                        </a:rPr>
                        <a:t>4.Условия вхождения в отрасль</a:t>
                      </a:r>
                      <a:endParaRPr lang="ru-RU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Очень легкие, нет препятствий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</a:rPr>
                        <a:t>Сравнительно легкие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+mj-lt"/>
                        </a:rPr>
                        <a:t>Существенные препятствия</a:t>
                      </a:r>
                      <a:endParaRPr lang="ru-RU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Нет вхождения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95975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+mj-lt"/>
                        </a:rPr>
                        <a:t>5.Пример отраслей</a:t>
                      </a:r>
                      <a:endParaRPr lang="ru-RU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Сельское хозяйство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j-lt"/>
                        </a:rPr>
                        <a:t>Розничная торговля, лег-</a:t>
                      </a:r>
                    </a:p>
                    <a:p>
                      <a:r>
                        <a:rPr lang="ru-RU" dirty="0" err="1" smtClean="0">
                          <a:latin typeface="+mj-lt"/>
                        </a:rPr>
                        <a:t>кая</a:t>
                      </a:r>
                      <a:r>
                        <a:rPr lang="ru-RU" baseline="0" dirty="0" smtClean="0">
                          <a:latin typeface="+mj-lt"/>
                        </a:rPr>
                        <a:t> </a:t>
                      </a:r>
                      <a:r>
                        <a:rPr lang="ru-RU" baseline="0" dirty="0" err="1" smtClean="0">
                          <a:latin typeface="+mj-lt"/>
                        </a:rPr>
                        <a:t>промышл</a:t>
                      </a:r>
                      <a:r>
                        <a:rPr lang="ru-RU" baseline="0" dirty="0" smtClean="0">
                          <a:latin typeface="+mj-lt"/>
                        </a:rPr>
                        <a:t>.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+mj-lt"/>
                        </a:rPr>
                        <a:t>Тяжелая про</a:t>
                      </a:r>
                      <a:r>
                        <a:rPr lang="ru-RU" baseline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 –</a:t>
                      </a:r>
                    </a:p>
                    <a:p>
                      <a:r>
                        <a:rPr lang="ru-RU" baseline="0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мышленность</a:t>
                      </a:r>
                      <a:r>
                        <a:rPr lang="ru-RU" baseline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,</a:t>
                      </a:r>
                    </a:p>
                    <a:p>
                      <a:r>
                        <a:rPr lang="ru-RU" baseline="0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Автопром</a:t>
                      </a:r>
                      <a:endParaRPr lang="ru-RU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Электроэнерге</a:t>
                      </a:r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тика, ЖКХ, ж/</a:t>
                      </a:r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д</a:t>
                      </a:r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</a:rPr>
                        <a:t>перевозки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65722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Определения  типов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конкуренции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i="1" u="sng" dirty="0" smtClean="0">
                <a:solidFill>
                  <a:srgbClr val="002060"/>
                </a:solidFill>
              </a:rPr>
              <a:t>1.Совершенная  конкуренция  </a:t>
            </a:r>
            <a:r>
              <a:rPr lang="ru-RU" sz="2000" b="1" dirty="0" smtClean="0">
                <a:solidFill>
                  <a:srgbClr val="002060"/>
                </a:solidFill>
              </a:rPr>
              <a:t>- рыночная  система,  когда многочисленные  независимо  действующие  производители продают  одинаковую  продукцию  и  ни  один  из  них  не контролирует  рыночную  цену.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i="1" u="sng" dirty="0" smtClean="0">
                <a:solidFill>
                  <a:schemeClr val="tx1"/>
                </a:solidFill>
              </a:rPr>
              <a:t>2.Монополистическая   конкуренция </a:t>
            </a:r>
            <a:r>
              <a:rPr lang="ru-RU" sz="2000" b="1" dirty="0" smtClean="0">
                <a:solidFill>
                  <a:schemeClr val="tx1"/>
                </a:solidFill>
              </a:rPr>
              <a:t>– рыночная  система,  когда многочисленные  производители  продают  схожие  товары, придавая  им  реальные  или  мнимые  уникальные  качества.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i="1" u="sng" dirty="0" smtClean="0">
                <a:solidFill>
                  <a:srgbClr val="7030A0"/>
                </a:solidFill>
              </a:rPr>
              <a:t>3.Олигополия</a:t>
            </a:r>
            <a:r>
              <a:rPr lang="ru-RU" sz="2000" b="1" dirty="0" smtClean="0">
                <a:solidFill>
                  <a:srgbClr val="7030A0"/>
                </a:solidFill>
              </a:rPr>
              <a:t> – рынок.  На  котором  доминирует  несколько  фирм, которые  противостоят  множеству  покупателей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i="1" u="sng" dirty="0" smtClean="0">
                <a:solidFill>
                  <a:schemeClr val="tx2">
                    <a:lumMod val="50000"/>
                  </a:schemeClr>
                </a:solidFill>
              </a:rPr>
              <a:t>4.Чистая  монополия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-  рынок,  на  котором  один  продавец противостоит  множеству  покупателей</a:t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0"/>
            <a:ext cx="3786182" cy="2571744"/>
          </a:xfrm>
          <a:prstGeom prst="rect">
            <a:avLst/>
          </a:prstGeom>
          <a:noFill/>
        </p:spPr>
      </p:pic>
      <p:pic>
        <p:nvPicPr>
          <p:cNvPr id="2052" name="Picture 4" descr="C:\Users\Админ\Desktop\Деньги.Прибыл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08"/>
            <a:ext cx="5857884" cy="14287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2800" b="1" dirty="0" smtClean="0"/>
              <a:t>Инфраструктура  рынка</a:t>
            </a:r>
          </a:p>
        </p:txBody>
      </p:sp>
      <p:sp>
        <p:nvSpPr>
          <p:cNvPr id="6147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 flipV="1">
            <a:off x="3124200" y="-571527"/>
            <a:ext cx="3352800" cy="142876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142984"/>
            <a:ext cx="8572560" cy="10001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+mj-lt"/>
              </a:rPr>
              <a:t>Биржа  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+mj-lt"/>
              </a:rPr>
              <a:t>лат.-кошелек</a:t>
            </a:r>
            <a:r>
              <a:rPr lang="ru-RU" b="1" dirty="0" smtClean="0">
                <a:solidFill>
                  <a:schemeClr val="tx1"/>
                </a:solidFill>
                <a:latin typeface="+mj-lt"/>
              </a:rPr>
              <a:t>) – организационно оформленный, регулярно функционирующий оптовый рынок однородных товаров, на котором заключаются сделки купли-продажи крупных партий товаров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2643182"/>
            <a:ext cx="4857784" cy="107157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+mj-lt"/>
              </a:rPr>
              <a:t>Товарная: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+mj-lt"/>
              </a:rPr>
              <a:t>совершаются сделки купли-продажи крупных партий товара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43570" y="2786058"/>
            <a:ext cx="3240087" cy="392909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smtClean="0">
                <a:solidFill>
                  <a:schemeClr val="tx1"/>
                </a:solidFill>
                <a:latin typeface="+mj-lt"/>
              </a:rPr>
              <a:t>Институты, связывающие рынки в единое целое: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chemeClr val="tx1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Транспортная сеть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-Система коммуникаций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- Информационные сети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- Страховые компании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- Суды</a:t>
            </a:r>
            <a:endParaRPr lang="ru-RU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214818"/>
            <a:ext cx="4714908" cy="107157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+mj-lt"/>
              </a:rPr>
              <a:t>Фондовая: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+mj-lt"/>
              </a:rPr>
              <a:t>Осуществляются сделки с ценными бумагами и  иными финансовыми документами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5786454"/>
            <a:ext cx="4714908" cy="107154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+mj-lt"/>
              </a:rPr>
              <a:t>Труда: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+mj-lt"/>
              </a:rPr>
              <a:t>Государственная структура, посредническое звено между работодателями и наемными работниками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2357422" y="3714755"/>
            <a:ext cx="285751" cy="3714776"/>
          </a:xfrm>
          <a:prstGeom prst="rightArrow">
            <a:avLst>
              <a:gd name="adj1" fmla="val 50000"/>
              <a:gd name="adj2" fmla="val 5678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2469339" y="2102637"/>
            <a:ext cx="285755" cy="3795738"/>
          </a:xfrm>
          <a:prstGeom prst="rightArrow">
            <a:avLst>
              <a:gd name="adj1" fmla="val 50000"/>
              <a:gd name="adj2" fmla="val 5678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2428858" y="571482"/>
            <a:ext cx="285755" cy="3714776"/>
          </a:xfrm>
          <a:prstGeom prst="rightArrow">
            <a:avLst>
              <a:gd name="adj1" fmla="val 50000"/>
              <a:gd name="adj2" fmla="val 5678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7031847" y="826276"/>
            <a:ext cx="438157" cy="3357588"/>
          </a:xfrm>
          <a:prstGeom prst="rightArrow">
            <a:avLst>
              <a:gd name="adj1" fmla="val 50000"/>
              <a:gd name="adj2" fmla="val 5678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0"/>
            <a:ext cx="3286116" cy="12858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Функции  инфраструктуры  рынка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785926"/>
            <a:ext cx="5072098" cy="135732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Важнейшее качество – способность улавливать сигналы, идущие от потребителей и адекватно на них реагировать</a:t>
            </a:r>
            <a:endParaRPr lang="ru-RU" sz="20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3929066"/>
            <a:ext cx="2143140" cy="228601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Организация заключения контрактов на поставку продукции</a:t>
            </a:r>
            <a:endParaRPr lang="ru-RU" sz="20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3929066"/>
            <a:ext cx="2143140" cy="227508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Продвижение товарных потоков по отраслям и регионам</a:t>
            </a:r>
            <a:endParaRPr lang="ru-RU" sz="20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3929066"/>
            <a:ext cx="2071702" cy="228601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Регулирование сбыта продукции</a:t>
            </a:r>
            <a:endParaRPr lang="ru-RU" sz="20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29454" y="3929066"/>
            <a:ext cx="2071702" cy="226156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Обслуживание потребителей</a:t>
            </a:r>
            <a:endParaRPr lang="ru-RU" sz="20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2050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0"/>
            <a:ext cx="2571768" cy="1643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838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5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55721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Подведем  промежуточный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итог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Выполните  задание: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используя  полученные  знания составьте  сложный план  развернутого ответа  по  теме 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«Рынок  и  рыночный механизм»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0"/>
            <a:ext cx="2428892" cy="18573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9072626" cy="1285860"/>
          </a:xfrm>
        </p:spPr>
        <p:txBody>
          <a:bodyPr>
            <a:normAutofit/>
          </a:bodyPr>
          <a:lstStyle/>
          <a:p>
            <a:r>
              <a:rPr lang="ru-RU" b="1" dirty="0" smtClean="0"/>
              <a:t>Сегодня   изучаем…</a:t>
            </a:r>
            <a:endParaRPr lang="ru-RU" b="1" dirty="0"/>
          </a:p>
        </p:txBody>
      </p:sp>
      <p:pic>
        <p:nvPicPr>
          <p:cNvPr id="4098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0"/>
            <a:ext cx="3786182" cy="3286124"/>
          </a:xfrm>
          <a:prstGeom prst="rect">
            <a:avLst/>
          </a:prstGeom>
          <a:noFill/>
        </p:spPr>
      </p:pic>
      <p:pic>
        <p:nvPicPr>
          <p:cNvPr id="1026" name="Picture 2" descr="C:\Users\Админ\Desktop\2покупка дом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944963"/>
            <a:ext cx="4714908" cy="3525437"/>
          </a:xfrm>
          <a:prstGeom prst="rect">
            <a:avLst/>
          </a:prstGeom>
          <a:noFill/>
        </p:spPr>
      </p:pic>
      <p:pic>
        <p:nvPicPr>
          <p:cNvPr id="1027" name="Picture 3" descr="C:\Users\Админ\Desktop\Деньги.Прибыл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071810"/>
            <a:ext cx="4429124" cy="3286148"/>
          </a:xfrm>
          <a:prstGeom prst="rect">
            <a:avLst/>
          </a:prstGeom>
          <a:noFill/>
        </p:spPr>
      </p:pic>
      <p:pic>
        <p:nvPicPr>
          <p:cNvPr id="1028" name="Picture 4" descr="C:\Users\Админ\Desktop\Право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4000504"/>
            <a:ext cx="4238648" cy="28574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66437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План развернутого ответа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«рынок и рыночный механизм»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1.рынок как саморегулирующаяся система организации хозяйственной деятельности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2.Признаки рыночной экономики: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а)экономическая свобода производителя и потребителя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б)формирование цен на товары и услуги в зависимости от спроса и предложения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в)действие механизма свободной конкуренции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г)многообразие форм собственности, гарантия права собственности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3.участники рынка: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а)производитель предлагает товары и услуги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б)потребитель определяет спрос на товары и услуги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4.Рыночное равновесие и формирование равновесной цены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5.основные функции рынка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а)посредническая; б)информационная;  в)регулирующая;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г)санирующая;  </a:t>
            </a:r>
            <a:r>
              <a:rPr lang="ru-RU" sz="1800" b="1" dirty="0" err="1" smtClean="0">
                <a:solidFill>
                  <a:schemeClr val="tx1"/>
                </a:solidFill>
              </a:rPr>
              <a:t>д</a:t>
            </a:r>
            <a:r>
              <a:rPr lang="ru-RU" sz="1800" b="1" dirty="0" smtClean="0">
                <a:solidFill>
                  <a:schemeClr val="tx1"/>
                </a:solidFill>
              </a:rPr>
              <a:t>)стимулирующая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6.виды рынков: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а)рынок земли и природных ресурсов;  б)рынок потребительских товаров и услуг;  в)рынок сырья и материалов;  г)фондовый рынок;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  </a:t>
            </a:r>
            <a:r>
              <a:rPr lang="ru-RU" sz="1800" b="1" dirty="0" err="1" smtClean="0">
                <a:solidFill>
                  <a:schemeClr val="tx1"/>
                </a:solidFill>
              </a:rPr>
              <a:t>д</a:t>
            </a:r>
            <a:r>
              <a:rPr lang="ru-RU" sz="1800" b="1" dirty="0" smtClean="0">
                <a:solidFill>
                  <a:schemeClr val="tx1"/>
                </a:solidFill>
              </a:rPr>
              <a:t>)рынок труда;  е)рынок информации и инноваций;  ж)валютный рынок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7.специфика рыночных отношений в России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0"/>
            <a:ext cx="1714480" cy="142873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9072626" cy="128586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Задания   группам</a:t>
            </a:r>
            <a:endParaRPr lang="ru-RU" b="1" dirty="0"/>
          </a:p>
        </p:txBody>
      </p:sp>
      <p:pic>
        <p:nvPicPr>
          <p:cNvPr id="4098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0"/>
            <a:ext cx="3786182" cy="3286124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72097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ru-RU" sz="2400" b="1" dirty="0" smtClean="0">
              <a:solidFill>
                <a:srgbClr val="FF0000"/>
              </a:solidFill>
              <a:latin typeface="+mj-lt"/>
            </a:endParaRPr>
          </a:p>
          <a:p>
            <a:pPr lvl="1">
              <a:buNone/>
            </a:pPr>
            <a:endParaRPr lang="ru-RU" sz="2400" b="1" dirty="0" smtClean="0">
              <a:solidFill>
                <a:srgbClr val="FF0000"/>
              </a:solidFill>
              <a:latin typeface="+mj-lt"/>
            </a:endParaRPr>
          </a:p>
          <a:p>
            <a:pPr lvl="1">
              <a:buNone/>
            </a:pPr>
            <a:endParaRPr lang="ru-RU" sz="2400" b="1" dirty="0" smtClean="0">
              <a:solidFill>
                <a:srgbClr val="FF0000"/>
              </a:solidFill>
              <a:latin typeface="+mj-lt"/>
            </a:endParaRPr>
          </a:p>
          <a:p>
            <a:pPr lvl="1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Самостоятельная работа с учебником, поиск </a:t>
            </a:r>
          </a:p>
          <a:p>
            <a:pPr lvl="1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в Интернете  ответов на следующие вопросы:</a:t>
            </a:r>
          </a:p>
          <a:p>
            <a:pPr lvl="1">
              <a:buNone/>
            </a:pPr>
            <a:endParaRPr lang="ru-RU" sz="2000" b="1" dirty="0" smtClean="0"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-Назовите основные параметры,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 регулирующие поведение участников рынка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-Ценовые факторы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-Неценовые факторы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спроса</a:t>
            </a:r>
            <a:endParaRPr lang="ru-RU" sz="2800" b="1" dirty="0">
              <a:latin typeface="+mj-lt"/>
            </a:endParaRPr>
          </a:p>
        </p:txBody>
      </p:sp>
      <p:pic>
        <p:nvPicPr>
          <p:cNvPr id="2050" name="Picture 2" descr="C:\Users\Админ\Desktop\мальч.за комп.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7620" y="4643446"/>
            <a:ext cx="5112098" cy="22145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64305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  параметры,</a:t>
            </a:r>
            <a:br>
              <a:rPr lang="ru-RU" sz="2800" b="1" dirty="0" smtClean="0"/>
            </a:br>
            <a:r>
              <a:rPr lang="ru-RU" sz="2800" b="1" dirty="0" smtClean="0"/>
              <a:t>регулирующие   поведение </a:t>
            </a:r>
            <a:br>
              <a:rPr lang="ru-RU" sz="2800" b="1" dirty="0" smtClean="0"/>
            </a:br>
            <a:r>
              <a:rPr lang="ru-RU" sz="2800" b="1" dirty="0" smtClean="0"/>
              <a:t>участников   рынка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643050"/>
            <a:ext cx="3128954" cy="221457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СПРОС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Желание потребителя купить конкретный товар или услугу по конкретной цене в течение определенного периода и готовностью оплатить покупку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264" y="4071942"/>
            <a:ext cx="3180727" cy="257176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ВЕЛИЧИНА  СПРОСА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Количество товара определенного вида, который покупатели готовы приобрести в течении определенного периода при определенном уровне цены на этот товар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643306" y="1785926"/>
            <a:ext cx="1071570" cy="1857388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714744" y="4286256"/>
            <a:ext cx="1071570" cy="192882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1322" y="1655506"/>
            <a:ext cx="3581400" cy="205924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ПРЕДЛОЖЕНИЕ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Желание производителя произвести и предложить к продаже на рынке свои товары по конкретным ценам в течение определенного периода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02942" y="4071942"/>
            <a:ext cx="3581400" cy="235745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ВЕЛИЧИНА  ПРЕДЛОЖЕНИЯ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Количество товара определенного вида, который производители готовы (хотят и могут) предложить в течение определенного периода при определенном уровне цены на этот товар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074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0"/>
            <a:ext cx="2500330" cy="1785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5519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5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64305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  параметры,</a:t>
            </a:r>
            <a:br>
              <a:rPr lang="ru-RU" sz="2800" b="1" dirty="0" smtClean="0"/>
            </a:br>
            <a:r>
              <a:rPr lang="ru-RU" sz="2800" b="1" dirty="0" smtClean="0"/>
              <a:t>регулирующие   поведение </a:t>
            </a:r>
            <a:br>
              <a:rPr lang="ru-RU" sz="2800" b="1" dirty="0" smtClean="0"/>
            </a:br>
            <a:r>
              <a:rPr lang="ru-RU" sz="2800" b="1" dirty="0" smtClean="0"/>
              <a:t>участников   рынка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643050"/>
            <a:ext cx="3128954" cy="221457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ЦЕНА  СПРОСА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Максимальная цена, по которой потребители готовы купить некоторое количество товара за определенный период времени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264" y="4071942"/>
            <a:ext cx="3180727" cy="257176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ЗАКОН   СПРОСА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Повышение цен обычно ведет к снижению величины спроса, а снижение цен – к её увеличению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643306" y="1785926"/>
            <a:ext cx="1071570" cy="1857388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714744" y="4286256"/>
            <a:ext cx="1071570" cy="192882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1322" y="1655506"/>
            <a:ext cx="3581400" cy="205924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ЦЕНА  ПРЕДЛОЖЕНИЯ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Минимальная цена, по которой продавцы готовы продать некоторое количество данного товара за определенный период времени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02942" y="4071942"/>
            <a:ext cx="3581400" cy="235745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+mj-lt"/>
              </a:rPr>
              <a:t>ЗАКОН   ПРЕДЛОЖЕНИЯ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Повышение цен обычно ведёт к росту величины предложения, а снижение цен – к её уменьшению</a:t>
            </a:r>
          </a:p>
        </p:txBody>
      </p:sp>
      <p:pic>
        <p:nvPicPr>
          <p:cNvPr id="3074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0"/>
            <a:ext cx="2500330" cy="1785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5519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5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65008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Неценовые  факторы  спроса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-вкусы  и  предпочтения  потребителей;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число  потребителей;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денежные  доходы  населения;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цены  на  сопряженные  товары;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потребительские  ожидания;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налоги  и  дотации;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внешние  условия  (традиции,  религиозные  предпочтения);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цены  на  ресурсы;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число  продавцов;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технология  производства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цены  на  взаимозаменяемые  товары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ожидания  изменения  цен;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природные  условия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0"/>
            <a:ext cx="2214546" cy="200024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55721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Подведем  промежуточный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итог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Выполните  задание: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используя  полученные  знания составьте  сложный план  развернутого ответа  по  теме 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«спрос  и  предложение  в  рыночной экономике»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0"/>
            <a:ext cx="2428892" cy="18573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664371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План развернутого ответа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«спрос и предложение в рыночной экономике»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1.спрос и предложение – ключевые понятия в рыночной экономике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2.формирование цены и величины спроса и предложения на рынке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3.Факторы формирования спроса: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   а)ценовые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   б)неценовые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4.Факторы формирования предложения: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   а)ценовые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   б)неценовые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5.закон рыночного равновесия – формирование равновесной цены в результате колебаний спроса и предложения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0"/>
            <a:ext cx="1714480" cy="128586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9072626" cy="1357322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Завершая  урок, отвечаем</a:t>
            </a:r>
            <a:br>
              <a:rPr lang="ru-RU" b="1" dirty="0" smtClean="0"/>
            </a:br>
            <a:r>
              <a:rPr lang="ru-RU" b="1" dirty="0" smtClean="0"/>
              <a:t>на  вопросы  в  тетради: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lvl="0"/>
            <a:r>
              <a:rPr lang="ru-RU" sz="3600" b="1" dirty="0" smtClean="0">
                <a:solidFill>
                  <a:schemeClr val="tx1"/>
                </a:solidFill>
              </a:rPr>
              <a:t>Легко ли было  искать ответы на вопросы? 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Вам понравилось работать на уроке?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Как вы оцениваете свою работу на уроке?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Как вы оцениваете работу своей группы?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0"/>
            <a:ext cx="2643174" cy="221455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План   изучения  темы  урока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828800"/>
            <a:ext cx="8763000" cy="762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+mj-lt"/>
              </a:rPr>
              <a:t>Рынок</a:t>
            </a:r>
            <a:endParaRPr lang="ru-RU" sz="28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499" y="2895600"/>
            <a:ext cx="8763000" cy="762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+mj-lt"/>
              </a:rPr>
              <a:t>Рыночный  механизм</a:t>
            </a:r>
            <a:endParaRPr lang="ru-RU" sz="28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786190"/>
            <a:ext cx="8763000" cy="838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 Спрос</a:t>
            </a:r>
            <a:endParaRPr lang="ru-RU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7657" y="4879643"/>
            <a:ext cx="8763000" cy="838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+mj-lt"/>
              </a:rPr>
              <a:t>Предложение</a:t>
            </a:r>
            <a:endParaRPr lang="ru-RU" sz="28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3773" y="5943600"/>
            <a:ext cx="8763000" cy="838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+mj-lt"/>
              </a:rPr>
              <a:t>Неценовые  факторы  спроса</a:t>
            </a:r>
            <a:endParaRPr lang="ru-RU" sz="28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6146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14290"/>
            <a:ext cx="3143240" cy="528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3196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4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9072626" cy="128586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Задания   группам</a:t>
            </a:r>
            <a:endParaRPr lang="ru-RU" b="1" dirty="0"/>
          </a:p>
        </p:txBody>
      </p:sp>
      <p:pic>
        <p:nvPicPr>
          <p:cNvPr id="4098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0"/>
            <a:ext cx="3500430" cy="3286124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785926"/>
            <a:ext cx="8643966" cy="4357717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Самостоятельная работа с учебником, поиск </a:t>
            </a:r>
          </a:p>
          <a:p>
            <a:pPr lvl="1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в Интернете  ответов на следующие вопросы:</a:t>
            </a:r>
          </a:p>
          <a:p>
            <a:pPr lvl="1">
              <a:buNone/>
            </a:pPr>
            <a:endParaRPr lang="ru-RU" sz="2400" b="1" dirty="0" smtClean="0">
              <a:latin typeface="+mj-lt"/>
            </a:endParaRP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-Что такое рынок?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-Признаки рынка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-Функции рынка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-Черты рынка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-Классификация рынков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-Условия, необходимые для развития рыночного хозяйства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-Условия возникновения конкуренции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-Инфраструктура рынка</a:t>
            </a:r>
          </a:p>
          <a:p>
            <a:pPr lvl="1">
              <a:buNone/>
            </a:pPr>
            <a:r>
              <a:rPr lang="ru-RU" sz="2400" b="1" dirty="0" smtClean="0">
                <a:latin typeface="+mj-lt"/>
              </a:rPr>
              <a:t>- Функции инфраструктуры рынка</a:t>
            </a:r>
          </a:p>
          <a:p>
            <a:endParaRPr lang="ru-RU" dirty="0"/>
          </a:p>
        </p:txBody>
      </p:sp>
      <p:pic>
        <p:nvPicPr>
          <p:cNvPr id="3074" name="Picture 2" descr="C:\Users\Админ\Desktop\мальч.за комп.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786322"/>
            <a:ext cx="3643306" cy="20716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Рынок  и  рыночный  механизм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447800"/>
            <a:ext cx="2286000" cy="16002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+mj-lt"/>
              </a:rPr>
              <a:t>Рынок</a:t>
            </a:r>
            <a:endParaRPr sz="32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 rot="16200000">
            <a:off x="-164345" y="4093379"/>
            <a:ext cx="3214710" cy="16002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+mj-lt"/>
              </a:rPr>
              <a:t>Условия возникновения</a:t>
            </a:r>
            <a:r>
              <a:rPr lang="ru-RU" sz="2800" b="1" dirty="0" smtClean="0">
                <a:solidFill>
                  <a:prstClr val="black"/>
                </a:solidFill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рынка</a:t>
            </a:r>
            <a:endParaRPr sz="24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895600" y="2005584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428860" y="3214686"/>
            <a:ext cx="928694" cy="3357586"/>
          </a:xfrm>
          <a:prstGeom prst="rightArrow">
            <a:avLst>
              <a:gd name="adj1" fmla="val 50000"/>
              <a:gd name="adj2" fmla="val 4565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1357298"/>
            <a:ext cx="3581400" cy="164307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+mj-lt"/>
              </a:rPr>
              <a:t>Совокупность всех отношений, а также форм и организаций сотрудничества людей друг с другом, касающихся купли –продажи товаров и услуг</a:t>
            </a:r>
            <a:endParaRPr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02942" y="3286124"/>
            <a:ext cx="3581400" cy="857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ru-RU" b="1" dirty="0" smtClean="0">
                <a:solidFill>
                  <a:prstClr val="black"/>
                </a:solidFill>
                <a:latin typeface="+mj-lt"/>
              </a:rPr>
              <a:t>Общественное разделение труда</a:t>
            </a:r>
            <a:endParaRPr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3503" y="4429132"/>
            <a:ext cx="3571901" cy="92869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+mj-lt"/>
              </a:rPr>
              <a:t>Экономическая обособленность товаропроизводителей</a:t>
            </a:r>
            <a:endParaRPr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5643578"/>
            <a:ext cx="3571900" cy="92869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+mj-lt"/>
              </a:rPr>
              <a:t>Самостоятельность товаропроизводителей</a:t>
            </a:r>
            <a:endParaRPr b="1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1026" name="Picture 2" descr="C:\Users\Админ\Desktop\соглашени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0"/>
            <a:ext cx="2214578" cy="1285860"/>
          </a:xfrm>
          <a:prstGeom prst="rect">
            <a:avLst/>
          </a:prstGeom>
          <a:noFill/>
        </p:spPr>
      </p:pic>
      <p:pic>
        <p:nvPicPr>
          <p:cNvPr id="1027" name="Picture 3" descr="C:\Users\Админ\Desktop\Для схемы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0" y="3143248"/>
            <a:ext cx="2047880" cy="37147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453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6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59956" cy="8412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Признаки  рынка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" y="1447800"/>
            <a:ext cx="2286000" cy="16002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Нерегулируемое предложение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265" y="3200400"/>
            <a:ext cx="2286000" cy="16002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Нерегулируемый спрос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8265" y="5105400"/>
            <a:ext cx="2286000" cy="160020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Нерегулируемая цена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895600" y="2005584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895600" y="3515868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922688" y="5420868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1322" y="1655506"/>
            <a:ext cx="3581400" cy="1295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Производитель  сам решает, что, как, сколько и для кого производить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02942" y="3212690"/>
            <a:ext cx="3581400" cy="1295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Потребитель сам определяет, что, где, как и сколько покупать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8361" y="5105400"/>
            <a:ext cx="3581400" cy="1295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Цены определяются на рынке, зависят от спроса и предложения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50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0"/>
            <a:ext cx="3143272" cy="1857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5519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5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686800" cy="101272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Функции  рынка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44" y="1214422"/>
            <a:ext cx="2371756" cy="198597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ysClr val="windowText" lastClr="000000"/>
                </a:solidFill>
                <a:latin typeface="+mj-lt"/>
              </a:rPr>
              <a:t>Посредническая: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соединение производителей товаров с потребителями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857488" y="2000240"/>
            <a:ext cx="571512" cy="52807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81400" y="1214422"/>
            <a:ext cx="2362200" cy="190977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rgbClr val="FF0000"/>
                </a:solidFill>
                <a:latin typeface="+mj-lt"/>
              </a:rPr>
              <a:t>Ценообразования: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+mj-lt"/>
              </a:rPr>
              <a:t>установление равновесной цены (цена, при которой спрос  на товар равен предложению</a:t>
            </a:r>
            <a:endParaRPr lang="ru-RU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6143636" y="2000240"/>
            <a:ext cx="571504" cy="52807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86578" y="1928802"/>
            <a:ext cx="2357422" cy="364333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ysClr val="windowText" lastClr="000000"/>
                </a:solidFill>
                <a:latin typeface="+mj-lt"/>
              </a:rPr>
              <a:t>Информационная: </a:t>
            </a:r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предоставление информации о размерах производства и удовлетворении потребительского спроса на конкретные товары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6143636" y="4648200"/>
            <a:ext cx="571504" cy="56675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3886200"/>
            <a:ext cx="2571768" cy="28289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ysClr val="windowText" lastClr="000000"/>
                </a:solidFill>
                <a:latin typeface="+mj-lt"/>
              </a:rPr>
              <a:t>Регулирующая:  </a:t>
            </a:r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«перетекание» капиталов из менее выгодных отраслей производства в более прибыльные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928926" y="4714884"/>
            <a:ext cx="571504" cy="571504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929066"/>
            <a:ext cx="2643206" cy="278608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ysClr val="windowText" lastClr="000000"/>
                </a:solidFill>
                <a:latin typeface="+mj-lt"/>
              </a:rPr>
              <a:t>Санирующая:  </a:t>
            </a:r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банкротство нерентабельных предприятий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3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0"/>
            <a:ext cx="3143272" cy="1857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47662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6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1555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Черты  рынка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 rot="16200000">
            <a:off x="-1018018" y="2839639"/>
            <a:ext cx="4607743" cy="228601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ПОЛОЖИТЕЛЬНЫЕ ЧЕРТЫ</a:t>
            </a:r>
            <a:endParaRPr lang="ru-RU" sz="2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714612" y="2714620"/>
            <a:ext cx="904868" cy="2271730"/>
          </a:xfrm>
          <a:prstGeom prst="rightArrow">
            <a:avLst>
              <a:gd name="adj1" fmla="val 50000"/>
              <a:gd name="adj2" fmla="val 72325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1357298"/>
            <a:ext cx="5062542" cy="507209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1.Способствует эффективному распределению ресурсов, направляет в те отрасли, где они в данный момент более необходимы</a:t>
            </a:r>
          </a:p>
          <a:p>
            <a:pPr marL="342900" indent="-342900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2.Стимулирует научно-технический прогресс, способствуя ресурсосбережению</a:t>
            </a:r>
          </a:p>
          <a:p>
            <a:pPr marL="342900" indent="-342900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3.Направляет всю экономическую деятельность на удовлетворение потребностей человека и общества, т.е. создает материальную заинтересованность производить то, в чем есть потребность</a:t>
            </a:r>
          </a:p>
          <a:p>
            <a:pPr marL="342900" indent="-342900"/>
            <a:r>
              <a:rPr lang="ru-RU" sz="2000" b="1" dirty="0" smtClean="0">
                <a:solidFill>
                  <a:sysClr val="windowText" lastClr="000000"/>
                </a:solidFill>
                <a:latin typeface="+mj-lt"/>
              </a:rPr>
              <a:t>4.Стихийно координирует действия людей в процессе экономической деятельности</a:t>
            </a:r>
          </a:p>
          <a:p>
            <a:pPr marL="342900" indent="-342900"/>
            <a:endParaRPr lang="ru-RU" b="1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1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0"/>
            <a:ext cx="2428892" cy="15001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51550970"/>
      </p:ext>
    </p:extLst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1555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Черты  рынка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1285860"/>
            <a:ext cx="4953000" cy="5429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1.Не гарантирует решение проблем: безработицы, инфляции, защиты окружающей среды, развитие фундаментальных наук,, обеспечение экономической безопасности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2.Рождает социальное неравенство, т.к. распределяет продукты по результатам конкуренции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3.Порождает тенденцию к монополизации производства, т.к. защита от конкурентов приводит к сговорам и слияниям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4.Не решает проблему внешних затрат, т.е. затрат, которые ложатся на плечи общества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5.Не может решить все региональные проблемы которые связаны с неравномерностью распределения природных, инвестиционных и человеческих ресурсов</a:t>
            </a:r>
          </a:p>
          <a:p>
            <a:r>
              <a:rPr lang="ru-RU" b="1" dirty="0" smtClean="0">
                <a:solidFill>
                  <a:sysClr val="windowText" lastClr="000000"/>
                </a:solidFill>
                <a:latin typeface="+mj-lt"/>
              </a:rPr>
              <a:t>6.Способствует циклическому развитию</a:t>
            </a:r>
            <a:endParaRPr lang="ru-RU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16200000">
            <a:off x="-883459" y="3107529"/>
            <a:ext cx="4357718" cy="200026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+mj-lt"/>
              </a:rPr>
              <a:t>ОТРИЦАТЕЛЬНЫЕ  ЧЕРТЫ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571736" y="2285992"/>
            <a:ext cx="1000132" cy="371477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Админ\Desktop\Для схем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0"/>
            <a:ext cx="2428892" cy="1428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51550970"/>
      </p:ext>
    </p:extLst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915</TotalTime>
  <Words>1059</Words>
  <Application>Microsoft Office PowerPoint</Application>
  <PresentationFormat>Экран (4:3)</PresentationFormat>
  <Paragraphs>209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Рынок  Рыночный  механизм</vt:lpstr>
      <vt:lpstr>Сегодня   изучаем…</vt:lpstr>
      <vt:lpstr>План   изучения  темы  урока</vt:lpstr>
      <vt:lpstr>Задания   группам</vt:lpstr>
      <vt:lpstr>Рынок  и  рыночный  механизм</vt:lpstr>
      <vt:lpstr>Признаки  рынка</vt:lpstr>
      <vt:lpstr>Функции  рынка</vt:lpstr>
      <vt:lpstr>Черты  рынка</vt:lpstr>
      <vt:lpstr>Черты  рынка</vt:lpstr>
      <vt:lpstr>Виды  рынков   (классификация)</vt:lpstr>
      <vt:lpstr>Условия, необходимые  для  развития рыночного хозяйства</vt:lpstr>
      <vt:lpstr>Условия  возникновения  конкуренции</vt:lpstr>
      <vt:lpstr>Черты   конкуренции</vt:lpstr>
      <vt:lpstr>Черты  конкуренции</vt:lpstr>
      <vt:lpstr> черты  конкуренции</vt:lpstr>
      <vt:lpstr>Определения  типов   конкуренции    1.Совершенная  конкуренция  - рыночная  система,  когда многочисленные  независимо  действующие  производители продают  одинаковую  продукцию  и  ни  один  из  них  не контролирует  рыночную  цену.  2.Монополистическая   конкуренция – рыночная  система,  когда многочисленные  производители  продают  схожие  товары, придавая  им  реальные  или  мнимые  уникальные  качества.  3.Олигополия – рынок.  На  котором  доминирует  несколько  фирм, которые  противостоят  множеству  покупателей  4.Чистая  монополия -  рынок,  на  котором  один  продавец противостоит  множеству  покупателей </vt:lpstr>
      <vt:lpstr>Инфраструктура  рынка</vt:lpstr>
      <vt:lpstr>Функции  инфраструктуры  рынка</vt:lpstr>
      <vt:lpstr>Подведем  промежуточный  итог   Выполните  задание:  используя  полученные  знания составьте  сложный план  развернутого ответа  по  теме   «Рынок  и  рыночный механизм» </vt:lpstr>
      <vt:lpstr>План развернутого ответа «рынок и рыночный механизм» 1.рынок как саморегулирующаяся система организации хозяйственной деятельности 2.Признаки рыночной экономики:     а)экономическая свобода производителя и потребителя     б)формирование цен на товары и услуги в зависимости от спроса и предложения     в)действие механизма свободной конкуренции     г)многообразие форм собственности, гарантия права собственности 3.участники рынка:     а)производитель предлагает товары и услуги     б)потребитель определяет спрос на товары и услуги 4.Рыночное равновесие и формирование равновесной цены 5.основные функции рынка     а)посредническая; б)информационная;  в)регулирующая;     г)санирующая;  д)стимулирующая 6.виды рынков:     а)рынок земли и природных ресурсов;  б)рынок потребительских товаров и услуг;  в)рынок сырья и материалов;  г)фондовый рынок;     д)рынок труда;  е)рынок информации и инноваций;  ж)валютный рынок 7.специфика рыночных отношений в России  </vt:lpstr>
      <vt:lpstr>Задания   группам</vt:lpstr>
      <vt:lpstr>Основные   параметры, регулирующие   поведение  участников   рынка</vt:lpstr>
      <vt:lpstr>Основные   параметры, регулирующие   поведение  участников   рынка</vt:lpstr>
      <vt:lpstr>Неценовые  факторы  спроса   -вкусы  и  предпочтения  потребителей; - число  потребителей; - денежные  доходы  населения; - цены  на  сопряженные  товары; - потребительские  ожидания; - налоги  и  дотации; - внешние  условия  (традиции,  религиозные  предпочтения); - цены  на  ресурсы; - число  продавцов; - технология  производства - цены  на  взаимозаменяемые  товары - ожидания  изменения  цен; - природные  условия</vt:lpstr>
      <vt:lpstr>Подведем  промежуточный  итог   Выполните  задание:  используя  полученные  знания составьте  сложный план  развернутого ответа  по  теме   «спрос  и  предложение  в  рыночной экономике» </vt:lpstr>
      <vt:lpstr>План развернутого ответа «спрос и предложение в рыночной экономике»  1.спрос и предложение – ключевые понятия в рыночной экономике 2.формирование цены и величины спроса и предложения на рынке 3.Факторы формирования спроса:     а)ценовые     б)неценовые 4.Факторы формирования предложения:     а)ценовые     б)неценовые 5.закон рыночного равновесия – формирование равновесной цены в результате колебаний спроса и предложения</vt:lpstr>
      <vt:lpstr>Завершая  урок, отвечаем на  вопросы  в  тетради: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Рынок</dc:title>
  <dc:creator>Админ</dc:creator>
  <cp:lastModifiedBy>Админ</cp:lastModifiedBy>
  <cp:revision>96</cp:revision>
  <dcterms:created xsi:type="dcterms:W3CDTF">2016-02-21T12:03:18Z</dcterms:created>
  <dcterms:modified xsi:type="dcterms:W3CDTF">2016-02-23T00:21:02Z</dcterms:modified>
</cp:coreProperties>
</file>