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3" r:id="rId4"/>
    <p:sldId id="257" r:id="rId5"/>
    <p:sldId id="264" r:id="rId6"/>
    <p:sldId id="260" r:id="rId7"/>
    <p:sldId id="269" r:id="rId8"/>
    <p:sldId id="272" r:id="rId9"/>
    <p:sldId id="273" r:id="rId10"/>
    <p:sldId id="261" r:id="rId11"/>
    <p:sldId id="265" r:id="rId12"/>
    <p:sldId id="275" r:id="rId13"/>
    <p:sldId id="266"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4912C6-0CE0-4C6B-870C-62BAAEFCDBBA}" type="datetimeFigureOut">
              <a:rPr lang="ru-RU" smtClean="0"/>
              <a:t>24.02.2016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6AAB49B-BA15-40C0-9D5A-D61C8BA8AE29}" type="slidenum">
              <a:rPr lang="ru-RU" smtClean="0"/>
              <a:t>‹#›</a:t>
            </a:fld>
            <a:endParaRPr lang="ru-RU" dirty="0"/>
          </a:p>
        </p:txBody>
      </p:sp>
    </p:spTree>
    <p:extLst>
      <p:ext uri="{BB962C8B-B14F-4D97-AF65-F5344CB8AC3E}">
        <p14:creationId xmlns:p14="http://schemas.microsoft.com/office/powerpoint/2010/main" val="3993335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4912C6-0CE0-4C6B-870C-62BAAEFCDBBA}" type="datetimeFigureOut">
              <a:rPr lang="ru-RU" smtClean="0"/>
              <a:t>24.02.2016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6AAB49B-BA15-40C0-9D5A-D61C8BA8AE29}" type="slidenum">
              <a:rPr lang="ru-RU" smtClean="0"/>
              <a:t>‹#›</a:t>
            </a:fld>
            <a:endParaRPr lang="ru-RU" dirty="0"/>
          </a:p>
        </p:txBody>
      </p:sp>
    </p:spTree>
    <p:extLst>
      <p:ext uri="{BB962C8B-B14F-4D97-AF65-F5344CB8AC3E}">
        <p14:creationId xmlns:p14="http://schemas.microsoft.com/office/powerpoint/2010/main" val="3246951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4912C6-0CE0-4C6B-870C-62BAAEFCDBBA}" type="datetimeFigureOut">
              <a:rPr lang="ru-RU" smtClean="0"/>
              <a:t>24.02.2016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6AAB49B-BA15-40C0-9D5A-D61C8BA8AE29}" type="slidenum">
              <a:rPr lang="ru-RU" smtClean="0"/>
              <a:t>‹#›</a:t>
            </a:fld>
            <a:endParaRPr lang="ru-RU" dirty="0"/>
          </a:p>
        </p:txBody>
      </p:sp>
    </p:spTree>
    <p:extLst>
      <p:ext uri="{BB962C8B-B14F-4D97-AF65-F5344CB8AC3E}">
        <p14:creationId xmlns:p14="http://schemas.microsoft.com/office/powerpoint/2010/main" val="220247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4912C6-0CE0-4C6B-870C-62BAAEFCDBBA}" type="datetimeFigureOut">
              <a:rPr lang="ru-RU" smtClean="0"/>
              <a:t>24.02.2016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6AAB49B-BA15-40C0-9D5A-D61C8BA8AE29}" type="slidenum">
              <a:rPr lang="ru-RU" smtClean="0"/>
              <a:t>‹#›</a:t>
            </a:fld>
            <a:endParaRPr lang="ru-RU" dirty="0"/>
          </a:p>
        </p:txBody>
      </p:sp>
    </p:spTree>
    <p:extLst>
      <p:ext uri="{BB962C8B-B14F-4D97-AF65-F5344CB8AC3E}">
        <p14:creationId xmlns:p14="http://schemas.microsoft.com/office/powerpoint/2010/main" val="125004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4912C6-0CE0-4C6B-870C-62BAAEFCDBBA}" type="datetimeFigureOut">
              <a:rPr lang="ru-RU" smtClean="0"/>
              <a:t>24.02.2016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6AAB49B-BA15-40C0-9D5A-D61C8BA8AE29}" type="slidenum">
              <a:rPr lang="ru-RU" smtClean="0"/>
              <a:t>‹#›</a:t>
            </a:fld>
            <a:endParaRPr lang="ru-RU" dirty="0"/>
          </a:p>
        </p:txBody>
      </p:sp>
    </p:spTree>
    <p:extLst>
      <p:ext uri="{BB962C8B-B14F-4D97-AF65-F5344CB8AC3E}">
        <p14:creationId xmlns:p14="http://schemas.microsoft.com/office/powerpoint/2010/main" val="3646123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4912C6-0CE0-4C6B-870C-62BAAEFCDBBA}" type="datetimeFigureOut">
              <a:rPr lang="ru-RU" smtClean="0"/>
              <a:t>24.02.2016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6AAB49B-BA15-40C0-9D5A-D61C8BA8AE29}" type="slidenum">
              <a:rPr lang="ru-RU" smtClean="0"/>
              <a:t>‹#›</a:t>
            </a:fld>
            <a:endParaRPr lang="ru-RU" dirty="0"/>
          </a:p>
        </p:txBody>
      </p:sp>
    </p:spTree>
    <p:extLst>
      <p:ext uri="{BB962C8B-B14F-4D97-AF65-F5344CB8AC3E}">
        <p14:creationId xmlns:p14="http://schemas.microsoft.com/office/powerpoint/2010/main" val="3468428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4912C6-0CE0-4C6B-870C-62BAAEFCDBBA}" type="datetimeFigureOut">
              <a:rPr lang="ru-RU" smtClean="0"/>
              <a:t>24.02.2016</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06AAB49B-BA15-40C0-9D5A-D61C8BA8AE29}" type="slidenum">
              <a:rPr lang="ru-RU" smtClean="0"/>
              <a:t>‹#›</a:t>
            </a:fld>
            <a:endParaRPr lang="ru-RU" dirty="0"/>
          </a:p>
        </p:txBody>
      </p:sp>
    </p:spTree>
    <p:extLst>
      <p:ext uri="{BB962C8B-B14F-4D97-AF65-F5344CB8AC3E}">
        <p14:creationId xmlns:p14="http://schemas.microsoft.com/office/powerpoint/2010/main" val="863493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4912C6-0CE0-4C6B-870C-62BAAEFCDBBA}" type="datetimeFigureOut">
              <a:rPr lang="ru-RU" smtClean="0"/>
              <a:t>24.02.2016</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06AAB49B-BA15-40C0-9D5A-D61C8BA8AE29}" type="slidenum">
              <a:rPr lang="ru-RU" smtClean="0"/>
              <a:t>‹#›</a:t>
            </a:fld>
            <a:endParaRPr lang="ru-RU" dirty="0"/>
          </a:p>
        </p:txBody>
      </p:sp>
    </p:spTree>
    <p:extLst>
      <p:ext uri="{BB962C8B-B14F-4D97-AF65-F5344CB8AC3E}">
        <p14:creationId xmlns:p14="http://schemas.microsoft.com/office/powerpoint/2010/main" val="1311570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4912C6-0CE0-4C6B-870C-62BAAEFCDBBA}" type="datetimeFigureOut">
              <a:rPr lang="ru-RU" smtClean="0"/>
              <a:t>24.02.2016</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06AAB49B-BA15-40C0-9D5A-D61C8BA8AE29}" type="slidenum">
              <a:rPr lang="ru-RU" smtClean="0"/>
              <a:t>‹#›</a:t>
            </a:fld>
            <a:endParaRPr lang="ru-RU" dirty="0"/>
          </a:p>
        </p:txBody>
      </p:sp>
    </p:spTree>
    <p:extLst>
      <p:ext uri="{BB962C8B-B14F-4D97-AF65-F5344CB8AC3E}">
        <p14:creationId xmlns:p14="http://schemas.microsoft.com/office/powerpoint/2010/main" val="1430049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B4912C6-0CE0-4C6B-870C-62BAAEFCDBBA}" type="datetimeFigureOut">
              <a:rPr lang="ru-RU" smtClean="0"/>
              <a:t>24.02.2016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6AAB49B-BA15-40C0-9D5A-D61C8BA8AE29}" type="slidenum">
              <a:rPr lang="ru-RU" smtClean="0"/>
              <a:t>‹#›</a:t>
            </a:fld>
            <a:endParaRPr lang="ru-RU" dirty="0"/>
          </a:p>
        </p:txBody>
      </p:sp>
    </p:spTree>
    <p:extLst>
      <p:ext uri="{BB962C8B-B14F-4D97-AF65-F5344CB8AC3E}">
        <p14:creationId xmlns:p14="http://schemas.microsoft.com/office/powerpoint/2010/main" val="747956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B4912C6-0CE0-4C6B-870C-62BAAEFCDBBA}" type="datetimeFigureOut">
              <a:rPr lang="ru-RU" smtClean="0"/>
              <a:t>24.02.2016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6AAB49B-BA15-40C0-9D5A-D61C8BA8AE29}" type="slidenum">
              <a:rPr lang="ru-RU" smtClean="0"/>
              <a:t>‹#›</a:t>
            </a:fld>
            <a:endParaRPr lang="ru-RU" dirty="0"/>
          </a:p>
        </p:txBody>
      </p:sp>
    </p:spTree>
    <p:extLst>
      <p:ext uri="{BB962C8B-B14F-4D97-AF65-F5344CB8AC3E}">
        <p14:creationId xmlns:p14="http://schemas.microsoft.com/office/powerpoint/2010/main" val="3751997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4912C6-0CE0-4C6B-870C-62BAAEFCDBBA}" type="datetimeFigureOut">
              <a:rPr lang="ru-RU" smtClean="0"/>
              <a:t>24.02.2016</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AB49B-BA15-40C0-9D5A-D61C8BA8AE29}" type="slidenum">
              <a:rPr lang="ru-RU" smtClean="0"/>
              <a:t>‹#›</a:t>
            </a:fld>
            <a:endParaRPr lang="ru-RU" dirty="0"/>
          </a:p>
        </p:txBody>
      </p:sp>
    </p:spTree>
    <p:extLst>
      <p:ext uri="{BB962C8B-B14F-4D97-AF65-F5344CB8AC3E}">
        <p14:creationId xmlns:p14="http://schemas.microsoft.com/office/powerpoint/2010/main" val="2021170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1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jpg"/><Relationship Id="rId7"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4.jpeg"/><Relationship Id="rId7" Type="http://schemas.openxmlformats.org/officeDocument/2006/relationships/image" Target="../media/image29.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8.gif"/><Relationship Id="rId5" Type="http://schemas.openxmlformats.org/officeDocument/2006/relationships/image" Target="../media/image20.jpe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28" y="1809001"/>
            <a:ext cx="2514290" cy="2624138"/>
          </a:xfrm>
          <a:prstGeom prst="rect">
            <a:avLst/>
          </a:prstGeom>
        </p:spPr>
      </p:pic>
      <p:sp>
        <p:nvSpPr>
          <p:cNvPr id="8" name="TextBox 7"/>
          <p:cNvSpPr txBox="1"/>
          <p:nvPr/>
        </p:nvSpPr>
        <p:spPr>
          <a:xfrm>
            <a:off x="2746110" y="873919"/>
            <a:ext cx="8233626" cy="3139321"/>
          </a:xfrm>
          <a:prstGeom prst="rect">
            <a:avLst/>
          </a:prstGeom>
          <a:noFill/>
        </p:spPr>
        <p:txBody>
          <a:bodyPr wrap="square" rtlCol="0">
            <a:spAutoFit/>
          </a:bodyPr>
          <a:lstStyle/>
          <a:p>
            <a:pPr algn="ctr">
              <a:lnSpc>
                <a:spcPct val="150000"/>
              </a:lnSpc>
            </a:pPr>
            <a:r>
              <a:rPr lang="ru-RU" sz="4400" b="1" dirty="0" smtClean="0"/>
              <a:t>«ИКТ активность</a:t>
            </a:r>
          </a:p>
          <a:p>
            <a:pPr algn="ctr">
              <a:lnSpc>
                <a:spcPct val="150000"/>
              </a:lnSpc>
            </a:pPr>
            <a:r>
              <a:rPr lang="ru-RU" sz="4400" b="1" dirty="0" smtClean="0"/>
              <a:t> в </a:t>
            </a:r>
            <a:r>
              <a:rPr lang="ru-RU" sz="4400" b="1" dirty="0" smtClean="0"/>
              <a:t>работе </a:t>
            </a:r>
            <a:r>
              <a:rPr lang="ru-RU" sz="4400" b="1" dirty="0" smtClean="0"/>
              <a:t>учителя начальных </a:t>
            </a:r>
            <a:r>
              <a:rPr lang="ru-RU" sz="4400" b="1" dirty="0" smtClean="0"/>
              <a:t>классов с детьми ОВЗ»</a:t>
            </a:r>
            <a:endParaRPr lang="ru-RU" sz="4400" b="1" dirty="0"/>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9526" y="4043780"/>
            <a:ext cx="4402474" cy="2804185"/>
          </a:xfrm>
          <a:prstGeom prst="rect">
            <a:avLst/>
          </a:prstGeom>
        </p:spPr>
      </p:pic>
    </p:spTree>
    <p:extLst>
      <p:ext uri="{BB962C8B-B14F-4D97-AF65-F5344CB8AC3E}">
        <p14:creationId xmlns:p14="http://schemas.microsoft.com/office/powerpoint/2010/main" val="922550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10285" y="2915579"/>
            <a:ext cx="2171429" cy="2171429"/>
          </a:xfr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Прямоугольник 4"/>
          <p:cNvSpPr/>
          <p:nvPr/>
        </p:nvSpPr>
        <p:spPr>
          <a:xfrm>
            <a:off x="3526764" y="365125"/>
            <a:ext cx="7220086" cy="5632311"/>
          </a:xfrm>
          <a:prstGeom prst="rect">
            <a:avLst/>
          </a:prstGeom>
        </p:spPr>
        <p:txBody>
          <a:bodyPr wrap="square">
            <a:spAutoFit/>
          </a:bodyPr>
          <a:lstStyle/>
          <a:p>
            <a:pPr algn="ctr"/>
            <a:r>
              <a:rPr lang="ru-RU" sz="3200" b="1" i="1" dirty="0" smtClean="0">
                <a:latin typeface="Calibri" pitchFamily="34" charset="0"/>
              </a:rPr>
              <a:t>Система контроля и </a:t>
            </a:r>
            <a:br>
              <a:rPr lang="ru-RU" sz="3200" b="1" i="1" dirty="0" smtClean="0">
                <a:latin typeface="Calibri" pitchFamily="34" charset="0"/>
              </a:rPr>
            </a:br>
            <a:r>
              <a:rPr lang="ru-RU" sz="3200" b="1" i="1" dirty="0" smtClean="0">
                <a:latin typeface="Calibri" pitchFamily="34" charset="0"/>
              </a:rPr>
              <a:t>мониторинга качества знаний</a:t>
            </a:r>
          </a:p>
          <a:p>
            <a:pPr algn="ctr"/>
            <a:endParaRPr lang="ru-RU" sz="3200" b="1" i="1" dirty="0" smtClean="0">
              <a:latin typeface="Calibri" pitchFamily="34" charset="0"/>
            </a:endParaRPr>
          </a:p>
          <a:p>
            <a:pPr algn="just"/>
            <a:r>
              <a:rPr lang="ru-RU" sz="2400" dirty="0" smtClean="0">
                <a:latin typeface="Times New Roman" panose="02020603050405020304" pitchFamily="18" charset="0"/>
                <a:cs typeface="Times New Roman" panose="02020603050405020304" pitchFamily="18" charset="0"/>
              </a:rPr>
              <a:t>Обучающимся раздается беспроводные пульты  для ответа на вопросы педагога. В ходе занятия  учитель задает вопросы, которые отображаются на экране при помощи мультимедийного проектора, и обучающиеся отвечают на них простым нажатием на кнопки пульта. Результаты опроса сохраняются и отображаются в режиме реального времени.  Все ученики могут отвечать на вопрос учителя. При этом даже те обучающиеся, которые стесняются отвечать вслух или боятся ошибиться, могут принять участие в опросе и сразу узнать правильно ли они ответили. </a:t>
            </a:r>
            <a:endParaRPr lang="ru-RU" sz="2400"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01" y="518331"/>
            <a:ext cx="3074963" cy="3074963"/>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111625"/>
            <a:ext cx="1171429" cy="1171429"/>
          </a:xfrm>
          <a:prstGeom prst="rect">
            <a:avLst/>
          </a:prstGeom>
        </p:spPr>
      </p:pic>
    </p:spTree>
    <p:extLst>
      <p:ext uri="{BB962C8B-B14F-4D97-AF65-F5344CB8AC3E}">
        <p14:creationId xmlns:p14="http://schemas.microsoft.com/office/powerpoint/2010/main" val="3667819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77319"/>
          </a:xfrm>
          <a:prstGeom prst="rect">
            <a:avLst/>
          </a:prstGeom>
        </p:spPr>
      </p:pic>
      <p:sp>
        <p:nvSpPr>
          <p:cNvPr id="5" name="Прямоугольник 4"/>
          <p:cNvSpPr/>
          <p:nvPr/>
        </p:nvSpPr>
        <p:spPr>
          <a:xfrm>
            <a:off x="3048000" y="3105835"/>
            <a:ext cx="6096000" cy="369332"/>
          </a:xfrm>
          <a:prstGeom prst="rect">
            <a:avLst/>
          </a:prstGeom>
        </p:spPr>
        <p:txBody>
          <a:bodyPr>
            <a:spAutoFit/>
          </a:bodyPr>
          <a:lstStyle/>
          <a:p>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701" y="3421364"/>
            <a:ext cx="2962053" cy="3436636"/>
          </a:xfrm>
          <a:prstGeom prst="rect">
            <a:avLst/>
          </a:prstGeom>
        </p:spPr>
      </p:pic>
      <p:sp>
        <p:nvSpPr>
          <p:cNvPr id="7" name="Прямоугольник 6"/>
          <p:cNvSpPr/>
          <p:nvPr/>
        </p:nvSpPr>
        <p:spPr>
          <a:xfrm>
            <a:off x="3815098" y="889434"/>
            <a:ext cx="7177825" cy="4339650"/>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При использовании инновационного оборудования, в частности документ – камеры, наглядность изучаемого материала значительно возрастает</a:t>
            </a:r>
            <a:r>
              <a:rPr lang="ru-RU"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Все </a:t>
            </a:r>
            <a:r>
              <a:rPr lang="ru-RU" sz="2400" dirty="0">
                <a:latin typeface="Times New Roman" panose="02020603050405020304" pitchFamily="18" charset="0"/>
                <a:cs typeface="Times New Roman" panose="02020603050405020304" pitchFamily="18" charset="0"/>
              </a:rPr>
              <a:t>иллюстрации, учебные объекты, динамические пособия, которые ранее демонстрировались лишь в свою натуральную величину, теперь представляются во весь экран</a:t>
            </a:r>
            <a:r>
              <a:rPr lang="ru-RU" sz="2400" dirty="0" smtClean="0">
                <a:latin typeface="Times New Roman" panose="02020603050405020304" pitchFamily="18" charset="0"/>
                <a:cs typeface="Times New Roman" panose="02020603050405020304" pitchFamily="18" charset="0"/>
              </a:rPr>
              <a:t>.</a:t>
            </a:r>
          </a:p>
          <a:p>
            <a:endParaRPr lang="ru-RU" dirty="0"/>
          </a:p>
          <a:p>
            <a:endParaRPr lang="ru-RU" dirty="0" smtClean="0"/>
          </a:p>
          <a:p>
            <a:endParaRPr lang="ru-RU" dirty="0"/>
          </a:p>
          <a:p>
            <a:endParaRPr lang="ru-RU" dirty="0" smtClean="0"/>
          </a:p>
          <a:p>
            <a:endParaRPr lang="ru-RU" dirty="0"/>
          </a:p>
          <a:p>
            <a:r>
              <a:rPr lang="ru-RU" dirty="0" smtClean="0">
                <a:latin typeface="Times New Roman, serif"/>
              </a:rPr>
              <a:t> </a:t>
            </a:r>
            <a:endParaRPr lang="ru-RU" dirty="0"/>
          </a:p>
        </p:txBody>
      </p:sp>
      <p:sp>
        <p:nvSpPr>
          <p:cNvPr id="8" name="TextBox 7"/>
          <p:cNvSpPr txBox="1"/>
          <p:nvPr/>
        </p:nvSpPr>
        <p:spPr>
          <a:xfrm>
            <a:off x="6096000" y="427769"/>
            <a:ext cx="3298085" cy="461665"/>
          </a:xfrm>
          <a:prstGeom prst="rect">
            <a:avLst/>
          </a:prstGeom>
          <a:noFill/>
        </p:spPr>
        <p:txBody>
          <a:bodyPr wrap="square" rtlCol="0">
            <a:spAutoFit/>
          </a:bodyPr>
          <a:lstStyle/>
          <a:p>
            <a:r>
              <a:rPr lang="ru-RU" sz="2400" b="1" dirty="0" smtClean="0">
                <a:latin typeface="Times New Roman, serif"/>
              </a:rPr>
              <a:t>Документ </a:t>
            </a:r>
            <a:r>
              <a:rPr lang="ru-RU" sz="2400" b="1" dirty="0">
                <a:latin typeface="Times New Roman, serif"/>
              </a:rPr>
              <a:t>– </a:t>
            </a:r>
            <a:r>
              <a:rPr lang="ru-RU" sz="2400" b="1" dirty="0" smtClean="0">
                <a:latin typeface="Times New Roman, serif"/>
              </a:rPr>
              <a:t>камера.</a:t>
            </a:r>
            <a:endParaRPr lang="ru-RU" sz="2400" b="1" dirty="0"/>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616" y="144205"/>
            <a:ext cx="3490182" cy="3092966"/>
          </a:xfrm>
          <a:prstGeom prst="rect">
            <a:avLst/>
          </a:prstGeom>
        </p:spPr>
      </p:pic>
      <p:sp>
        <p:nvSpPr>
          <p:cNvPr id="11" name="TextBox 10"/>
          <p:cNvSpPr txBox="1"/>
          <p:nvPr/>
        </p:nvSpPr>
        <p:spPr>
          <a:xfrm>
            <a:off x="434058" y="3597243"/>
            <a:ext cx="8441766" cy="3046988"/>
          </a:xfrm>
          <a:prstGeom prst="rect">
            <a:avLst/>
          </a:prstGeom>
          <a:noFill/>
        </p:spPr>
        <p:txBody>
          <a:bodyPr wrap="square" rtlCol="0">
            <a:spAutoFit/>
          </a:bodyPr>
          <a:lstStyle/>
          <a:p>
            <a:pPr algn="just"/>
            <a:r>
              <a:rPr lang="ru-RU" sz="2400" dirty="0">
                <a:latin typeface="Times New Roman" panose="02020603050405020304" pitchFamily="18" charset="0"/>
                <a:cs typeface="Times New Roman" panose="02020603050405020304" pitchFamily="18" charset="0"/>
              </a:rPr>
              <a:t>Возможности документ – камеры можно использовать практически на всех уроках.</a:t>
            </a:r>
          </a:p>
          <a:p>
            <a:pPr algn="just"/>
            <a:r>
              <a:rPr lang="ru-RU" sz="2400" dirty="0">
                <a:latin typeface="Times New Roman" panose="02020603050405020304" pitchFamily="18" charset="0"/>
                <a:cs typeface="Times New Roman" panose="02020603050405020304" pitchFamily="18" charset="0"/>
              </a:rPr>
              <a:t>Понимание учебных тем детьми, при использовании средств наглядности созданных при помощи документ-камеры, растёт по той причине, что у учителя появляется возможность более наглядно показать ребятам все причинно-следственные связи в теме, обратить внимание учеников на особо важные моменты изучаемого. </a:t>
            </a:r>
          </a:p>
        </p:txBody>
      </p:sp>
    </p:spTree>
    <p:extLst>
      <p:ext uri="{BB962C8B-B14F-4D97-AF65-F5344CB8AC3E}">
        <p14:creationId xmlns:p14="http://schemas.microsoft.com/office/powerpoint/2010/main" val="3568907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Прямоугольник 4"/>
          <p:cNvSpPr/>
          <p:nvPr/>
        </p:nvSpPr>
        <p:spPr>
          <a:xfrm>
            <a:off x="3611561" y="181005"/>
            <a:ext cx="8147051" cy="3416320"/>
          </a:xfrm>
          <a:prstGeom prst="rect">
            <a:avLst/>
          </a:prstGeom>
        </p:spPr>
        <p:txBody>
          <a:bodyPr wrap="square">
            <a:spAutoFit/>
          </a:bodyPr>
          <a:lstStyle/>
          <a:p>
            <a:pPr algn="just"/>
            <a:r>
              <a:rPr lang="ru-RU" sz="2000" dirty="0">
                <a:latin typeface="Times New Roman" panose="02020603050405020304" pitchFamily="18" charset="0"/>
                <a:cs typeface="Times New Roman" panose="02020603050405020304" pitchFamily="18" charset="0"/>
              </a:rPr>
              <a:t>П</a:t>
            </a:r>
            <a:r>
              <a:rPr lang="ru-RU" sz="2000" dirty="0" smtClean="0">
                <a:latin typeface="Times New Roman" panose="02020603050405020304" pitchFamily="18" charset="0"/>
                <a:cs typeface="Times New Roman" panose="02020603050405020304" pitchFamily="18" charset="0"/>
              </a:rPr>
              <a:t>ри </a:t>
            </a:r>
            <a:r>
              <a:rPr lang="ru-RU" sz="2000" dirty="0">
                <a:latin typeface="Times New Roman" panose="02020603050405020304" pitchFamily="18" charset="0"/>
                <a:cs typeface="Times New Roman" panose="02020603050405020304" pitchFamily="18" charset="0"/>
              </a:rPr>
              <a:t>помощи документ-камеры, в сознании учащихся младшего школьного возраста легко создаются чёткие зрительные образы, облегчающие запоминание изучаемого материала. Документ-камера помогает детям по показу учителя сориентироваться в задании учебника, позволяет вывести на экран любой рукописный текст, образец прописных букв и другой рукотворный материал, демонстрация которого требуется на уроке.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Динамические возможности документ-камеры позволяют демонстрировать прописывание букв, проверку и другие виды </a:t>
            </a:r>
            <a:r>
              <a:rPr lang="ru-RU" sz="2000" dirty="0" smtClean="0">
                <a:latin typeface="Times New Roman" panose="02020603050405020304" pitchFamily="18" charset="0"/>
                <a:cs typeface="Times New Roman" panose="02020603050405020304" pitchFamily="18" charset="0"/>
              </a:rPr>
              <a:t>работы.</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5451" y="3568329"/>
            <a:ext cx="2876550" cy="3289671"/>
          </a:xfrm>
          <a:prstGeom prst="rect">
            <a:avLst/>
          </a:prstGeom>
        </p:spPr>
      </p:pic>
      <p:sp>
        <p:nvSpPr>
          <p:cNvPr id="8" name="TextBox 7"/>
          <p:cNvSpPr txBox="1"/>
          <p:nvPr/>
        </p:nvSpPr>
        <p:spPr>
          <a:xfrm>
            <a:off x="795338" y="3235026"/>
            <a:ext cx="7308850" cy="3170099"/>
          </a:xfrm>
          <a:prstGeom prst="rect">
            <a:avLst/>
          </a:prstGeom>
          <a:noFill/>
        </p:spPr>
        <p:txBody>
          <a:bodyPr wrap="square" rtlCol="0">
            <a:spAutoFit/>
          </a:bodyPr>
          <a:lstStyle/>
          <a:p>
            <a:r>
              <a:rPr lang="ru-RU" sz="2000" b="1" dirty="0">
                <a:latin typeface="Times New Roman" panose="02020603050405020304" pitchFamily="18" charset="0"/>
                <a:cs typeface="Times New Roman" panose="02020603050405020304" pitchFamily="18" charset="0"/>
              </a:rPr>
              <a:t>Использование документ-камеры на уроке</a:t>
            </a:r>
            <a:r>
              <a:rPr lang="ru-RU" sz="2000" dirty="0">
                <a:latin typeface="Times New Roman" panose="02020603050405020304" pitchFamily="18" charset="0"/>
                <a:cs typeface="Times New Roman" panose="02020603050405020304" pitchFamily="18" charset="0"/>
              </a:rPr>
              <a:t> может принимать самые разнообразные формы.</a:t>
            </a:r>
          </a:p>
          <a:p>
            <a:r>
              <a:rPr lang="ru-RU" sz="2000" dirty="0">
                <a:latin typeface="Times New Roman" panose="02020603050405020304" pitchFamily="18" charset="0"/>
                <a:cs typeface="Times New Roman" panose="02020603050405020304" pitchFamily="18" charset="0"/>
              </a:rPr>
              <a:t>Основные направления использования</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Презентация плоских и объёмных объектов для иллюстрирования объяснения на уроке.</a:t>
            </a:r>
          </a:p>
          <a:p>
            <a:pPr>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Контроль учителя, взаимоконтроль учащихся, демонстрация итогов работы.</a:t>
            </a:r>
          </a:p>
          <a:p>
            <a:pPr>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Демонстрация динамических процессов, изучаемых на уроке.</a:t>
            </a:r>
          </a:p>
          <a:p>
            <a:pPr>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Фиксирование результатов деятельности и сохранение их для дальнейшего анализа или иного использования.</a:t>
            </a:r>
          </a:p>
        </p:txBody>
      </p:sp>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5" y="0"/>
            <a:ext cx="2451895" cy="3156631"/>
          </a:xfrm>
          <a:prstGeom prst="rect">
            <a:avLst/>
          </a:prstGeom>
        </p:spPr>
      </p:pic>
    </p:spTree>
    <p:extLst>
      <p:ext uri="{BB962C8B-B14F-4D97-AF65-F5344CB8AC3E}">
        <p14:creationId xmlns:p14="http://schemas.microsoft.com/office/powerpoint/2010/main" val="3807942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Прямоугольник 4"/>
          <p:cNvSpPr/>
          <p:nvPr/>
        </p:nvSpPr>
        <p:spPr>
          <a:xfrm>
            <a:off x="1445377" y="365125"/>
            <a:ext cx="8584447" cy="3631763"/>
          </a:xfrm>
          <a:prstGeom prst="rect">
            <a:avLst/>
          </a:prstGeom>
        </p:spPr>
        <p:txBody>
          <a:bodyPr wrap="square">
            <a:spAutoFit/>
          </a:bodyPr>
          <a:lstStyle/>
          <a:p>
            <a:pPr algn="just">
              <a:lnSpc>
                <a:spcPct val="115000"/>
              </a:lnSpc>
              <a:spcAft>
                <a:spcPts val="0"/>
              </a:spcAft>
            </a:pPr>
            <a:r>
              <a:rPr lang="ru-RU" sz="2000" b="1"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Таким образом, использование ИКТ в работе с детьми открывает новые дидактические возможности, связанные с визуализацией материала, его «оживлением», возможностью представить наглядно те явления и процессы, которые невозможно продемонстрировать иными способами.</a:t>
            </a:r>
            <a:endParaRPr lang="ru-RU" sz="20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sz="2000" b="1"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Я считаю, что ИКТ – мощный педагогический инструмент в руках учителя, им надо владеть и широко использовать на </a:t>
            </a:r>
            <a:r>
              <a:rPr lang="ru-RU" sz="2000" b="1"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своей деятельности. </a:t>
            </a:r>
            <a:r>
              <a:rPr lang="ru-RU" sz="2000" b="1"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Использование компьютерных технологий в процессе обучения влияет на рост профессиональной компетентности учителя, а это в свою очередь способствует значительному повышению качества образования. </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Объект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1555" y="3944742"/>
            <a:ext cx="6356769" cy="2895876"/>
          </a:xfrm>
          <a:prstGeom prst="rect">
            <a:avLst/>
          </a:prstGeom>
        </p:spPr>
      </p:pic>
    </p:spTree>
    <p:extLst>
      <p:ext uri="{BB962C8B-B14F-4D97-AF65-F5344CB8AC3E}">
        <p14:creationId xmlns:p14="http://schemas.microsoft.com/office/powerpoint/2010/main" val="3461363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Прямоугольник 4"/>
          <p:cNvSpPr/>
          <p:nvPr/>
        </p:nvSpPr>
        <p:spPr>
          <a:xfrm>
            <a:off x="838200" y="526537"/>
            <a:ext cx="9220200" cy="3970318"/>
          </a:xfrm>
          <a:prstGeom prst="rect">
            <a:avLst/>
          </a:prstGeom>
        </p:spPr>
        <p:txBody>
          <a:bodyPr wrap="square">
            <a:spAutoFit/>
          </a:bodyPr>
          <a:lstStyle/>
          <a:p>
            <a:pPr indent="449580" algn="just">
              <a:lnSpc>
                <a:spcPct val="150000"/>
              </a:lnSpc>
              <a:spcAft>
                <a:spcPts val="0"/>
              </a:spcAft>
            </a:pPr>
            <a:r>
              <a:rPr lang="ru-RU" sz="2400" b="1" dirty="0" smtClean="0">
                <a:effectLst/>
                <a:latin typeface="Times New Roman" panose="02020603050405020304" pitchFamily="18" charset="0"/>
                <a:ea typeface="Calibri" panose="020F0502020204030204" pitchFamily="34" charset="0"/>
                <a:cs typeface="Times New Roman" panose="02020603050405020304" pitchFamily="18" charset="0"/>
              </a:rPr>
              <a:t>Для реализации  целей обучения возникает необходимость применения в практике работы учителя начальных классов информационно-коммуникационных  технологий. Согласно новым требованиям ФГОС, внедрение инновационных технологий призвано, прежде всего, улучшить качество обучения, повысить мотивацию детей к получению новых знаний, ускорить процесс усвоения знаний.</a:t>
            </a:r>
            <a:endParaRPr lang="ru-RU" sz="2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3518" y="4132308"/>
            <a:ext cx="3638482" cy="2725692"/>
          </a:xfrm>
          <a:prstGeom prst="rect">
            <a:avLst/>
          </a:prstGeom>
        </p:spPr>
      </p:pic>
    </p:spTree>
    <p:extLst>
      <p:ext uri="{BB962C8B-B14F-4D97-AF65-F5344CB8AC3E}">
        <p14:creationId xmlns:p14="http://schemas.microsoft.com/office/powerpoint/2010/main" val="2294421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Прямоугольник 4"/>
          <p:cNvSpPr/>
          <p:nvPr/>
        </p:nvSpPr>
        <p:spPr>
          <a:xfrm>
            <a:off x="838200" y="365125"/>
            <a:ext cx="10276268" cy="2215991"/>
          </a:xfrm>
          <a:prstGeom prst="rect">
            <a:avLst/>
          </a:prstGeom>
        </p:spPr>
        <p:txBody>
          <a:bodyPr wrap="square">
            <a:spAutoFit/>
          </a:bodyPr>
          <a:lstStyle/>
          <a:p>
            <a:pPr indent="449580" algn="just">
              <a:lnSpc>
                <a:spcPct val="115000"/>
              </a:lnSpc>
              <a:spcAft>
                <a:spcPts val="0"/>
              </a:spcAft>
            </a:pPr>
            <a:r>
              <a:rPr lang="ru-RU" sz="2400" b="1" dirty="0" smtClean="0">
                <a:effectLst/>
                <a:latin typeface="Times New Roman" panose="02020603050405020304" pitchFamily="18" charset="0"/>
                <a:ea typeface="Times New Roman" panose="02020603050405020304" pitchFamily="18" charset="0"/>
              </a:rPr>
              <a:t>Сегодня у любого учителя имеется в распоряжении целая гамма возможностей для применения в процессе обучения средств ИКТ – это информация из Интернета, электронные учебные пособия, презентации, программы, автоматизирующие контроль знаний, новые виды коммуникации – чаты, форумы, электронная почта и многое другое. </a:t>
            </a:r>
            <a:endParaRPr lang="ru-RU" sz="2400" b="1" dirty="0">
              <a:effectLst/>
              <a:latin typeface="Times New Roman" panose="02020603050405020304" pitchFamily="18" charset="0"/>
              <a:ea typeface="Times New Roman" panose="02020603050405020304" pitchFamily="18" charset="0"/>
            </a:endParaRPr>
          </a:p>
        </p:txBody>
      </p:sp>
      <p:sp>
        <p:nvSpPr>
          <p:cNvPr id="6" name="Прямоугольник 5"/>
          <p:cNvSpPr/>
          <p:nvPr/>
        </p:nvSpPr>
        <p:spPr>
          <a:xfrm>
            <a:off x="838200" y="2759610"/>
            <a:ext cx="10611118" cy="2677656"/>
          </a:xfrm>
          <a:prstGeom prst="rect">
            <a:avLst/>
          </a:prstGeom>
        </p:spPr>
        <p:txBody>
          <a:bodyPr wrap="square">
            <a:spAutoFit/>
          </a:bodyPr>
          <a:lstStyle/>
          <a:p>
            <a:pPr indent="449580" algn="just">
              <a:spcAft>
                <a:spcPts val="800"/>
              </a:spcAft>
            </a:pPr>
            <a:r>
              <a:rPr lang="ru-RU" sz="2400" b="1" dirty="0" smtClean="0">
                <a:effectLst/>
                <a:latin typeface="Times New Roman" panose="02020603050405020304" pitchFamily="18" charset="0"/>
                <a:ea typeface="Calibri" panose="020F0502020204030204" pitchFamily="34" charset="0"/>
                <a:cs typeface="Times New Roman" panose="02020603050405020304" pitchFamily="18" charset="0"/>
              </a:rPr>
              <a:t>Обучающиеся  с ОВЗ имеют наглядно-образное мышление, поэтому очень важно строить их обучение, применяя как можно больше качественного иллюстративного материала. Использование компьютерных технологий позволяет сделать урок более интересными, продуманными, мобильными, повышает мотивацию обучения, обеспечивает высокую степень дифференциации обучения (индивидуально подойти к ученику, применяя </a:t>
            </a:r>
            <a:r>
              <a:rPr lang="ru-RU" sz="2400" b="1" dirty="0" err="1" smtClean="0">
                <a:effectLst/>
                <a:latin typeface="Times New Roman" panose="02020603050405020304" pitchFamily="18" charset="0"/>
                <a:ea typeface="Calibri" panose="020F0502020204030204" pitchFamily="34" charset="0"/>
                <a:cs typeface="Times New Roman" panose="02020603050405020304" pitchFamily="18" charset="0"/>
              </a:rPr>
              <a:t>разноуровневые</a:t>
            </a:r>
            <a:r>
              <a:rPr lang="ru-RU" sz="2400" b="1" dirty="0" smtClean="0">
                <a:effectLst/>
                <a:latin typeface="Times New Roman" panose="02020603050405020304" pitchFamily="18" charset="0"/>
                <a:ea typeface="Calibri" panose="020F0502020204030204" pitchFamily="34" charset="0"/>
                <a:cs typeface="Times New Roman" panose="02020603050405020304" pitchFamily="18" charset="0"/>
              </a:rPr>
              <a:t> задания).</a:t>
            </a:r>
            <a:endParaRPr lang="ru-RU" sz="2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Объект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462216"/>
            <a:ext cx="1091886" cy="1380915"/>
          </a:xfrm>
        </p:spPr>
      </p:pic>
      <p:pic>
        <p:nvPicPr>
          <p:cNvPr id="10" name="Объект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6621" y="5437266"/>
            <a:ext cx="1332697" cy="1405865"/>
          </a:xfrm>
          <a:prstGeom prst="rect">
            <a:avLst/>
          </a:prstGeom>
        </p:spPr>
      </p:pic>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3638" y="5340726"/>
            <a:ext cx="1547545" cy="1444661"/>
          </a:xfrm>
          <a:prstGeom prst="rect">
            <a:avLst/>
          </a:prstGeom>
        </p:spPr>
      </p:pic>
    </p:spTree>
    <p:extLst>
      <p:ext uri="{BB962C8B-B14F-4D97-AF65-F5344CB8AC3E}">
        <p14:creationId xmlns:p14="http://schemas.microsoft.com/office/powerpoint/2010/main" val="2543668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 name="Объект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42570" y="2962140"/>
            <a:ext cx="5194479" cy="3895859"/>
          </a:xfr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49"/>
            <a:ext cx="12192000" cy="6858000"/>
          </a:xfrm>
          <a:prstGeom prst="rect">
            <a:avLst/>
          </a:prstGeom>
        </p:spPr>
      </p:pic>
      <p:sp>
        <p:nvSpPr>
          <p:cNvPr id="7" name="TextBox 6"/>
          <p:cNvSpPr txBox="1"/>
          <p:nvPr/>
        </p:nvSpPr>
        <p:spPr>
          <a:xfrm>
            <a:off x="3258355" y="211733"/>
            <a:ext cx="4984124" cy="2062103"/>
          </a:xfrm>
          <a:prstGeom prst="rect">
            <a:avLst/>
          </a:prstGeom>
          <a:noFill/>
        </p:spPr>
        <p:txBody>
          <a:bodyPr wrap="square" rtlCol="0">
            <a:spAutoFit/>
          </a:bodyPr>
          <a:lstStyle/>
          <a:p>
            <a:pPr algn="ctr"/>
            <a:r>
              <a:rPr lang="ru-RU" sz="3200" b="1" dirty="0" smtClean="0">
                <a:latin typeface="Book Antiqua" panose="02040602050305030304" pitchFamily="18" charset="0"/>
              </a:rPr>
              <a:t>Использование учебного оборудования в рамках ФГОС  в начальных классах. </a:t>
            </a:r>
            <a:endParaRPr lang="ru-RU" sz="3200" b="1" dirty="0">
              <a:latin typeface="Book Antiqua" panose="02040602050305030304" pitchFamily="18" charset="0"/>
            </a:endParaRPr>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63662"/>
            <a:ext cx="3992451" cy="2994338"/>
          </a:xfrm>
          <a:prstGeom prst="rect">
            <a:avLst/>
          </a:prstGeom>
        </p:spPr>
      </p:pic>
      <p:pic>
        <p:nvPicPr>
          <p:cNvPr id="11" name="Picture 2" descr="C:\Documents and Settings\никита\Рабочий стол\настя\laptop.jpg"/>
          <p:cNvPicPr>
            <a:picLocks noChangeAspect="1" noChangeArrowheads="1"/>
          </p:cNvPicPr>
          <p:nvPr/>
        </p:nvPicPr>
        <p:blipFill>
          <a:blip r:embed="rId5" cstate="email"/>
          <a:srcRect/>
          <a:stretch>
            <a:fillRect/>
          </a:stretch>
        </p:blipFill>
        <p:spPr bwMode="auto">
          <a:xfrm>
            <a:off x="363539" y="726953"/>
            <a:ext cx="2214563" cy="1931988"/>
          </a:xfrm>
          <a:prstGeom prst="rect">
            <a:avLst/>
          </a:prstGeom>
          <a:noFill/>
          <a:ln w="9525">
            <a:noFill/>
            <a:miter lim="800000"/>
            <a:headEnd/>
            <a:tailEnd/>
          </a:ln>
        </p:spPr>
      </p:pic>
      <p:pic>
        <p:nvPicPr>
          <p:cNvPr id="12" name="Рисунок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48360" y="321346"/>
            <a:ext cx="3271860" cy="3271860"/>
          </a:xfrm>
          <a:prstGeom prst="rect">
            <a:avLst/>
          </a:prstGeom>
        </p:spPr>
      </p:pic>
      <p:sp>
        <p:nvSpPr>
          <p:cNvPr id="13" name="Прямоугольник 12"/>
          <p:cNvSpPr/>
          <p:nvPr/>
        </p:nvSpPr>
        <p:spPr>
          <a:xfrm>
            <a:off x="6588748" y="4690544"/>
            <a:ext cx="6096000" cy="369332"/>
          </a:xfrm>
          <a:prstGeom prst="rect">
            <a:avLst/>
          </a:prstGeom>
        </p:spPr>
        <p:txBody>
          <a:bodyPr>
            <a:spAutoFit/>
          </a:bodyPr>
          <a:lstStyle/>
          <a:p>
            <a:pPr algn="ctr"/>
            <a:endParaRPr lang="ru-RU" b="1" i="1" dirty="0">
              <a:latin typeface="Calibri" pitchFamily="34" charset="0"/>
            </a:endParaRPr>
          </a:p>
        </p:txBody>
      </p:sp>
      <p:sp>
        <p:nvSpPr>
          <p:cNvPr id="14" name="Прямоугольник 13"/>
          <p:cNvSpPr/>
          <p:nvPr/>
        </p:nvSpPr>
        <p:spPr>
          <a:xfrm>
            <a:off x="4737335" y="4785136"/>
            <a:ext cx="184731" cy="369332"/>
          </a:xfrm>
          <a:prstGeom prst="rect">
            <a:avLst/>
          </a:prstGeom>
        </p:spPr>
        <p:txBody>
          <a:bodyPr wrap="none">
            <a:spAutoFit/>
          </a:bodyPr>
          <a:lstStyle/>
          <a:p>
            <a:endParaRPr lang="ru-RU" b="1" i="1" dirty="0">
              <a:latin typeface="Calibri" pitchFamily="34" charset="0"/>
            </a:endParaRPr>
          </a:p>
        </p:txBody>
      </p:sp>
      <p:sp>
        <p:nvSpPr>
          <p:cNvPr id="15" name="Прямоугольник 14"/>
          <p:cNvSpPr/>
          <p:nvPr/>
        </p:nvSpPr>
        <p:spPr>
          <a:xfrm>
            <a:off x="-676715" y="5842772"/>
            <a:ext cx="6096000" cy="369332"/>
          </a:xfrm>
          <a:prstGeom prst="rect">
            <a:avLst/>
          </a:prstGeom>
        </p:spPr>
        <p:txBody>
          <a:bodyPr>
            <a:spAutoFit/>
          </a:bodyPr>
          <a:lstStyle/>
          <a:p>
            <a:pPr algn="ctr"/>
            <a:endParaRPr lang="ru-RU" b="1" i="1" dirty="0">
              <a:latin typeface="Calibri" pitchFamily="34" charset="0"/>
            </a:endParaRPr>
          </a:p>
        </p:txBody>
      </p:sp>
      <p:pic>
        <p:nvPicPr>
          <p:cNvPr id="16" name="Рисунок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64857" y="3423551"/>
            <a:ext cx="809524" cy="809524"/>
          </a:xfrm>
          <a:prstGeom prst="rect">
            <a:avLst/>
          </a:prstGeom>
        </p:spPr>
      </p:pic>
      <p:pic>
        <p:nvPicPr>
          <p:cNvPr id="17" name="Рисунок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4177330" y="2958899"/>
            <a:ext cx="4446220" cy="3271953"/>
          </a:xfrm>
          <a:prstGeom prst="rect">
            <a:avLst/>
          </a:prstGeom>
        </p:spPr>
      </p:pic>
      <p:pic>
        <p:nvPicPr>
          <p:cNvPr id="3" name="Рисунок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72243" y="4594875"/>
            <a:ext cx="3228571" cy="2133333"/>
          </a:xfrm>
          <a:prstGeom prst="rect">
            <a:avLst/>
          </a:prstGeom>
        </p:spPr>
      </p:pic>
    </p:spTree>
    <p:extLst>
      <p:ext uri="{BB962C8B-B14F-4D97-AF65-F5344CB8AC3E}">
        <p14:creationId xmlns:p14="http://schemas.microsoft.com/office/powerpoint/2010/main" val="1013939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2" descr="C:\Documents and Settings\никита\Рабочий стол\настя\laptop.jpg"/>
          <p:cNvPicPr>
            <a:picLocks noChangeAspect="1" noChangeArrowheads="1"/>
          </p:cNvPicPr>
          <p:nvPr/>
        </p:nvPicPr>
        <p:blipFill>
          <a:blip r:embed="rId3" cstate="email"/>
          <a:srcRect/>
          <a:stretch>
            <a:fillRect/>
          </a:stretch>
        </p:blipFill>
        <p:spPr bwMode="auto">
          <a:xfrm>
            <a:off x="554349" y="1652649"/>
            <a:ext cx="3133301" cy="2733497"/>
          </a:xfrm>
          <a:prstGeom prst="rect">
            <a:avLst/>
          </a:prstGeom>
          <a:noFill/>
          <a:ln w="9525">
            <a:noFill/>
            <a:miter lim="800000"/>
            <a:headEnd/>
            <a:tailEnd/>
          </a:ln>
        </p:spPr>
      </p:pic>
      <p:sp>
        <p:nvSpPr>
          <p:cNvPr id="6" name="Прямоугольник 5"/>
          <p:cNvSpPr/>
          <p:nvPr/>
        </p:nvSpPr>
        <p:spPr>
          <a:xfrm>
            <a:off x="5119528" y="365125"/>
            <a:ext cx="4176400" cy="584775"/>
          </a:xfrm>
          <a:prstGeom prst="rect">
            <a:avLst/>
          </a:prstGeom>
        </p:spPr>
        <p:txBody>
          <a:bodyPr wrap="none">
            <a:spAutoFit/>
          </a:bodyPr>
          <a:lstStyle/>
          <a:p>
            <a:r>
              <a:rPr lang="ru-RU" sz="3200" b="1" i="1" dirty="0" smtClean="0">
                <a:latin typeface="Calibri" pitchFamily="34" charset="0"/>
              </a:rPr>
              <a:t>Ноутбук для учителя</a:t>
            </a:r>
            <a:endParaRPr lang="ru-RU" sz="3200" b="1" i="1" dirty="0">
              <a:latin typeface="Calibri" pitchFamily="34" charset="0"/>
            </a:endParaRPr>
          </a:p>
        </p:txBody>
      </p:sp>
      <p:sp>
        <p:nvSpPr>
          <p:cNvPr id="7" name="TextBox 6"/>
          <p:cNvSpPr txBox="1"/>
          <p:nvPr/>
        </p:nvSpPr>
        <p:spPr>
          <a:xfrm>
            <a:off x="4713667" y="1825624"/>
            <a:ext cx="6452316" cy="4524315"/>
          </a:xfrm>
          <a:prstGeom prst="rect">
            <a:avLst/>
          </a:prstGeom>
          <a:noFill/>
        </p:spPr>
        <p:txBody>
          <a:bodyPr wrap="square" rtlCol="0">
            <a:spAutoFit/>
          </a:bodyPr>
          <a:lstStyle/>
          <a:p>
            <a:r>
              <a:rPr lang="ru-RU" sz="2800" dirty="0" smtClean="0">
                <a:latin typeface="Times New Roman" panose="02020603050405020304" pitchFamily="18" charset="0"/>
                <a:cs typeface="Times New Roman" panose="02020603050405020304" pitchFamily="18" charset="0"/>
              </a:rPr>
              <a:t>Автоматизированное место для педагога</a:t>
            </a:r>
          </a:p>
          <a:p>
            <a:r>
              <a:rPr lang="ru-RU" sz="2800" dirty="0" smtClean="0">
                <a:latin typeface="Times New Roman" panose="02020603050405020304" pitchFamily="18" charset="0"/>
                <a:cs typeface="Times New Roman" panose="02020603050405020304" pitchFamily="18" charset="0"/>
              </a:rPr>
              <a:t>Учитель использует для поиска, сбора, обработки и хранения данных, при работе с системой контроля и мониторинга качества знаний. Это и разработки уроков, и презентации к урокам, и иллюстративный материал, материалы для проведения классных часов и внеурочной деятельности.</a:t>
            </a:r>
          </a:p>
          <a:p>
            <a:endParaRPr lang="ru-RU" dirty="0" smtClean="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809283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Прямоугольник 4"/>
          <p:cNvSpPr/>
          <p:nvPr/>
        </p:nvSpPr>
        <p:spPr>
          <a:xfrm>
            <a:off x="1733209" y="271567"/>
            <a:ext cx="7508382" cy="2800767"/>
          </a:xfrm>
          <a:prstGeom prst="rect">
            <a:avLst/>
          </a:prstGeom>
        </p:spPr>
        <p:txBody>
          <a:bodyPr wrap="square">
            <a:spAutoFit/>
          </a:bodyPr>
          <a:lstStyle/>
          <a:p>
            <a:pPr algn="just"/>
            <a:r>
              <a:rPr lang="ru-RU" sz="3200" b="1" i="1" dirty="0" smtClean="0">
                <a:latin typeface="Times New Roman" panose="02020603050405020304" pitchFamily="18" charset="0"/>
                <a:cs typeface="Times New Roman" panose="02020603050405020304" pitchFamily="18" charset="0"/>
              </a:rPr>
              <a:t>Интерактивная  доска </a:t>
            </a:r>
            <a:r>
              <a:rPr lang="ru-RU" sz="3200" b="1" i="1" dirty="0">
                <a:latin typeface="Times New Roman" panose="02020603050405020304" pitchFamily="18" charset="0"/>
                <a:cs typeface="Times New Roman" panose="02020603050405020304" pitchFamily="18" charset="0"/>
              </a:rPr>
              <a:t> </a:t>
            </a:r>
            <a:r>
              <a:rPr lang="ru-RU" sz="3200" b="1" i="1"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это устройство, позволяющее педагогу объединить два различных инструмента: экран для отображения информации и обычную маркерную доску.</a:t>
            </a:r>
            <a:r>
              <a:rPr lang="ru-RU" sz="2400" dirty="0">
                <a:latin typeface="Times New Roman" panose="02020603050405020304" pitchFamily="18" charset="0"/>
                <a:cs typeface="Times New Roman" panose="02020603050405020304" pitchFamily="18" charset="0"/>
              </a:rPr>
              <a:t> С помощью интерактивной доски можно демонстрировать презентации, создавать модели, активно вовлекать учащихся в процесс освоения материала, улучшать темп и течение занятия. </a:t>
            </a:r>
            <a:endParaRPr lang="ru-RU" sz="2400" i="1" dirty="0">
              <a:latin typeface="Times New Roman" panose="02020603050405020304" pitchFamily="18" charset="0"/>
              <a:cs typeface="Times New Roman" panose="02020603050405020304" pitchFamily="18" charset="0"/>
            </a:endParaRPr>
          </a:p>
        </p:txBody>
      </p:sp>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6273" y="3930341"/>
            <a:ext cx="4799527" cy="2699734"/>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019" y="3930341"/>
            <a:ext cx="4799527" cy="2699734"/>
          </a:xfrm>
          <a:prstGeom prst="rect">
            <a:avLst/>
          </a:prstGeom>
        </p:spPr>
      </p:pic>
    </p:spTree>
    <p:extLst>
      <p:ext uri="{BB962C8B-B14F-4D97-AF65-F5344CB8AC3E}">
        <p14:creationId xmlns:p14="http://schemas.microsoft.com/office/powerpoint/2010/main" val="2413378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127"/>
            <a:ext cx="12192000" cy="6858000"/>
          </a:xfrm>
          <a:prstGeom prst="rect">
            <a:avLst/>
          </a:prstGeom>
        </p:spPr>
      </p:pic>
      <p:sp>
        <p:nvSpPr>
          <p:cNvPr id="5" name="Прямоугольник 4"/>
          <p:cNvSpPr/>
          <p:nvPr/>
        </p:nvSpPr>
        <p:spPr>
          <a:xfrm>
            <a:off x="4347193" y="322612"/>
            <a:ext cx="6096000" cy="3046988"/>
          </a:xfrm>
          <a:prstGeom prst="rect">
            <a:avLst/>
          </a:prstGeom>
        </p:spPr>
        <p:txBody>
          <a:bodyPr>
            <a:spAutoFit/>
          </a:bodyPr>
          <a:lstStyle/>
          <a:p>
            <a:pPr algn="just"/>
            <a:r>
              <a:rPr lang="ru-RU" sz="2400" dirty="0">
                <a:latin typeface="Times New Roman" panose="02020603050405020304" pitchFamily="18" charset="0"/>
                <a:cs typeface="Times New Roman" panose="02020603050405020304" pitchFamily="18" charset="0"/>
              </a:rPr>
              <a:t>С помощью специального маркера можно работать с изображением на экране: выделять, подчеркивать, обводить важные участки, рисовать.</a:t>
            </a:r>
          </a:p>
          <a:p>
            <a:pPr algn="just"/>
            <a:r>
              <a:rPr lang="ru-RU" sz="2400" dirty="0">
                <a:latin typeface="Times New Roman" panose="02020603050405020304" pitchFamily="18" charset="0"/>
                <a:cs typeface="Times New Roman" panose="02020603050405020304" pitchFamily="18" charset="0"/>
              </a:rPr>
              <a:t>Интерактивная доска также позволяет  показывать слайды, видео, дает возможность  работать с </a:t>
            </a:r>
            <a:r>
              <a:rPr lang="ru-RU" sz="2400" dirty="0" smtClean="0">
                <a:latin typeface="Times New Roman" panose="02020603050405020304" pitchFamily="18" charset="0"/>
                <a:cs typeface="Times New Roman" panose="02020603050405020304" pitchFamily="18" charset="0"/>
              </a:rPr>
              <a:t>электронным </a:t>
            </a:r>
            <a:r>
              <a:rPr lang="ru-RU" sz="2400" dirty="0">
                <a:latin typeface="Times New Roman" panose="02020603050405020304" pitchFamily="18" charset="0"/>
                <a:cs typeface="Times New Roman" panose="02020603050405020304" pitchFamily="18" charset="0"/>
              </a:rPr>
              <a:t>рисунком, картинкой.</a:t>
            </a: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650" y="432078"/>
            <a:ext cx="3925494" cy="2787639"/>
          </a:xfrm>
          <a:prstGeom prst="rect">
            <a:avLst/>
          </a:prstGeom>
        </p:spPr>
      </p:pic>
      <p:pic>
        <p:nvPicPr>
          <p:cNvPr id="9" name="Объект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200437" y="3989927"/>
            <a:ext cx="3497613" cy="2623210"/>
          </a:xfrm>
          <a:prstGeom prst="rect">
            <a:avLst/>
          </a:prstGeom>
        </p:spPr>
      </p:pic>
      <p:pic>
        <p:nvPicPr>
          <p:cNvPr id="10" name="Объект 9"/>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068946" y="3883010"/>
            <a:ext cx="4262972" cy="2665898"/>
          </a:xfrm>
        </p:spPr>
      </p:pic>
    </p:spTree>
    <p:extLst>
      <p:ext uri="{BB962C8B-B14F-4D97-AF65-F5344CB8AC3E}">
        <p14:creationId xmlns:p14="http://schemas.microsoft.com/office/powerpoint/2010/main" val="2079898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NezhnyMi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1" y="1"/>
            <a:ext cx="4761577" cy="357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imgpreview?key=3d8ed9e70a9e15a6&amp;mb=imgdb_preview_12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6150" y="1551292"/>
            <a:ext cx="863078" cy="162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539" y="810748"/>
            <a:ext cx="1644182" cy="244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41127" y="2104530"/>
            <a:ext cx="1779339"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9"/>
          <p:cNvSpPr/>
          <p:nvPr/>
        </p:nvSpPr>
        <p:spPr>
          <a:xfrm>
            <a:off x="1836210" y="1519449"/>
            <a:ext cx="2125325" cy="369332"/>
          </a:xfrm>
          <a:prstGeom prst="rect">
            <a:avLst/>
          </a:prstGeom>
        </p:spPr>
        <p:txBody>
          <a:bodyPr wrap="none">
            <a:spAutoFit/>
          </a:bodyPr>
          <a:lstStyle/>
          <a:p>
            <a:pPr algn="ctr">
              <a:spcBef>
                <a:spcPct val="0"/>
              </a:spcBef>
            </a:pPr>
            <a:r>
              <a:rPr lang="ru-RU" altLang="ru-RU" b="1" dirty="0">
                <a:latin typeface="Times New Roman" panose="02020603050405020304" pitchFamily="18" charset="0"/>
              </a:rPr>
              <a:t>«Весенние ручьи» </a:t>
            </a:r>
          </a:p>
        </p:txBody>
      </p:sp>
      <p:sp>
        <p:nvSpPr>
          <p:cNvPr id="11" name="Прямоугольник 10"/>
          <p:cNvSpPr/>
          <p:nvPr/>
        </p:nvSpPr>
        <p:spPr>
          <a:xfrm>
            <a:off x="1713421" y="904955"/>
            <a:ext cx="3098028" cy="369332"/>
          </a:xfrm>
          <a:prstGeom prst="rect">
            <a:avLst/>
          </a:prstGeom>
        </p:spPr>
        <p:txBody>
          <a:bodyPr wrap="none">
            <a:spAutoFit/>
          </a:bodyPr>
          <a:lstStyle/>
          <a:p>
            <a:pPr>
              <a:spcBef>
                <a:spcPct val="0"/>
              </a:spcBef>
              <a:buFontTx/>
              <a:buNone/>
            </a:pPr>
            <a:r>
              <a:rPr lang="ru-RU" altLang="ru-RU" b="1" dirty="0"/>
              <a:t>Алексей Николаевич Толстой</a:t>
            </a:r>
          </a:p>
        </p:txBody>
      </p:sp>
      <p:pic>
        <p:nvPicPr>
          <p:cNvPr id="12" name="Picture 4" descr="163253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1262" y="3419498"/>
            <a:ext cx="4553373" cy="339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36944" y="4300991"/>
            <a:ext cx="3228954" cy="242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neznaika2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67182" y="4023979"/>
            <a:ext cx="1406170" cy="274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Прямоугольник 14"/>
          <p:cNvSpPr/>
          <p:nvPr/>
        </p:nvSpPr>
        <p:spPr>
          <a:xfrm>
            <a:off x="8344373" y="3529085"/>
            <a:ext cx="3054041" cy="707886"/>
          </a:xfrm>
          <a:prstGeom prst="rect">
            <a:avLst/>
          </a:prstGeom>
        </p:spPr>
        <p:txBody>
          <a:bodyPr wrap="none">
            <a:spAutoFit/>
          </a:bodyPr>
          <a:lstStyle/>
          <a:p>
            <a:pPr algn="ctr">
              <a:spcBef>
                <a:spcPct val="50000"/>
              </a:spcBef>
            </a:pPr>
            <a:r>
              <a:rPr lang="ru-RU" altLang="ru-RU" sz="4000" b="1" i="1" dirty="0"/>
              <a:t>Задача </a:t>
            </a:r>
            <a:r>
              <a:rPr lang="ru-RU" altLang="ru-RU" b="1" dirty="0"/>
              <a:t>(с. 121 № 1)</a:t>
            </a:r>
          </a:p>
        </p:txBody>
      </p:sp>
      <p:sp>
        <p:nvSpPr>
          <p:cNvPr id="16" name="Прямоугольник 15"/>
          <p:cNvSpPr/>
          <p:nvPr/>
        </p:nvSpPr>
        <p:spPr>
          <a:xfrm>
            <a:off x="4859291" y="11552"/>
            <a:ext cx="6096000" cy="3477875"/>
          </a:xfrm>
          <a:prstGeom prst="rect">
            <a:avLst/>
          </a:prstGeom>
        </p:spPr>
        <p:txBody>
          <a:bodyPr>
            <a:spAutoFit/>
          </a:bodyPr>
          <a:lstStyle/>
          <a:p>
            <a:pPr algn="just"/>
            <a:r>
              <a:rPr lang="ru-RU" sz="2000" dirty="0">
                <a:latin typeface="Times New Roman" panose="02020603050405020304" pitchFamily="18" charset="0"/>
                <a:ea typeface="Calibri" panose="020F0502020204030204" pitchFamily="34" charset="0"/>
              </a:rPr>
              <a:t>Методическая сила мультимедиа как раз и состоит в том, что ученика легче заинтересовать и обучить, когда он воспринимает согласованный поток звуковых и зрительных образов, причем на него оказывается не только информационное, но и эмоциональное воздействие.  Более того презентация дает возможность учителю самостоятельно скомпоновать учебный материал исходя из особенностей конкретного класса, темы, предмета, что позволяет построить урок так, чтобы добиться максимального учебного эффекта. </a:t>
            </a:r>
            <a:endParaRPr lang="ru-RU" sz="2000" dirty="0"/>
          </a:p>
        </p:txBody>
      </p:sp>
      <p:sp>
        <p:nvSpPr>
          <p:cNvPr id="19" name="TextBox 18"/>
          <p:cNvSpPr txBox="1"/>
          <p:nvPr/>
        </p:nvSpPr>
        <p:spPr>
          <a:xfrm>
            <a:off x="324447" y="3860577"/>
            <a:ext cx="5965075" cy="2862322"/>
          </a:xfrm>
          <a:prstGeom prst="rect">
            <a:avLst/>
          </a:prstGeom>
          <a:noFill/>
        </p:spPr>
        <p:txBody>
          <a:bodyPr wrap="square" rtlCol="0">
            <a:spAutoFit/>
          </a:bodyPr>
          <a:lstStyle/>
          <a:p>
            <a:pPr algn="just"/>
            <a:r>
              <a:rPr lang="ru-RU" sz="2000" dirty="0">
                <a:latin typeface="Times New Roman" panose="02020603050405020304" pitchFamily="18" charset="0"/>
                <a:ea typeface="Calibri" panose="020F0502020204030204" pitchFamily="34" charset="0"/>
              </a:rPr>
              <a:t>Программное обеспечение  </a:t>
            </a:r>
            <a:r>
              <a:rPr lang="ru-RU" sz="2000" dirty="0" err="1">
                <a:latin typeface="Times New Roman" panose="02020603050405020304" pitchFamily="18" charset="0"/>
                <a:ea typeface="Calibri" panose="020F0502020204030204" pitchFamily="34" charset="0"/>
              </a:rPr>
              <a:t>Power</a:t>
            </a:r>
            <a:r>
              <a:rPr lang="ru-RU" sz="2000" dirty="0">
                <a:latin typeface="Times New Roman" panose="02020603050405020304" pitchFamily="18" charset="0"/>
                <a:ea typeface="Calibri" panose="020F0502020204030204" pitchFamily="34" charset="0"/>
              </a:rPr>
              <a:t> </a:t>
            </a:r>
            <a:r>
              <a:rPr lang="ru-RU" sz="2000" dirty="0" err="1">
                <a:latin typeface="Times New Roman" panose="02020603050405020304" pitchFamily="18" charset="0"/>
                <a:ea typeface="Calibri" panose="020F0502020204030204" pitchFamily="34" charset="0"/>
              </a:rPr>
              <a:t>Point</a:t>
            </a:r>
            <a:r>
              <a:rPr lang="ru-RU" sz="2000" dirty="0">
                <a:latin typeface="Times New Roman" panose="02020603050405020304" pitchFamily="18" charset="0"/>
                <a:ea typeface="Calibri" panose="020F0502020204030204" pitchFamily="34" charset="0"/>
              </a:rPr>
              <a:t> позволяет к каждому слайду презентации добавлять звуковые файлы. Кроме того, фрагменты уроков, на которых используются презентации, отражают один из главных принципов создания современного урока – принцип привлекательности. Благодаря презентациям, дети, которые обычно не отличались высокой активностью на уроках, стали активно высказывать свое мнение, рассуждать. </a:t>
            </a:r>
            <a:endParaRPr lang="ru-RU" sz="2000" dirty="0"/>
          </a:p>
        </p:txBody>
      </p:sp>
    </p:spTree>
    <p:extLst>
      <p:ext uri="{BB962C8B-B14F-4D97-AF65-F5344CB8AC3E}">
        <p14:creationId xmlns:p14="http://schemas.microsoft.com/office/powerpoint/2010/main" val="11214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3144"/>
            <a:ext cx="12192001" cy="6886978"/>
          </a:xfrm>
          <a:prstGeom prst="rect">
            <a:avLst/>
          </a:prstGeom>
        </p:spPr>
      </p:pic>
      <p:sp>
        <p:nvSpPr>
          <p:cNvPr id="5" name="Прямоугольник 4"/>
          <p:cNvSpPr/>
          <p:nvPr/>
        </p:nvSpPr>
        <p:spPr>
          <a:xfrm>
            <a:off x="4933338" y="707654"/>
            <a:ext cx="6096000" cy="2308324"/>
          </a:xfrm>
          <a:prstGeom prst="rect">
            <a:avLst/>
          </a:prstGeom>
        </p:spPr>
        <p:txBody>
          <a:bodyPr>
            <a:spAutoFit/>
          </a:bodyPr>
          <a:lstStyle/>
          <a:p>
            <a:pPr algn="just"/>
            <a:r>
              <a:rPr lang="ru-RU" sz="2400" dirty="0"/>
              <a:t>Для повышения умственной работоспособности, для предупреждения наступления утомления и снятия мышечного напряжения в презентации включаем музыкальные </a:t>
            </a:r>
            <a:r>
              <a:rPr lang="ru-RU" sz="2400" dirty="0" err="1"/>
              <a:t>физминутки</a:t>
            </a:r>
            <a:r>
              <a:rPr lang="ru-RU" sz="2400" dirty="0"/>
              <a:t>, упражнения для глаз, пальчиковую гимнастику. </a:t>
            </a:r>
          </a:p>
        </p:txBody>
      </p:sp>
      <p:pic>
        <p:nvPicPr>
          <p:cNvPr id="6" name="Picture 4" descr="163253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68" y="0"/>
            <a:ext cx="4044499" cy="348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neznaika0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2742" y="1265858"/>
            <a:ext cx="1274279" cy="199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218940" y="-225537"/>
            <a:ext cx="2034862"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ru-RU" altLang="ru-RU" sz="1000" i="1" dirty="0"/>
              <a:t/>
            </a:r>
            <a:br>
              <a:rPr lang="ru-RU" altLang="ru-RU" sz="1000" i="1" dirty="0"/>
            </a:br>
            <a:r>
              <a:rPr lang="ru-RU" altLang="ru-RU" sz="1100" i="1" dirty="0"/>
              <a:t/>
            </a:r>
            <a:br>
              <a:rPr lang="ru-RU" altLang="ru-RU" sz="1100" i="1" dirty="0"/>
            </a:br>
            <a:r>
              <a:rPr lang="ru-RU" altLang="ru-RU" sz="1100" i="1" dirty="0"/>
              <a:t>Пушистые комочки</a:t>
            </a:r>
            <a:br>
              <a:rPr lang="ru-RU" altLang="ru-RU" sz="1100" i="1" dirty="0"/>
            </a:br>
            <a:r>
              <a:rPr lang="ru-RU" altLang="ru-RU" sz="1100" i="1" dirty="0"/>
              <a:t/>
            </a:r>
            <a:br>
              <a:rPr lang="ru-RU" altLang="ru-RU" sz="1100" i="1" dirty="0"/>
            </a:br>
            <a:r>
              <a:rPr lang="ru-RU" altLang="ru-RU" sz="1100" i="1" dirty="0"/>
              <a:t>Умыли лапкой щечки,</a:t>
            </a:r>
            <a:br>
              <a:rPr lang="ru-RU" altLang="ru-RU" sz="1100" i="1" dirty="0"/>
            </a:br>
            <a:r>
              <a:rPr lang="ru-RU" altLang="ru-RU" sz="1100" i="1" dirty="0"/>
              <a:t/>
            </a:r>
            <a:br>
              <a:rPr lang="ru-RU" altLang="ru-RU" sz="1100" i="1" dirty="0"/>
            </a:br>
            <a:r>
              <a:rPr lang="ru-RU" altLang="ru-RU" sz="1100" i="1" dirty="0"/>
              <a:t>Умыли лапкой носик,</a:t>
            </a:r>
            <a:br>
              <a:rPr lang="ru-RU" altLang="ru-RU" sz="1100" i="1" dirty="0"/>
            </a:br>
            <a:r>
              <a:rPr lang="ru-RU" altLang="ru-RU" sz="1100" i="1" dirty="0"/>
              <a:t/>
            </a:r>
            <a:br>
              <a:rPr lang="ru-RU" altLang="ru-RU" sz="1100" i="1" dirty="0"/>
            </a:br>
            <a:r>
              <a:rPr lang="ru-RU" altLang="ru-RU" sz="1100" i="1" dirty="0"/>
              <a:t>Умыли лапкой глазки –</a:t>
            </a:r>
            <a:br>
              <a:rPr lang="ru-RU" altLang="ru-RU" sz="1100" i="1" dirty="0"/>
            </a:br>
            <a:r>
              <a:rPr lang="ru-RU" altLang="ru-RU" sz="1100" i="1" dirty="0"/>
              <a:t/>
            </a:r>
            <a:br>
              <a:rPr lang="ru-RU" altLang="ru-RU" sz="1100" i="1" dirty="0"/>
            </a:br>
            <a:r>
              <a:rPr lang="ru-RU" altLang="ru-RU" sz="1100" i="1" dirty="0"/>
              <a:t>Правый глазик, левый глазик.</a:t>
            </a:r>
            <a:br>
              <a:rPr lang="ru-RU" altLang="ru-RU" sz="1100" i="1" dirty="0"/>
            </a:br>
            <a:r>
              <a:rPr lang="ru-RU" altLang="ru-RU" sz="1100" i="1" dirty="0"/>
              <a:t/>
            </a:r>
            <a:br>
              <a:rPr lang="ru-RU" altLang="ru-RU" sz="1100" i="1" dirty="0"/>
            </a:br>
            <a:r>
              <a:rPr lang="ru-RU" altLang="ru-RU" sz="1100" i="1" dirty="0"/>
              <a:t>Умыли лапкой ушки –</a:t>
            </a:r>
            <a:br>
              <a:rPr lang="ru-RU" altLang="ru-RU" sz="1100" i="1" dirty="0"/>
            </a:br>
            <a:r>
              <a:rPr lang="ru-RU" altLang="ru-RU" sz="1100" i="1" dirty="0"/>
              <a:t/>
            </a:r>
            <a:br>
              <a:rPr lang="ru-RU" altLang="ru-RU" sz="1100" i="1" dirty="0"/>
            </a:br>
            <a:r>
              <a:rPr lang="ru-RU" altLang="ru-RU" sz="1100" i="1" dirty="0"/>
              <a:t>Правое ушко, левое ушко.</a:t>
            </a:r>
            <a:br>
              <a:rPr lang="ru-RU" altLang="ru-RU" sz="1100" i="1" dirty="0"/>
            </a:br>
            <a:r>
              <a:rPr lang="ru-RU" altLang="ru-RU" sz="1100" i="1" dirty="0"/>
              <a:t/>
            </a:r>
            <a:br>
              <a:rPr lang="ru-RU" altLang="ru-RU" sz="1100" i="1" dirty="0"/>
            </a:br>
            <a:r>
              <a:rPr lang="ru-RU" altLang="ru-RU" sz="1100" i="1" dirty="0"/>
              <a:t>А ушки у котят, как домики стоят.</a:t>
            </a:r>
          </a:p>
        </p:txBody>
      </p:sp>
      <p:pic>
        <p:nvPicPr>
          <p:cNvPr id="10" name="Picture 4" descr="NezhnyMin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6721" y="3828064"/>
            <a:ext cx="3975279" cy="2983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99666100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376478" y="4264283"/>
            <a:ext cx="1655763"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99666100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244167" y="5575226"/>
            <a:ext cx="1655763"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99666100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563683" y="5526901"/>
            <a:ext cx="1655763"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descr=" (300x223, 21K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50369" y="197610"/>
            <a:ext cx="1116990" cy="83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Рисунок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5554" y="3926725"/>
            <a:ext cx="5128654" cy="2884868"/>
          </a:xfrm>
          <a:prstGeom prst="rect">
            <a:avLst/>
          </a:prstGeom>
        </p:spPr>
      </p:pic>
    </p:spTree>
    <p:extLst>
      <p:ext uri="{BB962C8B-B14F-4D97-AF65-F5344CB8AC3E}">
        <p14:creationId xmlns:p14="http://schemas.microsoft.com/office/powerpoint/2010/main" val="147244069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TotalTime>
  <Words>682</Words>
  <Application>Microsoft Office PowerPoint</Application>
  <PresentationFormat>Широкоэкранный</PresentationFormat>
  <Paragraphs>41</Paragraphs>
  <Slides>13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13</vt:i4>
      </vt:variant>
    </vt:vector>
  </HeadingPairs>
  <TitlesOfParts>
    <vt:vector size="20" baseType="lpstr">
      <vt:lpstr>Arial</vt:lpstr>
      <vt:lpstr>Book Antiqua</vt:lpstr>
      <vt:lpstr>Calibri</vt:lpstr>
      <vt:lpstr>Calibri Light</vt:lpstr>
      <vt:lpstr>Times New Roman</vt:lpstr>
      <vt:lpstr>Times New Roman, serif</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23</cp:revision>
  <dcterms:created xsi:type="dcterms:W3CDTF">2016-02-18T15:07:15Z</dcterms:created>
  <dcterms:modified xsi:type="dcterms:W3CDTF">2016-02-23T14:21:20Z</dcterms:modified>
</cp:coreProperties>
</file>