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67" autoAdjust="0"/>
    <p:restoredTop sz="94660"/>
  </p:normalViewPr>
  <p:slideViewPr>
    <p:cSldViewPr>
      <p:cViewPr varScale="1">
        <p:scale>
          <a:sx n="65" d="100"/>
          <a:sy n="65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dic.nsf/ruwiki/157305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3%D1%80%D0%B5%D1%87%D0%B5%D1%81%D0%BA%D0%B8%D0%B9_%D1%8F%D0%B7%D1%8B%D0%BA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509120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Архитектура Католичества</a:t>
            </a:r>
          </a:p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5214950"/>
            <a:ext cx="8643966" cy="1285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Выполнила: учитель МХК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ГБОУ Школа №717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Боярская И.С.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0048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8858280" cy="1785925"/>
          </a:xfrm>
        </p:spPr>
        <p:txBody>
          <a:bodyPr>
            <a:normAutofit/>
          </a:bodyPr>
          <a:lstStyle/>
          <a:p>
            <a:r>
              <a:rPr lang="ru-RU" sz="1800" dirty="0"/>
              <a:t>В </a:t>
            </a:r>
            <a:r>
              <a:rPr lang="ru-RU" sz="1800" u="sng" dirty="0"/>
              <a:t>1989</a:t>
            </a:r>
            <a:r>
              <a:rPr lang="ru-RU" sz="1800" dirty="0"/>
              <a:t> г. культурная ассоциация «Дом Польский», объединяющая московских поляков, поставила вопрос </a:t>
            </a:r>
            <a:r>
              <a:rPr lang="ru-RU" sz="1800" dirty="0" smtClean="0"/>
              <a:t>о необходимости</a:t>
            </a:r>
            <a:r>
              <a:rPr lang="ru-RU" sz="1800" dirty="0"/>
              <a:t> возвращения здания </a:t>
            </a:r>
            <a:r>
              <a:rPr lang="ru-RU" sz="1800" dirty="0" smtClean="0"/>
              <a:t>храма</a:t>
            </a:r>
          </a:p>
          <a:p>
            <a:r>
              <a:rPr lang="ru-RU" sz="1800" dirty="0"/>
              <a:t> его естественному владельцу </a:t>
            </a:r>
            <a:r>
              <a:rPr lang="ru-RU" sz="1800" dirty="0" smtClean="0"/>
              <a:t>—</a:t>
            </a:r>
            <a:r>
              <a:rPr lang="ru-RU" sz="1800" dirty="0"/>
              <a:t> Католической Церкви. </a:t>
            </a:r>
          </a:p>
        </p:txBody>
      </p:sp>
      <p:pic>
        <p:nvPicPr>
          <p:cNvPr id="4" name="Рисунок 3" descr="Catholic_Cathedral_Moscow_Before_Renov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2857496"/>
            <a:ext cx="5316316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85720" y="2643182"/>
            <a:ext cx="32147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по случаю праздника </a:t>
            </a:r>
            <a:endParaRPr lang="ru-RU" dirty="0" smtClean="0"/>
          </a:p>
          <a:p>
            <a:r>
              <a:rPr lang="ru-RU" dirty="0" smtClean="0"/>
              <a:t>Непорочного</a:t>
            </a:r>
            <a:r>
              <a:rPr lang="ru-RU" dirty="0" smtClean="0"/>
              <a:t> Зачатия </a:t>
            </a:r>
            <a:endParaRPr lang="ru-RU" dirty="0" smtClean="0"/>
          </a:p>
          <a:p>
            <a:r>
              <a:rPr lang="ru-RU" dirty="0" smtClean="0"/>
              <a:t>Пресвятой</a:t>
            </a:r>
            <a:r>
              <a:rPr lang="ru-RU" dirty="0" smtClean="0"/>
              <a:t> </a:t>
            </a:r>
            <a:r>
              <a:rPr lang="ru-RU" dirty="0" smtClean="0"/>
              <a:t>Девы Марии</a:t>
            </a:r>
            <a:r>
              <a:rPr lang="ru-RU" dirty="0" smtClean="0"/>
              <a:t>, </a:t>
            </a:r>
            <a:endParaRPr lang="ru-RU" dirty="0" smtClean="0"/>
          </a:p>
          <a:p>
            <a:r>
              <a:rPr lang="ru-RU" dirty="0" smtClean="0"/>
              <a:t>о</a:t>
            </a:r>
            <a:r>
              <a:rPr lang="ru-RU" dirty="0" smtClean="0"/>
              <a:t>. </a:t>
            </a:r>
            <a:r>
              <a:rPr lang="ru-RU" dirty="0" err="1" smtClean="0"/>
              <a:t>Тадеуш</a:t>
            </a:r>
            <a:r>
              <a:rPr lang="ru-RU" dirty="0" smtClean="0"/>
              <a:t> </a:t>
            </a:r>
            <a:r>
              <a:rPr lang="ru-RU" dirty="0" smtClean="0"/>
              <a:t> </a:t>
            </a:r>
            <a:r>
              <a:rPr lang="ru-RU" dirty="0" err="1" smtClean="0"/>
              <a:t>Пиус</a:t>
            </a:r>
            <a:r>
              <a:rPr lang="ru-RU" dirty="0" smtClean="0"/>
              <a:t> (ныне епископ) с разрешения властей </a:t>
            </a:r>
            <a:endParaRPr lang="ru-RU" dirty="0" smtClean="0"/>
          </a:p>
          <a:p>
            <a:r>
              <a:rPr lang="ru-RU" dirty="0" smtClean="0"/>
              <a:t>впервые</a:t>
            </a:r>
            <a:r>
              <a:rPr lang="ru-RU" dirty="0" smtClean="0"/>
              <a:t> после </a:t>
            </a:r>
            <a:endParaRPr lang="ru-RU" dirty="0" smtClean="0"/>
          </a:p>
          <a:p>
            <a:r>
              <a:rPr lang="ru-RU" dirty="0" smtClean="0"/>
              <a:t>60-летнего</a:t>
            </a:r>
            <a:r>
              <a:rPr lang="ru-RU" dirty="0" smtClean="0"/>
              <a:t> </a:t>
            </a:r>
            <a:r>
              <a:rPr lang="ru-RU" dirty="0" smtClean="0"/>
              <a:t>перерыва</a:t>
            </a:r>
          </a:p>
          <a:p>
            <a:r>
              <a:rPr lang="ru-RU" dirty="0" smtClean="0"/>
              <a:t>отслужил</a:t>
            </a:r>
            <a:r>
              <a:rPr lang="ru-RU" dirty="0" smtClean="0"/>
              <a:t> мессу на </a:t>
            </a:r>
            <a:r>
              <a:rPr lang="ru-RU" dirty="0" smtClean="0"/>
              <a:t>ступенях</a:t>
            </a:r>
          </a:p>
          <a:p>
            <a:r>
              <a:rPr lang="ru-RU" dirty="0" smtClean="0"/>
              <a:t> собора. На этой </a:t>
            </a:r>
            <a:r>
              <a:rPr lang="ru-RU" dirty="0" smtClean="0"/>
              <a:t>первой</a:t>
            </a:r>
          </a:p>
          <a:p>
            <a:r>
              <a:rPr lang="ru-RU" dirty="0" smtClean="0"/>
              <a:t> службе присутствовало </a:t>
            </a:r>
            <a:endParaRPr lang="ru-RU" dirty="0" smtClean="0"/>
          </a:p>
          <a:p>
            <a:r>
              <a:rPr lang="ru-RU" dirty="0" smtClean="0"/>
              <a:t>несколько</a:t>
            </a:r>
            <a:r>
              <a:rPr lang="ru-RU" dirty="0" smtClean="0"/>
              <a:t> сот человек</a:t>
            </a:r>
            <a:r>
              <a:rPr lang="ru-RU" dirty="0" smtClean="0"/>
              <a:t>. Постоянные</a:t>
            </a:r>
            <a:r>
              <a:rPr lang="ru-RU" dirty="0" smtClean="0"/>
              <a:t> </a:t>
            </a:r>
            <a:r>
              <a:rPr lang="ru-RU" dirty="0" smtClean="0"/>
              <a:t>богослужения</a:t>
            </a:r>
          </a:p>
          <a:p>
            <a:r>
              <a:rPr lang="ru-RU" dirty="0" smtClean="0"/>
              <a:t> стали проводиться с 7 июня </a:t>
            </a:r>
            <a:endParaRPr lang="ru-RU" dirty="0" smtClean="0"/>
          </a:p>
          <a:p>
            <a:r>
              <a:rPr lang="ru-RU" dirty="0" smtClean="0"/>
              <a:t>1991</a:t>
            </a:r>
            <a:r>
              <a:rPr lang="ru-RU" dirty="0" smtClean="0"/>
              <a:t> </a:t>
            </a:r>
            <a:r>
              <a:rPr lang="ru-RU" dirty="0" smtClean="0"/>
              <a:t>года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785926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 январе</a:t>
            </a:r>
            <a:r>
              <a:rPr lang="ru-RU" u="sng" dirty="0" smtClean="0"/>
              <a:t>1990</a:t>
            </a:r>
            <a:r>
              <a:rPr lang="ru-RU" dirty="0" smtClean="0"/>
              <a:t> г. </a:t>
            </a:r>
          </a:p>
          <a:p>
            <a:r>
              <a:rPr lang="ru-RU" dirty="0" smtClean="0"/>
              <a:t>группой московских католиков был образован польский католический приход Непорочного </a:t>
            </a:r>
            <a:r>
              <a:rPr lang="ru-RU" dirty="0" smtClean="0"/>
              <a:t>Зачатия Пресвятой</a:t>
            </a:r>
            <a:r>
              <a:rPr lang="ru-RU" dirty="0" smtClean="0"/>
              <a:t> Девы Марии. </a:t>
            </a:r>
            <a:r>
              <a:rPr lang="ru-RU" u="sng" dirty="0" smtClean="0"/>
              <a:t>8 декабря</a:t>
            </a:r>
            <a:r>
              <a:rPr lang="ru-RU" dirty="0" smtClean="0"/>
              <a:t> </a:t>
            </a:r>
            <a:r>
              <a:rPr lang="ru-RU" u="sng" dirty="0" smtClean="0"/>
              <a:t>1990  г,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Алтарь собора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300px-Altar20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7752" y="3643314"/>
            <a:ext cx="38100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58" y="1714488"/>
            <a:ext cx="8429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</a:t>
            </a:r>
            <a:r>
              <a:rPr lang="ru-RU" dirty="0"/>
              <a:t> </a:t>
            </a:r>
            <a:r>
              <a:rPr lang="ru-RU" u="sng" dirty="0" smtClean="0"/>
              <a:t>пресвитерии </a:t>
            </a:r>
            <a:r>
              <a:rPr lang="ru-RU" dirty="0" smtClean="0"/>
              <a:t>«место</a:t>
            </a:r>
            <a:r>
              <a:rPr lang="ru-RU" dirty="0"/>
              <a:t> для избранных» собора находится самый важный элемент храма </a:t>
            </a:r>
            <a:r>
              <a:rPr lang="ru-RU" dirty="0" smtClean="0"/>
              <a:t>-</a:t>
            </a:r>
            <a:r>
              <a:rPr lang="ru-RU" u="sng" dirty="0" smtClean="0"/>
              <a:t>алтарь</a:t>
            </a:r>
            <a:r>
              <a:rPr lang="ru-RU" dirty="0"/>
              <a:t>, </a:t>
            </a:r>
            <a:endParaRPr lang="ru-RU" dirty="0" smtClean="0"/>
          </a:p>
          <a:p>
            <a:r>
              <a:rPr lang="ru-RU" dirty="0" smtClean="0"/>
              <a:t>облицованный</a:t>
            </a:r>
            <a:r>
              <a:rPr lang="ru-RU" dirty="0"/>
              <a:t> </a:t>
            </a:r>
            <a:r>
              <a:rPr lang="ru-RU" dirty="0" smtClean="0"/>
              <a:t>темно-зелёным </a:t>
            </a:r>
            <a:r>
              <a:rPr lang="ru-RU" dirty="0" smtClean="0"/>
              <a:t>мрамором.</a:t>
            </a:r>
          </a:p>
          <a:p>
            <a:r>
              <a:rPr lang="ru-RU" dirty="0" smtClean="0"/>
              <a:t>В</a:t>
            </a:r>
            <a:r>
              <a:rPr lang="ru-RU" dirty="0"/>
              <a:t> алтарь помещены </a:t>
            </a:r>
            <a:r>
              <a:rPr lang="ru-RU" dirty="0" smtClean="0"/>
              <a:t>частицы</a:t>
            </a:r>
            <a:r>
              <a:rPr lang="ru-RU" dirty="0"/>
              <a:t> </a:t>
            </a:r>
            <a:r>
              <a:rPr lang="ru-RU" u="sng" dirty="0"/>
              <a:t>мощей</a:t>
            </a:r>
            <a:r>
              <a:rPr lang="ru-RU" dirty="0"/>
              <a:t> </a:t>
            </a:r>
            <a:r>
              <a:rPr lang="ru-RU" dirty="0" smtClean="0"/>
              <a:t>святых.</a:t>
            </a:r>
            <a:r>
              <a:rPr lang="ru-RU" dirty="0"/>
              <a:t> На алтаре </a:t>
            </a:r>
            <a:r>
              <a:rPr lang="ru-RU" dirty="0" smtClean="0"/>
              <a:t> </a:t>
            </a:r>
            <a:r>
              <a:rPr lang="ru-RU" dirty="0" smtClean="0"/>
              <a:t>-</a:t>
            </a:r>
            <a:r>
              <a:rPr lang="ru-RU" dirty="0" smtClean="0"/>
              <a:t>изображение</a:t>
            </a:r>
            <a:r>
              <a:rPr lang="ru-RU" dirty="0"/>
              <a:t> </a:t>
            </a:r>
            <a:r>
              <a:rPr lang="ru-RU" dirty="0" smtClean="0"/>
              <a:t>букв</a:t>
            </a:r>
          </a:p>
          <a:p>
            <a:r>
              <a:rPr lang="ru-RU" dirty="0"/>
              <a:t> </a:t>
            </a:r>
            <a:r>
              <a:rPr lang="ru-RU" u="sng" dirty="0"/>
              <a:t>альфа и </a:t>
            </a:r>
            <a:r>
              <a:rPr lang="ru-RU" u="sng" dirty="0" smtClean="0"/>
              <a:t>омега </a:t>
            </a:r>
            <a:r>
              <a:rPr lang="el-GR" dirty="0" smtClean="0"/>
              <a:t>Α</a:t>
            </a:r>
            <a:r>
              <a:rPr lang="el-GR" dirty="0"/>
              <a:t> </a:t>
            </a:r>
            <a:r>
              <a:rPr lang="ru-RU" dirty="0"/>
              <a:t>и </a:t>
            </a:r>
            <a:r>
              <a:rPr lang="el-GR" dirty="0"/>
              <a:t>Ω</a:t>
            </a:r>
            <a:r>
              <a:rPr lang="ru-RU" dirty="0" smtClean="0"/>
              <a:t>,</a:t>
            </a:r>
            <a:r>
              <a:rPr lang="ru-RU" dirty="0"/>
              <a:t> первой </a:t>
            </a:r>
            <a:r>
              <a:rPr lang="ru-RU" dirty="0" smtClean="0"/>
              <a:t>и последней</a:t>
            </a:r>
            <a:r>
              <a:rPr lang="ru-RU" dirty="0"/>
              <a:t> букв греческого алфавит</a:t>
            </a:r>
            <a:r>
              <a:rPr lang="ru-RU" dirty="0" smtClean="0"/>
              <a:t>а</a:t>
            </a:r>
            <a:r>
              <a:rPr lang="ru-RU" dirty="0" smtClean="0"/>
              <a:t>,</a:t>
            </a:r>
          </a:p>
          <a:p>
            <a:r>
              <a:rPr lang="ru-RU" dirty="0"/>
              <a:t> символ начала и к</a:t>
            </a:r>
            <a:r>
              <a:rPr lang="ru-RU" dirty="0" smtClean="0"/>
              <a:t>онца. С</a:t>
            </a:r>
            <a:r>
              <a:rPr lang="ru-RU" dirty="0"/>
              <a:t>права от </a:t>
            </a:r>
            <a:r>
              <a:rPr lang="ru-RU" dirty="0" smtClean="0"/>
              <a:t>алтаря располагается</a:t>
            </a:r>
            <a:r>
              <a:rPr lang="ru-RU" dirty="0"/>
              <a:t> </a:t>
            </a:r>
            <a:r>
              <a:rPr lang="ru-RU" dirty="0" smtClean="0"/>
              <a:t>а</a:t>
            </a:r>
            <a:r>
              <a:rPr lang="ru-RU" u="sng" dirty="0" smtClean="0"/>
              <a:t>мвон</a:t>
            </a:r>
            <a:r>
              <a:rPr lang="ru-RU" u="sng" dirty="0" smtClean="0">
                <a:hlinkClick r:id="rId3"/>
              </a:rPr>
              <a:t> </a:t>
            </a:r>
            <a:r>
              <a:rPr lang="ru-RU" u="sng" dirty="0" smtClean="0"/>
              <a:t> (</a:t>
            </a:r>
            <a:r>
              <a:rPr lang="ru-RU" u="sng" dirty="0" smtClean="0"/>
              <a:t>в</a:t>
            </a:r>
            <a:r>
              <a:rPr lang="ru-RU" dirty="0" smtClean="0"/>
              <a:t>озвышение для чтение святых писаний).</a:t>
            </a:r>
            <a:r>
              <a:rPr lang="ru-RU" dirty="0"/>
              <a:t> Амвон собора так же как и главный алтарь</a:t>
            </a:r>
            <a:r>
              <a:rPr lang="ru-RU" dirty="0" smtClean="0"/>
              <a:t>,</a:t>
            </a:r>
          </a:p>
          <a:p>
            <a:r>
              <a:rPr lang="ru-RU" dirty="0"/>
              <a:t> облицован темно-зелёным мрамором.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000504"/>
            <a:ext cx="44291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 задней части пресвитерия находится ещё одно возвышение из трёх ступеней, примыкающее к </a:t>
            </a:r>
            <a:r>
              <a:rPr lang="ru-RU" dirty="0" smtClean="0"/>
              <a:t>стене апсиды</a:t>
            </a:r>
            <a:r>
              <a:rPr lang="ru-RU" dirty="0"/>
              <a:t> храма. </a:t>
            </a:r>
            <a:endParaRPr lang="ru-RU" dirty="0" smtClean="0"/>
          </a:p>
          <a:p>
            <a:r>
              <a:rPr lang="ru-RU" dirty="0" smtClean="0"/>
              <a:t>Эта</a:t>
            </a:r>
            <a:r>
              <a:rPr lang="ru-RU" dirty="0"/>
              <a:t> часть называется </a:t>
            </a:r>
            <a:endParaRPr lang="ru-RU" dirty="0" smtClean="0"/>
          </a:p>
          <a:p>
            <a:r>
              <a:rPr lang="ru-RU" dirty="0" err="1" smtClean="0"/>
              <a:t>деамбулаторием</a:t>
            </a:r>
            <a:r>
              <a:rPr lang="ru-RU" dirty="0"/>
              <a:t>. Здесь расположена </a:t>
            </a:r>
            <a:r>
              <a:rPr lang="ru-RU" dirty="0" smtClean="0"/>
              <a:t>епископская</a:t>
            </a:r>
          </a:p>
          <a:p>
            <a:r>
              <a:rPr lang="ru-RU" dirty="0"/>
              <a:t> </a:t>
            </a:r>
            <a:r>
              <a:rPr lang="ru-RU" u="sng" dirty="0" smtClean="0"/>
              <a:t>кафедра</a:t>
            </a:r>
            <a:r>
              <a:rPr lang="ru-RU" u="sng" dirty="0"/>
              <a:t> </a:t>
            </a:r>
            <a:r>
              <a:rPr lang="ru-RU" dirty="0" smtClean="0"/>
              <a:t>и</a:t>
            </a:r>
            <a:r>
              <a:rPr lang="ru-RU" dirty="0"/>
              <a:t> </a:t>
            </a:r>
            <a:r>
              <a:rPr lang="ru-RU" dirty="0" smtClean="0"/>
              <a:t>места для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 smtClean="0"/>
              <a:t>духовенства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50px-Catholic_Cathedral_Moscow_Org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857364"/>
            <a:ext cx="6929486" cy="4613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42910" y="428604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Орган собора является одним из самых больших органов в России и позволяет стилистически безупречно исполнять органную музыку различных эпох. 73 регистра, 4 мануала, 5563 трубы.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Кафедральный собор святых апостолов Петра и Павла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14488"/>
            <a:ext cx="8501122" cy="51435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dirty="0"/>
              <a:t>Кафедральный собор святых апостолов Петра и Павла — </a:t>
            </a:r>
            <a:r>
              <a:rPr lang="ru-RU" sz="2000" dirty="0" smtClean="0"/>
              <a:t>лютеранский</a:t>
            </a:r>
          </a:p>
          <a:p>
            <a:pPr>
              <a:buNone/>
            </a:pPr>
            <a:r>
              <a:rPr lang="ru-RU" sz="2000" dirty="0" smtClean="0"/>
              <a:t>собор </a:t>
            </a:r>
            <a:r>
              <a:rPr lang="ru-RU" sz="2000" dirty="0"/>
              <a:t>в Москве</a:t>
            </a:r>
            <a:r>
              <a:rPr lang="ru-RU" sz="2000" dirty="0" smtClean="0"/>
              <a:t>, Расположен </a:t>
            </a:r>
            <a:r>
              <a:rPr lang="ru-RU" sz="2000" dirty="0"/>
              <a:t>в </a:t>
            </a:r>
            <a:r>
              <a:rPr lang="ru-RU" sz="2000" dirty="0" err="1"/>
              <a:t>Старосадском</a:t>
            </a:r>
            <a:r>
              <a:rPr lang="ru-RU" sz="2000" dirty="0"/>
              <a:t> переулке, 7/10, </a:t>
            </a:r>
            <a:r>
              <a:rPr lang="ru-RU" sz="2000" dirty="0" smtClean="0"/>
              <a:t>строение</a:t>
            </a:r>
          </a:p>
          <a:p>
            <a:pPr>
              <a:buNone/>
            </a:pPr>
            <a:r>
              <a:rPr lang="ru-RU" sz="2000" dirty="0" smtClean="0"/>
              <a:t>10</a:t>
            </a:r>
            <a:r>
              <a:rPr lang="ru-RU" sz="2000" dirty="0"/>
              <a:t>. Ближайшая станция метро — Китай-город. </a:t>
            </a:r>
          </a:p>
          <a:p>
            <a:pPr>
              <a:buNone/>
            </a:pPr>
            <a:r>
              <a:rPr lang="ru-RU" sz="2000" dirty="0"/>
              <a:t>C 2005 года в Соборе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регулярно </a:t>
            </a:r>
            <a:r>
              <a:rPr lang="ru-RU" sz="2000" dirty="0"/>
              <a:t>3-4 раза в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неделю проводятся</a:t>
            </a:r>
          </a:p>
          <a:p>
            <a:pPr>
              <a:buNone/>
            </a:pPr>
            <a:r>
              <a:rPr lang="ru-RU" sz="2000" dirty="0" smtClean="0"/>
              <a:t> органные, вокальные</a:t>
            </a:r>
            <a:r>
              <a:rPr lang="ru-RU" sz="2000" dirty="0" smtClean="0"/>
              <a:t>,</a:t>
            </a:r>
          </a:p>
          <a:p>
            <a:pPr>
              <a:buNone/>
            </a:pPr>
            <a:r>
              <a:rPr lang="ru-RU" sz="2000" dirty="0" smtClean="0"/>
              <a:t> инструментальные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/>
              <a:t>и хоровые </a:t>
            </a:r>
            <a:r>
              <a:rPr lang="ru-RU" sz="2000" dirty="0" smtClean="0"/>
              <a:t>концерты 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/>
              <a:t>для взрослых и детей</a:t>
            </a:r>
            <a:r>
              <a:rPr lang="ru-RU" sz="2000" dirty="0" smtClean="0"/>
              <a:t>,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/>
              <a:t>а также </a:t>
            </a:r>
            <a:r>
              <a:rPr lang="ru-RU" sz="2000" dirty="0" smtClean="0"/>
              <a:t>международные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/>
              <a:t>музыкальные фестивали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с </a:t>
            </a:r>
            <a:r>
              <a:rPr lang="ru-RU" sz="2000" dirty="0"/>
              <a:t>участием </a:t>
            </a:r>
            <a:r>
              <a:rPr lang="ru-RU" sz="2000" dirty="0" smtClean="0"/>
              <a:t>выдающихся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/>
              <a:t>российских и зарубежных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исполнителей</a:t>
            </a:r>
            <a:r>
              <a:rPr lang="ru-RU" sz="2000" dirty="0"/>
              <a:t>.</a:t>
            </a:r>
          </a:p>
          <a:p>
            <a:endParaRPr lang="ru-RU" dirty="0"/>
          </a:p>
        </p:txBody>
      </p:sp>
      <p:pic>
        <p:nvPicPr>
          <p:cNvPr id="4" name="Рисунок 3" descr="iTRX3ulUIa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2786058"/>
            <a:ext cx="5500652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686700" cy="58259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Внутренне убранство лютеранского собора.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Содержимое 3" descr="GXIYN1d7sw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3672177"/>
            <a:ext cx="4286280" cy="2859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uJbhTyLZ_Z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500438"/>
            <a:ext cx="4056838" cy="2982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85720" y="1643050"/>
            <a:ext cx="42148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Строительство святыни стало возможным благодаря активным действиям российской лютеранской общины, на средства которой была выкуплена усадьба князей Лопухиных, и при финансовой поддержке русского </a:t>
            </a:r>
            <a:r>
              <a:rPr lang="ru-RU" dirty="0" smtClean="0"/>
              <a:t>императора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714488"/>
            <a:ext cx="42148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Александра I и прусского короля Фридриха перестроена соответствующим образом.</a:t>
            </a:r>
          </a:p>
          <a:p>
            <a:r>
              <a:rPr lang="ru-RU" dirty="0" smtClean="0"/>
              <a:t>Здание собора было освящено в 1819 году.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-285776"/>
            <a:ext cx="85725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/>
          </a:p>
          <a:p>
            <a:r>
              <a:rPr lang="ru-RU" sz="2800" dirty="0" smtClean="0"/>
              <a:t>Католическая </a:t>
            </a:r>
            <a:r>
              <a:rPr lang="ru-RU" sz="2800" dirty="0"/>
              <a:t>храмовая архитектура представлена двумя основными </a:t>
            </a:r>
            <a:r>
              <a:rPr lang="ru-RU" sz="2800" dirty="0" smtClean="0"/>
              <a:t>стилями: Романским </a:t>
            </a:r>
            <a:r>
              <a:rPr lang="ru-RU" sz="2800" dirty="0"/>
              <a:t>и Готическим</a:t>
            </a:r>
            <a:r>
              <a:rPr lang="ru-RU" sz="2800" dirty="0" smtClean="0"/>
              <a:t>. 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6" name="Рисунок 5" descr="331-2714nor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143248"/>
            <a:ext cx="4588694" cy="3441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0_9513e_8688f1f_X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750032"/>
            <a:ext cx="3857620" cy="4817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Романский стиль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8858280" cy="15001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/>
              <a:t> </a:t>
            </a:r>
            <a:r>
              <a:rPr lang="ru-RU" sz="2000" dirty="0" smtClean="0"/>
              <a:t>        Романский </a:t>
            </a:r>
            <a:r>
              <a:rPr lang="ru-RU" sz="2000" dirty="0"/>
              <a:t>стиль – это стиль западноевропейского искусства 10-12 вв. (в ряде стран также 13 в.). Основная черта этого стиля – суровая, крепостного характера архитектура: монастырские комплексы, церкви, замки располагаются на возвышенных местах, господствуя над местностью.</a:t>
            </a:r>
          </a:p>
        </p:txBody>
      </p:sp>
      <p:pic>
        <p:nvPicPr>
          <p:cNvPr id="4" name="Рисунок 3" descr="0_fe052_2a8e14b3_XXL.jpg"/>
          <p:cNvPicPr>
            <a:picLocks noChangeAspect="1"/>
          </p:cNvPicPr>
          <p:nvPr/>
        </p:nvPicPr>
        <p:blipFill>
          <a:blip r:embed="rId2"/>
          <a:srcRect l="12814" r="8881"/>
          <a:stretch>
            <a:fillRect/>
          </a:stretch>
        </p:blipFill>
        <p:spPr>
          <a:xfrm>
            <a:off x="5000628" y="2857496"/>
            <a:ext cx="3786214" cy="3713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331-2689norm.jpg"/>
          <p:cNvPicPr>
            <a:picLocks noChangeAspect="1"/>
          </p:cNvPicPr>
          <p:nvPr/>
        </p:nvPicPr>
        <p:blipFill>
          <a:blip r:embed="rId3"/>
          <a:srcRect l="14011" r="363"/>
          <a:stretch>
            <a:fillRect/>
          </a:stretch>
        </p:blipFill>
        <p:spPr>
          <a:xfrm>
            <a:off x="357158" y="2928934"/>
            <a:ext cx="4247997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256"/>
            <a:ext cx="878684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/>
              <a:t> </a:t>
            </a:r>
            <a:r>
              <a:rPr lang="ru-RU" sz="2000" dirty="0" smtClean="0"/>
              <a:t>         Построенные </a:t>
            </a:r>
            <a:r>
              <a:rPr lang="ru-RU" sz="2000" dirty="0"/>
              <a:t>в романском стиле здания обычно представляли собой систему простых объемов (кубов, цилиндров и </a:t>
            </a:r>
            <a:br>
              <a:rPr lang="ru-RU" sz="2000" dirty="0"/>
            </a:br>
            <a:r>
              <a:rPr lang="ru-RU" sz="2000" dirty="0"/>
              <a:t>т. п.). Поверхности массивных стен расчленялись лопатками, </a:t>
            </a:r>
            <a:r>
              <a:rPr lang="ru-RU" sz="2000" i="1" dirty="0" err="1"/>
              <a:t>аркатурными</a:t>
            </a:r>
            <a:r>
              <a:rPr lang="ru-RU" sz="2000" i="1" dirty="0"/>
              <a:t> фризами</a:t>
            </a:r>
            <a:r>
              <a:rPr lang="ru-RU" sz="2000" dirty="0"/>
              <a:t> и галереями. Каждая из основных частей храма и снаружи и изнутри представляла собой обособленную от остальных пространственную ячейку. Высокие башни — один из основных элементов романской архитектуры.</a:t>
            </a:r>
          </a:p>
        </p:txBody>
      </p:sp>
      <p:pic>
        <p:nvPicPr>
          <p:cNvPr id="4" name="Рисунок 3" descr="1383073360_7164754165_67c06d53dc_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571480"/>
            <a:ext cx="5812814" cy="3714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bazilika tip hram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7" y="214290"/>
            <a:ext cx="6858048" cy="2694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00034" y="2857496"/>
            <a:ext cx="807249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Романские церкви, в основном, строились виде </a:t>
            </a:r>
            <a:r>
              <a:rPr lang="ru-RU" dirty="0" smtClean="0"/>
              <a:t>базилики (</a:t>
            </a:r>
            <a:r>
              <a:rPr lang="ru-RU" i="1" dirty="0" err="1" smtClean="0"/>
              <a:t>базили́ка</a:t>
            </a:r>
            <a:r>
              <a:rPr lang="ru-RU" dirty="0" smtClean="0"/>
              <a:t>; </a:t>
            </a:r>
            <a:r>
              <a:rPr lang="ru-RU" dirty="0" smtClean="0">
                <a:hlinkClick r:id="rId3" tooltip="Греческий язык"/>
              </a:rPr>
              <a:t>.</a:t>
            </a:r>
            <a:r>
              <a:rPr lang="ru-RU" dirty="0" smtClean="0"/>
              <a:t> </a:t>
            </a:r>
            <a:r>
              <a:rPr lang="ru-RU" dirty="0" err="1" smtClean="0"/>
              <a:t>βασιλική </a:t>
            </a:r>
            <a:r>
              <a:rPr lang="ru-RU" dirty="0" smtClean="0"/>
              <a:t>— «дом </a:t>
            </a:r>
            <a:r>
              <a:rPr lang="ru-RU" dirty="0" err="1" smtClean="0"/>
              <a:t>базилевса</a:t>
            </a:r>
            <a:r>
              <a:rPr lang="ru-RU" dirty="0" smtClean="0"/>
              <a:t>, царский дом») — тип строения прямоугольной формы, которое состоит из нечётного числа (1, 3 или 5) различных по высоте нефов. Средний </a:t>
            </a:r>
            <a:r>
              <a:rPr lang="ru-RU" dirty="0"/>
              <a:t>главный неф всегда выше боковых, верхняя часть его стен, прорезанная окнами, выступает над крышами боковых нефов</a:t>
            </a:r>
            <a:r>
              <a:rPr lang="ru-RU" dirty="0" smtClean="0"/>
              <a:t>. В </a:t>
            </a:r>
            <a:r>
              <a:rPr lang="ru-RU" dirty="0" err="1" smtClean="0"/>
              <a:t>многонефной</a:t>
            </a:r>
            <a:r>
              <a:rPr lang="ru-RU" dirty="0" smtClean="0"/>
              <a:t> базилике нефы разделены продольными рядами колонн или столбов, с самостоятельными покрытиями. Центральный неф — обычно более широкий и больший по высоте, освещается с помощью окон второго яруса. </a:t>
            </a:r>
            <a:r>
              <a:rPr lang="ru-RU" dirty="0"/>
              <a:t>Перед входом базилики — поперечный притвор (или </a:t>
            </a:r>
            <a:r>
              <a:rPr lang="ru-RU" dirty="0" err="1"/>
              <a:t>нартекс</a:t>
            </a:r>
            <a:r>
              <a:rPr lang="ru-RU" dirty="0"/>
              <a:t>), а в противоположном конце среднего, большего по стороне нефа — полукруглый выступ (апсида ), крытый полукуполом. Первоначально базилики имели открытое деревянное стропильное перекрытие, в более поздних применялось сводчатое.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4397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Готика.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071546"/>
            <a:ext cx="4614866" cy="5500726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  Родина </a:t>
            </a:r>
            <a:r>
              <a:rPr lang="ru-RU" sz="2000" dirty="0" smtClean="0"/>
              <a:t>готики — Франция. В конце 12 в. </a:t>
            </a:r>
            <a:r>
              <a:rPr lang="ru-RU" sz="2000" dirty="0"/>
              <a:t>Готическая конструкция здания предусматривала выделение строительного каркаса: опоры несли составлявшие основу свода стрельчатые арки (нервюры) с облегченными распалубками, распор которых погашался за счет вынесенных наружу контрфорсов и передающих распор соединительных арок — аркбутанов. Стена поэтому не играла в готике конструктивной роли, ее заменяли широкие проемы окон, порталов, облегченное здание неукротимо росло вверх, устремляясь к небу высокими шатрами башен, шпилей, </a:t>
            </a:r>
            <a:r>
              <a:rPr lang="ru-RU" sz="2000" i="1" dirty="0" err="1"/>
              <a:t>пинаклей</a:t>
            </a:r>
            <a:r>
              <a:rPr lang="ru-RU" sz="2000" i="1" dirty="0"/>
              <a:t> и </a:t>
            </a:r>
            <a:r>
              <a:rPr lang="ru-RU" sz="2000" i="1" dirty="0" err="1"/>
              <a:t>флеронов</a:t>
            </a:r>
            <a:r>
              <a:rPr lang="ru-RU" sz="2000" dirty="0"/>
              <a:t> (украшений в виде цветка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pic>
        <p:nvPicPr>
          <p:cNvPr id="4" name="Рисунок 3" descr="693501_2398502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6" y="71414"/>
            <a:ext cx="4152900" cy="666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25px-Romanesque_and_Gothic_load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214290"/>
            <a:ext cx="5572164" cy="6357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ot-7wm2_we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267" y="142852"/>
            <a:ext cx="8690451" cy="6572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5776"/>
            <a:ext cx="9144000" cy="1143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Собор Непорочного</a:t>
            </a:r>
            <a:r>
              <a:rPr lang="ru-RU" sz="2400" dirty="0"/>
              <a:t> </a:t>
            </a:r>
            <a:r>
              <a:rPr lang="ru-RU" sz="2400" dirty="0" smtClean="0"/>
              <a:t> </a:t>
            </a:r>
            <a:r>
              <a:rPr lang="ru-RU" sz="2400" b="1" dirty="0" smtClean="0"/>
              <a:t>Зачатия</a:t>
            </a:r>
            <a:r>
              <a:rPr lang="ru-RU" sz="2400" dirty="0"/>
              <a:t> </a:t>
            </a:r>
            <a:r>
              <a:rPr lang="ru-RU" sz="2400" dirty="0" smtClean="0"/>
              <a:t> </a:t>
            </a:r>
            <a:r>
              <a:rPr lang="ru-RU" sz="2400" b="1" dirty="0" smtClean="0"/>
              <a:t>Пресвятой</a:t>
            </a:r>
            <a:r>
              <a:rPr lang="ru-RU" sz="2400" dirty="0"/>
              <a:t> </a:t>
            </a:r>
            <a:r>
              <a:rPr lang="ru-RU" sz="2400" dirty="0" smtClean="0"/>
              <a:t> </a:t>
            </a:r>
            <a:r>
              <a:rPr lang="ru-RU" sz="2400" b="1" dirty="0" smtClean="0"/>
              <a:t>Девы Марии в Москве.</a:t>
            </a:r>
            <a:endParaRPr lang="ru-RU" sz="2400" dirty="0"/>
          </a:p>
        </p:txBody>
      </p:sp>
      <p:pic>
        <p:nvPicPr>
          <p:cNvPr id="4" name="Содержимое 3" descr="18568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7752" y="642918"/>
            <a:ext cx="3786214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85720" y="3714752"/>
            <a:ext cx="85011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Основной объём храма был построен в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1901-1911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годах. Деньги на 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строительство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были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собраны 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польскойобщиной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 численность которой в Москве в конце XIX века достигала 30 тысяч человек, и католиками 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другихнациональностей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по всей России. В 1938 году храм был закрыт, церковное имущество разграблено, а внутри было организовано 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общежитие.Во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время войны здание пострадало от бомбардировок, были уничтожены несколько башенок и шпилей. В1956 году в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храме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расположился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НИИ 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Мосспецпромпроект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». Была произведена перепланировка 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здания,полностью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изменившая интерьер церкви, в частности, основной объём внутреннего пространства был поделён на 4 этажа.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220px-Moscow,_Catholic_Church_in_Presny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642918"/>
            <a:ext cx="3677056" cy="2974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164</Words>
  <Application>Microsoft Office PowerPoint</Application>
  <PresentationFormat>Экран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Романский стиль</vt:lpstr>
      <vt:lpstr>Слайд 4</vt:lpstr>
      <vt:lpstr>Слайд 5</vt:lpstr>
      <vt:lpstr>Готика.</vt:lpstr>
      <vt:lpstr>Слайд 7</vt:lpstr>
      <vt:lpstr>Слайд 8</vt:lpstr>
      <vt:lpstr>Собор Непорочного  Зачатия  Пресвятой  Девы Марии в Москве.</vt:lpstr>
      <vt:lpstr>Слайд 10</vt:lpstr>
      <vt:lpstr>Алтарь собора </vt:lpstr>
      <vt:lpstr>Слайд 12</vt:lpstr>
      <vt:lpstr>Кафедральный собор святых апостолов Петра и Павла</vt:lpstr>
      <vt:lpstr>Внутренне убранство лютеранского собора.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Home</cp:lastModifiedBy>
  <cp:revision>2</cp:revision>
  <dcterms:created xsi:type="dcterms:W3CDTF">2013-01-06T13:13:53Z</dcterms:created>
  <dcterms:modified xsi:type="dcterms:W3CDTF">2016-02-28T12:24:33Z</dcterms:modified>
</cp:coreProperties>
</file>