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5" d="100"/>
          <a:sy n="65" d="100"/>
        </p:scale>
        <p:origin x="-1536"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BA2AE114-79BC-46ED-94DD-E2032FA8D397}" type="datetimeFigureOut">
              <a:rPr lang="ru-RU" smtClean="0"/>
              <a:pPr/>
              <a:t>28.02.2016</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a:lstStyle/>
          <a:p>
            <a:fld id="{BECBE9D0-AC22-4A93-A25B-2427803E2463}" type="slidenum">
              <a:rPr lang="ru-RU" smtClean="0"/>
              <a:pPr/>
              <a:t>‹#›</a:t>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A2AE114-79BC-46ED-94DD-E2032FA8D397}" type="datetimeFigureOut">
              <a:rPr lang="ru-RU" smtClean="0"/>
              <a:pPr/>
              <a:t>28.02.2016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ECBE9D0-AC22-4A93-A25B-2427803E2463}"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A2AE114-79BC-46ED-94DD-E2032FA8D397}" type="datetimeFigureOut">
              <a:rPr lang="ru-RU" smtClean="0"/>
              <a:pPr/>
              <a:t>28.02.2016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ECBE9D0-AC22-4A93-A25B-2427803E2463}"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A2AE114-79BC-46ED-94DD-E2032FA8D397}" type="datetimeFigureOut">
              <a:rPr lang="ru-RU" smtClean="0"/>
              <a:pPr/>
              <a:t>28.02.2016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ECBE9D0-AC22-4A93-A25B-2427803E2463}"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BA2AE114-79BC-46ED-94DD-E2032FA8D397}" type="datetimeFigureOut">
              <a:rPr lang="ru-RU" smtClean="0"/>
              <a:pPr/>
              <a:t>28.02.2016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7924800" y="6416675"/>
            <a:ext cx="762000" cy="365125"/>
          </a:xfrm>
        </p:spPr>
        <p:txBody>
          <a:bodyPr/>
          <a:lstStyle/>
          <a:p>
            <a:fld id="{BECBE9D0-AC22-4A93-A25B-2427803E2463}"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BA2AE114-79BC-46ED-94DD-E2032FA8D397}" type="datetimeFigureOut">
              <a:rPr lang="ru-RU" smtClean="0"/>
              <a:pPr/>
              <a:t>28.02.2016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ECBE9D0-AC22-4A93-A25B-2427803E2463}"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BA2AE114-79BC-46ED-94DD-E2032FA8D397}" type="datetimeFigureOut">
              <a:rPr lang="ru-RU" smtClean="0"/>
              <a:pPr/>
              <a:t>28.02.2016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ECBE9D0-AC22-4A93-A25B-2427803E2463}"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BA2AE114-79BC-46ED-94DD-E2032FA8D397}" type="datetimeFigureOut">
              <a:rPr lang="ru-RU" smtClean="0"/>
              <a:pPr/>
              <a:t>28.02.2016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ECBE9D0-AC22-4A93-A25B-2427803E2463}"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A2AE114-79BC-46ED-94DD-E2032FA8D397}" type="datetimeFigureOut">
              <a:rPr lang="ru-RU" smtClean="0"/>
              <a:pPr/>
              <a:t>28.02.2016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ECBE9D0-AC22-4A93-A25B-2427803E2463}"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BA2AE114-79BC-46ED-94DD-E2032FA8D397}" type="datetimeFigureOut">
              <a:rPr lang="ru-RU" smtClean="0"/>
              <a:pPr/>
              <a:t>28.02.2016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ECBE9D0-AC22-4A93-A25B-2427803E2463}"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BA2AE114-79BC-46ED-94DD-E2032FA8D397}" type="datetimeFigureOut">
              <a:rPr lang="ru-RU" smtClean="0"/>
              <a:pPr/>
              <a:t>28.02.2016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ECBE9D0-AC22-4A93-A25B-2427803E2463}"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BA2AE114-79BC-46ED-94DD-E2032FA8D397}" type="datetimeFigureOut">
              <a:rPr lang="ru-RU" smtClean="0"/>
              <a:pPr/>
              <a:t>28.02.2016</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ECBE9D0-AC22-4A93-A25B-2427803E2463}"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t>Древняя Греция</a:t>
            </a:r>
            <a:endParaRPr lang="ru-RU" dirty="0"/>
          </a:p>
        </p:txBody>
      </p:sp>
      <p:sp>
        <p:nvSpPr>
          <p:cNvPr id="3" name="Подзаголовок 2"/>
          <p:cNvSpPr>
            <a:spLocks noGrp="1"/>
          </p:cNvSpPr>
          <p:nvPr>
            <p:ph type="subTitle" idx="1"/>
          </p:nvPr>
        </p:nvSpPr>
        <p:spPr/>
        <p:txBody>
          <a:bodyPr>
            <a:normAutofit fontScale="92500" lnSpcReduction="20000"/>
          </a:bodyPr>
          <a:lstStyle/>
          <a:p>
            <a:r>
              <a:rPr lang="ru-RU" dirty="0" smtClean="0"/>
              <a:t>2 часть</a:t>
            </a:r>
          </a:p>
          <a:p>
            <a:r>
              <a:rPr lang="ru-RU" dirty="0" smtClean="0"/>
              <a:t>Выполнила: Учитель МХК</a:t>
            </a:r>
          </a:p>
          <a:p>
            <a:r>
              <a:rPr lang="ru-RU" dirty="0" smtClean="0"/>
              <a:t>ГБОУ Школа № 717 </a:t>
            </a:r>
          </a:p>
          <a:p>
            <a:r>
              <a:rPr lang="ru-RU" dirty="0" smtClean="0"/>
              <a:t>Боярская И. С.</a:t>
            </a:r>
            <a:endParaRPr lang="ru-RU"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Box 1"/>
          <p:cNvSpPr txBox="1">
            <a:spLocks noChangeArrowheads="1"/>
          </p:cNvSpPr>
          <p:nvPr/>
        </p:nvSpPr>
        <p:spPr bwMode="auto">
          <a:xfrm>
            <a:off x="1928813" y="0"/>
            <a:ext cx="5692775" cy="646113"/>
          </a:xfrm>
          <a:prstGeom prst="rect">
            <a:avLst/>
          </a:prstGeom>
          <a:noFill/>
          <a:ln w="9525">
            <a:noFill/>
            <a:miter lim="800000"/>
            <a:headEnd/>
            <a:tailEnd/>
          </a:ln>
        </p:spPr>
        <p:txBody>
          <a:bodyPr>
            <a:spAutoFit/>
          </a:bodyPr>
          <a:lstStyle/>
          <a:p>
            <a:pPr algn="ctr"/>
            <a:r>
              <a:rPr lang="ru-RU" sz="3600">
                <a:solidFill>
                  <a:schemeClr val="bg1"/>
                </a:solidFill>
              </a:rPr>
              <a:t>Эллинизм  </a:t>
            </a:r>
            <a:r>
              <a:rPr lang="en-US" sz="3600">
                <a:solidFill>
                  <a:schemeClr val="bg1"/>
                </a:solidFill>
              </a:rPr>
              <a:t>IV- I </a:t>
            </a:r>
            <a:r>
              <a:rPr lang="ru-RU" sz="3600">
                <a:solidFill>
                  <a:schemeClr val="bg1"/>
                </a:solidFill>
              </a:rPr>
              <a:t>вв. до.н.э.</a:t>
            </a:r>
          </a:p>
        </p:txBody>
      </p:sp>
      <p:sp>
        <p:nvSpPr>
          <p:cNvPr id="45059" name="TextBox 2"/>
          <p:cNvSpPr txBox="1">
            <a:spLocks noChangeArrowheads="1"/>
          </p:cNvSpPr>
          <p:nvPr/>
        </p:nvSpPr>
        <p:spPr bwMode="auto">
          <a:xfrm>
            <a:off x="428625" y="500063"/>
            <a:ext cx="8358188" cy="1754187"/>
          </a:xfrm>
          <a:prstGeom prst="rect">
            <a:avLst/>
          </a:prstGeom>
          <a:noFill/>
          <a:ln w="9525">
            <a:noFill/>
            <a:miter lim="800000"/>
            <a:headEnd/>
            <a:tailEnd/>
          </a:ln>
        </p:spPr>
        <p:txBody>
          <a:bodyPr>
            <a:spAutoFit/>
          </a:bodyPr>
          <a:lstStyle/>
          <a:p>
            <a:pPr>
              <a:buFont typeface="Wingdings" pitchFamily="2" charset="2"/>
              <a:buChar char="v"/>
            </a:pPr>
            <a:r>
              <a:rPr lang="ru-RU"/>
              <a:t>Время правления А. Македонского.</a:t>
            </a:r>
          </a:p>
          <a:p>
            <a:pPr>
              <a:buFont typeface="Wingdings" pitchFamily="2" charset="2"/>
              <a:buChar char="v"/>
            </a:pPr>
            <a:r>
              <a:rPr lang="ru-RU"/>
              <a:t>Расцвет научного знания – Архимед и Эвклид.</a:t>
            </a:r>
          </a:p>
          <a:p>
            <a:pPr>
              <a:buFont typeface="Wingdings" pitchFamily="2" charset="2"/>
              <a:buChar char="v"/>
            </a:pPr>
            <a:r>
              <a:rPr lang="ru-RU"/>
              <a:t> Два колоссальных памятника эллинистического времени отнесены к 7 чудесам света – КОЛОСС РОДОССКИЙ – статуя бога солнца Гелиоса высота 30 м 292-280 гг. до.н.э. ФАРОССКИЙ МАЯК 120 м. Огонь моряки видели на расстоянии 100 миль (160 км)</a:t>
            </a:r>
          </a:p>
        </p:txBody>
      </p:sp>
      <p:pic>
        <p:nvPicPr>
          <p:cNvPr id="45060" name="Рисунок 3" descr="fdeed0b644b2fa57687387674e837247.jpg"/>
          <p:cNvPicPr>
            <a:picLocks noChangeAspect="1"/>
          </p:cNvPicPr>
          <p:nvPr/>
        </p:nvPicPr>
        <p:blipFill>
          <a:blip r:embed="rId2"/>
          <a:srcRect/>
          <a:stretch>
            <a:fillRect/>
          </a:stretch>
        </p:blipFill>
        <p:spPr bwMode="auto">
          <a:xfrm>
            <a:off x="4143375" y="3071813"/>
            <a:ext cx="5000625" cy="3522662"/>
          </a:xfrm>
          <a:prstGeom prst="rect">
            <a:avLst/>
          </a:prstGeom>
          <a:noFill/>
          <a:ln w="9525">
            <a:noFill/>
            <a:miter lim="800000"/>
            <a:headEnd/>
            <a:tailEnd/>
          </a:ln>
        </p:spPr>
      </p:pic>
      <p:pic>
        <p:nvPicPr>
          <p:cNvPr id="45061" name="Рисунок 4" descr="0_8a8d6_5215f671_XXL.jpg"/>
          <p:cNvPicPr>
            <a:picLocks noChangeAspect="1"/>
          </p:cNvPicPr>
          <p:nvPr/>
        </p:nvPicPr>
        <p:blipFill>
          <a:blip r:embed="rId3"/>
          <a:srcRect/>
          <a:stretch>
            <a:fillRect/>
          </a:stretch>
        </p:blipFill>
        <p:spPr bwMode="auto">
          <a:xfrm>
            <a:off x="142875" y="3143250"/>
            <a:ext cx="3792538" cy="345916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Box 1"/>
          <p:cNvSpPr txBox="1">
            <a:spLocks noChangeArrowheads="1"/>
          </p:cNvSpPr>
          <p:nvPr/>
        </p:nvSpPr>
        <p:spPr bwMode="auto">
          <a:xfrm>
            <a:off x="0" y="0"/>
            <a:ext cx="9144000" cy="646113"/>
          </a:xfrm>
          <a:prstGeom prst="rect">
            <a:avLst/>
          </a:prstGeom>
          <a:noFill/>
          <a:ln w="9525">
            <a:noFill/>
            <a:miter lim="800000"/>
            <a:headEnd/>
            <a:tailEnd/>
          </a:ln>
        </p:spPr>
        <p:txBody>
          <a:bodyPr>
            <a:spAutoFit/>
          </a:bodyPr>
          <a:lstStyle/>
          <a:p>
            <a:pPr algn="ctr"/>
            <a:r>
              <a:rPr lang="ru-RU" sz="3600">
                <a:solidFill>
                  <a:schemeClr val="bg1"/>
                </a:solidFill>
              </a:rPr>
              <a:t>Алтарь Зевса в Пергаме (Малая Азия).</a:t>
            </a:r>
          </a:p>
        </p:txBody>
      </p:sp>
      <p:pic>
        <p:nvPicPr>
          <p:cNvPr id="46083" name="Рисунок 2" descr="ris-8-bolshoy-altar-zevsa-v-pergame.jpg"/>
          <p:cNvPicPr>
            <a:picLocks noChangeAspect="1"/>
          </p:cNvPicPr>
          <p:nvPr/>
        </p:nvPicPr>
        <p:blipFill>
          <a:blip r:embed="rId2"/>
          <a:srcRect/>
          <a:stretch>
            <a:fillRect/>
          </a:stretch>
        </p:blipFill>
        <p:spPr bwMode="auto">
          <a:xfrm>
            <a:off x="0" y="2309813"/>
            <a:ext cx="9144000" cy="4548187"/>
          </a:xfrm>
          <a:prstGeom prst="rect">
            <a:avLst/>
          </a:prstGeom>
          <a:noFill/>
          <a:ln w="9525">
            <a:noFill/>
            <a:miter lim="800000"/>
            <a:headEnd/>
            <a:tailEnd/>
          </a:ln>
        </p:spPr>
      </p:pic>
      <p:sp>
        <p:nvSpPr>
          <p:cNvPr id="46084" name="TextBox 4"/>
          <p:cNvSpPr txBox="1">
            <a:spLocks noChangeArrowheads="1"/>
          </p:cNvSpPr>
          <p:nvPr/>
        </p:nvSpPr>
        <p:spPr bwMode="auto">
          <a:xfrm>
            <a:off x="285750" y="785813"/>
            <a:ext cx="8643938" cy="646112"/>
          </a:xfrm>
          <a:prstGeom prst="rect">
            <a:avLst/>
          </a:prstGeom>
          <a:noFill/>
          <a:ln w="9525">
            <a:noFill/>
            <a:miter lim="800000"/>
            <a:headEnd/>
            <a:tailEnd/>
          </a:ln>
        </p:spPr>
        <p:txBody>
          <a:bodyPr>
            <a:spAutoFit/>
          </a:bodyPr>
          <a:lstStyle/>
          <a:p>
            <a:r>
              <a:rPr lang="ru-RU"/>
              <a:t>Основная тема рельефных изображений — битва богов с гигантами. В настоящий момент экспонируется в берлинском Пергамском музее</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Рисунок 1" descr="800px-Athena_contra_Alkyoneus,_Nike.JPG"/>
          <p:cNvPicPr>
            <a:picLocks noChangeAspect="1"/>
          </p:cNvPicPr>
          <p:nvPr/>
        </p:nvPicPr>
        <p:blipFill>
          <a:blip r:embed="rId2"/>
          <a:srcRect/>
          <a:stretch>
            <a:fillRect/>
          </a:stretch>
        </p:blipFill>
        <p:spPr bwMode="auto">
          <a:xfrm>
            <a:off x="1071563" y="214313"/>
            <a:ext cx="6715125" cy="5035550"/>
          </a:xfrm>
          <a:prstGeom prst="rect">
            <a:avLst/>
          </a:prstGeom>
          <a:noFill/>
          <a:ln w="9525">
            <a:noFill/>
            <a:miter lim="800000"/>
            <a:headEnd/>
            <a:tailEnd/>
          </a:ln>
        </p:spPr>
      </p:pic>
      <p:sp>
        <p:nvSpPr>
          <p:cNvPr id="47107" name="Прямоугольник 2"/>
          <p:cNvSpPr>
            <a:spLocks noChangeArrowheads="1"/>
          </p:cNvSpPr>
          <p:nvPr/>
        </p:nvSpPr>
        <p:spPr bwMode="auto">
          <a:xfrm>
            <a:off x="357188" y="5214938"/>
            <a:ext cx="8501062" cy="1200150"/>
          </a:xfrm>
          <a:prstGeom prst="rect">
            <a:avLst/>
          </a:prstGeom>
          <a:noFill/>
          <a:ln w="9525">
            <a:noFill/>
            <a:miter lim="800000"/>
            <a:headEnd/>
            <a:tailEnd/>
          </a:ln>
        </p:spPr>
        <p:txBody>
          <a:bodyPr>
            <a:spAutoFit/>
          </a:bodyPr>
          <a:lstStyle/>
          <a:p>
            <a:r>
              <a:rPr lang="ru-RU" i="1"/>
              <a:t>«Битва Афины с Алкионеем»:</a:t>
            </a:r>
            <a:r>
              <a:rPr lang="ru-RU"/>
              <a:t> богиня со щитом в руках повергла крылатого гиганта Алкионея на землю. К ней устремляется крылатая богиня победы Ника, чтобы увенчать голову лавровым венком. Гигант безуспешно пытается освободиться от руки богини.</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Рисунок 1" descr="800px-Zeus_contra_Poryphion_Pergamonaltar.JPG"/>
          <p:cNvPicPr>
            <a:picLocks noChangeAspect="1"/>
          </p:cNvPicPr>
          <p:nvPr/>
        </p:nvPicPr>
        <p:blipFill>
          <a:blip r:embed="rId2"/>
          <a:srcRect/>
          <a:stretch>
            <a:fillRect/>
          </a:stretch>
        </p:blipFill>
        <p:spPr bwMode="auto">
          <a:xfrm>
            <a:off x="1500188" y="357188"/>
            <a:ext cx="6286500" cy="4714875"/>
          </a:xfrm>
          <a:prstGeom prst="rect">
            <a:avLst/>
          </a:prstGeom>
          <a:noFill/>
          <a:ln w="9525">
            <a:noFill/>
            <a:miter lim="800000"/>
            <a:headEnd/>
            <a:tailEnd/>
          </a:ln>
        </p:spPr>
      </p:pic>
      <p:sp>
        <p:nvSpPr>
          <p:cNvPr id="48131" name="Прямоугольник 2"/>
          <p:cNvSpPr>
            <a:spLocks noChangeArrowheads="1"/>
          </p:cNvSpPr>
          <p:nvPr/>
        </p:nvSpPr>
        <p:spPr bwMode="auto">
          <a:xfrm>
            <a:off x="500063" y="5357813"/>
            <a:ext cx="8286750" cy="923925"/>
          </a:xfrm>
          <a:prstGeom prst="rect">
            <a:avLst/>
          </a:prstGeom>
          <a:noFill/>
          <a:ln w="9525">
            <a:noFill/>
            <a:miter lim="800000"/>
            <a:headEnd/>
            <a:tailEnd/>
          </a:ln>
        </p:spPr>
        <p:txBody>
          <a:bodyPr>
            <a:spAutoFit/>
          </a:bodyPr>
          <a:lstStyle/>
          <a:p>
            <a:r>
              <a:rPr lang="ru-RU" i="1"/>
              <a:t>«Битва Зевса с Порфирионом»:</a:t>
            </a:r>
            <a:r>
              <a:rPr lang="ru-RU"/>
              <a:t> Зевс ведёт борьбу одновременно с тремя противниками. Поразив одного из них, он готовится метнуть свою молнию в предводителя врагов — змееголового исполина Порфириона.</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Box 1"/>
          <p:cNvSpPr txBox="1">
            <a:spLocks noChangeArrowheads="1"/>
          </p:cNvSpPr>
          <p:nvPr/>
        </p:nvSpPr>
        <p:spPr bwMode="auto">
          <a:xfrm>
            <a:off x="2857500" y="214313"/>
            <a:ext cx="3225800" cy="646112"/>
          </a:xfrm>
          <a:prstGeom prst="rect">
            <a:avLst/>
          </a:prstGeom>
          <a:noFill/>
          <a:ln w="9525">
            <a:noFill/>
            <a:miter lim="800000"/>
            <a:headEnd/>
            <a:tailEnd/>
          </a:ln>
        </p:spPr>
        <p:txBody>
          <a:bodyPr wrap="none">
            <a:spAutoFit/>
          </a:bodyPr>
          <a:lstStyle/>
          <a:p>
            <a:pPr algn="ctr"/>
            <a:r>
              <a:rPr lang="ru-RU" sz="3600"/>
              <a:t>Школа ваяния</a:t>
            </a:r>
          </a:p>
        </p:txBody>
      </p:sp>
      <p:sp>
        <p:nvSpPr>
          <p:cNvPr id="49155" name="TextBox 2"/>
          <p:cNvSpPr txBox="1">
            <a:spLocks noChangeArrowheads="1"/>
          </p:cNvSpPr>
          <p:nvPr/>
        </p:nvSpPr>
        <p:spPr bwMode="auto">
          <a:xfrm>
            <a:off x="357188" y="857250"/>
            <a:ext cx="4265612" cy="369888"/>
          </a:xfrm>
          <a:prstGeom prst="rect">
            <a:avLst/>
          </a:prstGeom>
          <a:noFill/>
          <a:ln w="9525">
            <a:noFill/>
            <a:miter lim="800000"/>
            <a:headEnd/>
            <a:tailEnd/>
          </a:ln>
        </p:spPr>
        <p:txBody>
          <a:bodyPr wrap="none">
            <a:spAutoFit/>
          </a:bodyPr>
          <a:lstStyle/>
          <a:p>
            <a:r>
              <a:rPr lang="ru-RU"/>
              <a:t>Возникла на о. Родос во </a:t>
            </a:r>
            <a:r>
              <a:rPr lang="en-US"/>
              <a:t>II-I</a:t>
            </a:r>
            <a:r>
              <a:rPr lang="ru-RU"/>
              <a:t> вв. до.н.э.</a:t>
            </a:r>
          </a:p>
        </p:txBody>
      </p:sp>
      <p:pic>
        <p:nvPicPr>
          <p:cNvPr id="49156" name="Рисунок 3" descr="Laocoon_Pio-Clementino_Inv1059-1064-1067.jpg"/>
          <p:cNvPicPr>
            <a:picLocks noChangeAspect="1"/>
          </p:cNvPicPr>
          <p:nvPr/>
        </p:nvPicPr>
        <p:blipFill>
          <a:blip r:embed="rId2"/>
          <a:srcRect/>
          <a:stretch>
            <a:fillRect/>
          </a:stretch>
        </p:blipFill>
        <p:spPr bwMode="auto">
          <a:xfrm>
            <a:off x="3435350" y="1368425"/>
            <a:ext cx="5708650" cy="5489575"/>
          </a:xfrm>
          <a:prstGeom prst="rect">
            <a:avLst/>
          </a:prstGeom>
          <a:noFill/>
          <a:ln w="9525">
            <a:noFill/>
            <a:miter lim="800000"/>
            <a:headEnd/>
            <a:tailEnd/>
          </a:ln>
        </p:spPr>
      </p:pic>
      <p:sp>
        <p:nvSpPr>
          <p:cNvPr id="49157" name="TextBox 5"/>
          <p:cNvSpPr txBox="1">
            <a:spLocks noChangeArrowheads="1"/>
          </p:cNvSpPr>
          <p:nvPr/>
        </p:nvSpPr>
        <p:spPr bwMode="auto">
          <a:xfrm>
            <a:off x="357188" y="1785938"/>
            <a:ext cx="2928937" cy="1754187"/>
          </a:xfrm>
          <a:prstGeom prst="rect">
            <a:avLst/>
          </a:prstGeom>
          <a:noFill/>
          <a:ln w="9525">
            <a:noFill/>
            <a:miter lim="800000"/>
            <a:headEnd/>
            <a:tailEnd/>
          </a:ln>
        </p:spPr>
        <p:txBody>
          <a:bodyPr>
            <a:spAutoFit/>
          </a:bodyPr>
          <a:lstStyle/>
          <a:p>
            <a:r>
              <a:rPr lang="ru-RU" sz="3600"/>
              <a:t>Скульптура     Лаокоон</a:t>
            </a:r>
          </a:p>
          <a:p>
            <a:r>
              <a:rPr lang="ru-RU" sz="3600"/>
              <a:t>40г. до.н.э</a:t>
            </a:r>
            <a:r>
              <a:rPr lang="ru-RU"/>
              <a:t>.</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Box 1"/>
          <p:cNvSpPr txBox="1">
            <a:spLocks noChangeArrowheads="1"/>
          </p:cNvSpPr>
          <p:nvPr/>
        </p:nvSpPr>
        <p:spPr bwMode="auto">
          <a:xfrm>
            <a:off x="2071688" y="357188"/>
            <a:ext cx="5230812" cy="646112"/>
          </a:xfrm>
          <a:prstGeom prst="rect">
            <a:avLst/>
          </a:prstGeom>
          <a:noFill/>
          <a:ln w="9525">
            <a:noFill/>
            <a:miter lim="800000"/>
            <a:headEnd/>
            <a:tailEnd/>
          </a:ln>
        </p:spPr>
        <p:txBody>
          <a:bodyPr wrap="none">
            <a:spAutoFit/>
          </a:bodyPr>
          <a:lstStyle/>
          <a:p>
            <a:pPr algn="ctr"/>
            <a:r>
              <a:rPr lang="ru-RU" sz="3600"/>
              <a:t>Ника Самофракийская </a:t>
            </a:r>
          </a:p>
        </p:txBody>
      </p:sp>
      <p:pic>
        <p:nvPicPr>
          <p:cNvPr id="50179" name="Рисунок 2" descr="img18.jpg"/>
          <p:cNvPicPr>
            <a:picLocks noChangeAspect="1"/>
          </p:cNvPicPr>
          <p:nvPr/>
        </p:nvPicPr>
        <p:blipFill>
          <a:blip r:embed="rId2"/>
          <a:srcRect/>
          <a:stretch>
            <a:fillRect/>
          </a:stretch>
        </p:blipFill>
        <p:spPr bwMode="auto">
          <a:xfrm>
            <a:off x="2500313" y="1357313"/>
            <a:ext cx="3905250" cy="51435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Box 1"/>
          <p:cNvSpPr txBox="1">
            <a:spLocks noChangeArrowheads="1"/>
          </p:cNvSpPr>
          <p:nvPr/>
        </p:nvSpPr>
        <p:spPr bwMode="auto">
          <a:xfrm>
            <a:off x="2357438" y="214313"/>
            <a:ext cx="4256087" cy="646112"/>
          </a:xfrm>
          <a:prstGeom prst="rect">
            <a:avLst/>
          </a:prstGeom>
          <a:noFill/>
          <a:ln w="9525">
            <a:noFill/>
            <a:miter lim="800000"/>
            <a:headEnd/>
            <a:tailEnd/>
          </a:ln>
        </p:spPr>
        <p:txBody>
          <a:bodyPr wrap="none">
            <a:spAutoFit/>
          </a:bodyPr>
          <a:lstStyle/>
          <a:p>
            <a:pPr algn="ctr"/>
            <a:r>
              <a:rPr lang="ru-RU" sz="3600"/>
              <a:t>Венера Милосская</a:t>
            </a:r>
          </a:p>
        </p:txBody>
      </p:sp>
      <p:pic>
        <p:nvPicPr>
          <p:cNvPr id="51203" name="Рисунок 2" descr="mg-paris-aphrodite_of_milos-149A79238B7572289C3.jpg"/>
          <p:cNvPicPr>
            <a:picLocks noChangeAspect="1"/>
          </p:cNvPicPr>
          <p:nvPr/>
        </p:nvPicPr>
        <p:blipFill>
          <a:blip r:embed="rId2"/>
          <a:srcRect/>
          <a:stretch>
            <a:fillRect/>
          </a:stretch>
        </p:blipFill>
        <p:spPr bwMode="auto">
          <a:xfrm>
            <a:off x="2500313" y="857250"/>
            <a:ext cx="4000500" cy="60007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8" name="Rectangle 2"/>
          <p:cNvSpPr>
            <a:spLocks noGrp="1" noRot="1" noChangeArrowheads="1"/>
          </p:cNvSpPr>
          <p:nvPr>
            <p:ph type="title" idx="4294967295"/>
          </p:nvPr>
        </p:nvSpPr>
        <p:spPr>
          <a:xfrm>
            <a:off x="758825" y="244475"/>
            <a:ext cx="8385175" cy="1096963"/>
          </a:xfrm>
        </p:spPr>
        <p:txBody>
          <a:bodyPr/>
          <a:lstStyle/>
          <a:p>
            <a:pPr fontAlgn="auto">
              <a:spcAft>
                <a:spcPts val="0"/>
              </a:spcAft>
              <a:defRPr/>
            </a:pPr>
            <a:r>
              <a:rPr lang="ru-RU" sz="3600" b="0" smtClean="0"/>
              <a:t>Театр Диониса </a:t>
            </a:r>
            <a:br>
              <a:rPr lang="ru-RU" sz="3600" b="0" smtClean="0"/>
            </a:br>
            <a:r>
              <a:rPr lang="ru-RU" sz="2400" b="0" smtClean="0"/>
              <a:t>(вместимость – 17000 чел.)</a:t>
            </a:r>
            <a:endParaRPr lang="ru-RU" sz="2400" smtClean="0"/>
          </a:p>
        </p:txBody>
      </p:sp>
      <p:pic>
        <p:nvPicPr>
          <p:cNvPr id="36867" name="Picture 4" descr="greece_epidaurus_theatre"/>
          <p:cNvPicPr>
            <a:picLocks noChangeAspect="1" noChangeArrowheads="1"/>
          </p:cNvPicPr>
          <p:nvPr/>
        </p:nvPicPr>
        <p:blipFill>
          <a:blip r:embed="rId2">
            <a:lum contrast="18000"/>
          </a:blip>
          <a:srcRect/>
          <a:stretch>
            <a:fillRect/>
          </a:stretch>
        </p:blipFill>
        <p:spPr bwMode="auto">
          <a:xfrm>
            <a:off x="0" y="1773238"/>
            <a:ext cx="9144000" cy="404812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withEffect">
                                  <p:stCondLst>
                                    <p:cond delay="0"/>
                                  </p:stCondLst>
                                  <p:childTnLst>
                                    <p:set>
                                      <p:cBhvr>
                                        <p:cTn id="6" dur="1" fill="hold">
                                          <p:stCondLst>
                                            <p:cond delay="0"/>
                                          </p:stCondLst>
                                        </p:cTn>
                                        <p:tgtEl>
                                          <p:spTgt spid="50178"/>
                                        </p:tgtEl>
                                        <p:attrNameLst>
                                          <p:attrName>style.visibility</p:attrName>
                                        </p:attrNameLst>
                                      </p:cBhvr>
                                      <p:to>
                                        <p:strVal val="visible"/>
                                      </p:to>
                                    </p:set>
                                    <p:anim calcmode="lin" valueType="num">
                                      <p:cBhvr>
                                        <p:cTn id="7" dur="1000" fill="hold"/>
                                        <p:tgtEl>
                                          <p:spTgt spid="50178"/>
                                        </p:tgtEl>
                                        <p:attrNameLst>
                                          <p:attrName>ppt_x</p:attrName>
                                        </p:attrNameLst>
                                      </p:cBhvr>
                                      <p:tavLst>
                                        <p:tav tm="0">
                                          <p:val>
                                            <p:strVal val="#ppt_x-.2"/>
                                          </p:val>
                                        </p:tav>
                                        <p:tav tm="100000">
                                          <p:val>
                                            <p:strVal val="#ppt_x"/>
                                          </p:val>
                                        </p:tav>
                                      </p:tavLst>
                                    </p:anim>
                                    <p:anim calcmode="lin" valueType="num">
                                      <p:cBhvr>
                                        <p:cTn id="8" dur="1000" fill="hold"/>
                                        <p:tgtEl>
                                          <p:spTgt spid="50178"/>
                                        </p:tgtEl>
                                        <p:attrNameLst>
                                          <p:attrName>ppt_y</p:attrName>
                                        </p:attrNameLst>
                                      </p:cBhvr>
                                      <p:tavLst>
                                        <p:tav tm="0">
                                          <p:val>
                                            <p:strVal val="#ppt_y"/>
                                          </p:val>
                                        </p:tav>
                                        <p:tav tm="100000">
                                          <p:val>
                                            <p:strVal val="#ppt_y"/>
                                          </p:val>
                                        </p:tav>
                                      </p:tavLst>
                                    </p:anim>
                                    <p:animEffect transition="in" filter="wipe(right)" prLst="gradientSize: 0.1">
                                      <p:cBhvr>
                                        <p:cTn id="9" dur="1000"/>
                                        <p:tgtEl>
                                          <p:spTgt spid="50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4" descr="кариотиды"/>
          <p:cNvPicPr>
            <a:picLocks noChangeAspect="1" noChangeArrowheads="1"/>
          </p:cNvPicPr>
          <p:nvPr/>
        </p:nvPicPr>
        <p:blipFill>
          <a:blip r:embed="rId2"/>
          <a:srcRect/>
          <a:stretch>
            <a:fillRect/>
          </a:stretch>
        </p:blipFill>
        <p:spPr bwMode="auto">
          <a:xfrm>
            <a:off x="285750" y="214313"/>
            <a:ext cx="8501063" cy="63754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4" descr="803093"/>
          <p:cNvPicPr>
            <a:picLocks noChangeAspect="1" noChangeArrowheads="1"/>
          </p:cNvPicPr>
          <p:nvPr/>
        </p:nvPicPr>
        <p:blipFill>
          <a:blip r:embed="rId2">
            <a:lum bright="6000"/>
          </a:blip>
          <a:srcRect/>
          <a:stretch>
            <a:fillRect/>
          </a:stretch>
        </p:blipFill>
        <p:spPr bwMode="auto">
          <a:xfrm>
            <a:off x="0" y="333375"/>
            <a:ext cx="9144000" cy="6096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28625" y="371475"/>
            <a:ext cx="7851775" cy="914400"/>
          </a:xfrm>
        </p:spPr>
        <p:txBody>
          <a:bodyPr/>
          <a:lstStyle/>
          <a:p>
            <a:pPr fontAlgn="auto">
              <a:spcAft>
                <a:spcPts val="0"/>
              </a:spcAft>
              <a:defRPr/>
            </a:pPr>
            <a:r>
              <a:rPr lang="ru-RU" dirty="0" smtClean="0">
                <a:latin typeface="Times New Roman" pitchFamily="18" charset="0"/>
                <a:cs typeface="Times New Roman" pitchFamily="18" charset="0"/>
              </a:rPr>
              <a:t>Театр</a:t>
            </a:r>
            <a:endParaRPr lang="ru-RU" dirty="0">
              <a:latin typeface="Times New Roman" pitchFamily="18" charset="0"/>
              <a:cs typeface="Times New Roman" pitchFamily="18" charset="0"/>
            </a:endParaRPr>
          </a:p>
        </p:txBody>
      </p:sp>
      <p:sp>
        <p:nvSpPr>
          <p:cNvPr id="14339" name="Содержимое 2"/>
          <p:cNvSpPr>
            <a:spLocks noGrp="1"/>
          </p:cNvSpPr>
          <p:nvPr>
            <p:ph type="subTitle" idx="1"/>
          </p:nvPr>
        </p:nvSpPr>
        <p:spPr>
          <a:xfrm>
            <a:off x="357188" y="1319213"/>
            <a:ext cx="8358187" cy="1752600"/>
          </a:xfrm>
        </p:spPr>
        <p:txBody>
          <a:bodyPr>
            <a:normAutofit fontScale="92500"/>
          </a:bodyPr>
          <a:lstStyle/>
          <a:p>
            <a:pPr algn="just" fontAlgn="auto">
              <a:spcAft>
                <a:spcPts val="0"/>
              </a:spcAft>
              <a:buClr>
                <a:schemeClr val="tx1">
                  <a:shade val="95000"/>
                </a:schemeClr>
              </a:buClr>
              <a:buFont typeface="Wingdings 2"/>
              <a:buNone/>
              <a:defRPr/>
            </a:pPr>
            <a:r>
              <a:rPr lang="ru-RU" sz="1700" smtClean="0">
                <a:cs typeface="Times New Roman" pitchFamily="18" charset="0"/>
              </a:rPr>
              <a:t>       Одним из  самых замечательных явлений древнегреческой культуры является театр.  Он возник на основе народных песен и плясок во  время праздников в честь бога Диониса. </a:t>
            </a:r>
          </a:p>
          <a:p>
            <a:pPr algn="just" fontAlgn="auto">
              <a:spcAft>
                <a:spcPts val="0"/>
              </a:spcAft>
              <a:buClr>
                <a:schemeClr val="tx1">
                  <a:shade val="95000"/>
                </a:schemeClr>
              </a:buClr>
              <a:buFont typeface="Wingdings 2"/>
              <a:buNone/>
              <a:defRPr/>
            </a:pPr>
            <a:r>
              <a:rPr lang="ru-RU" sz="1700" smtClean="0">
                <a:cs typeface="Times New Roman" pitchFamily="18" charset="0"/>
              </a:rPr>
              <a:t>      Из обрядовых песен, которые пели, облачаясь в козлиные шкуры,  родилась трагедия (трагос -  козёл,  ода  - песня); из озорных и весёлых песен родилась комедия.</a:t>
            </a:r>
            <a:endParaRPr lang="en-US" sz="1700" smtClean="0">
              <a:latin typeface="Times New Roman" pitchFamily="18" charset="0"/>
              <a:cs typeface="Times New Roman" pitchFamily="18" charset="0"/>
            </a:endParaRPr>
          </a:p>
          <a:p>
            <a:pPr algn="just" fontAlgn="auto">
              <a:spcAft>
                <a:spcPts val="0"/>
              </a:spcAft>
              <a:buClr>
                <a:schemeClr val="tx1">
                  <a:shade val="95000"/>
                </a:schemeClr>
              </a:buClr>
              <a:buFont typeface="Wingdings 2"/>
              <a:buNone/>
              <a:defRPr/>
            </a:pPr>
            <a:endParaRPr lang="ru-RU" sz="1700" smtClean="0">
              <a:cs typeface="Times New Roman" pitchFamily="18" charset="0"/>
            </a:endParaRPr>
          </a:p>
          <a:p>
            <a:pPr algn="just" fontAlgn="auto">
              <a:spcAft>
                <a:spcPts val="0"/>
              </a:spcAft>
              <a:buClr>
                <a:schemeClr val="tx1">
                  <a:shade val="95000"/>
                </a:schemeClr>
              </a:buClr>
              <a:buFont typeface="Wingdings 2"/>
              <a:buNone/>
              <a:defRPr/>
            </a:pPr>
            <a:r>
              <a:rPr lang="ru-RU" sz="1700" smtClean="0">
                <a:cs typeface="Times New Roman" pitchFamily="18" charset="0"/>
              </a:rPr>
              <a:t>       </a:t>
            </a:r>
          </a:p>
        </p:txBody>
      </p:sp>
      <p:sp>
        <p:nvSpPr>
          <p:cNvPr id="39940" name="TextBox 6"/>
          <p:cNvSpPr txBox="1">
            <a:spLocks noChangeArrowheads="1"/>
          </p:cNvSpPr>
          <p:nvPr/>
        </p:nvSpPr>
        <p:spPr bwMode="auto">
          <a:xfrm>
            <a:off x="0" y="5916613"/>
            <a:ext cx="4857750" cy="369887"/>
          </a:xfrm>
          <a:prstGeom prst="rect">
            <a:avLst/>
          </a:prstGeom>
          <a:noFill/>
          <a:ln w="9525">
            <a:noFill/>
            <a:miter lim="800000"/>
            <a:headEnd/>
            <a:tailEnd/>
          </a:ln>
        </p:spPr>
        <p:txBody>
          <a:bodyPr>
            <a:spAutoFit/>
          </a:bodyPr>
          <a:lstStyle/>
          <a:p>
            <a:pPr algn="ctr"/>
            <a:r>
              <a:rPr lang="ru-RU" b="1" i="1">
                <a:latin typeface="Times New Roman" pitchFamily="18" charset="0"/>
                <a:cs typeface="Times New Roman" pitchFamily="18" charset="0"/>
              </a:rPr>
              <a:t>Театр  Древней Греции</a:t>
            </a:r>
          </a:p>
        </p:txBody>
      </p:sp>
      <p:sp>
        <p:nvSpPr>
          <p:cNvPr id="39941" name="TextBox 7"/>
          <p:cNvSpPr txBox="1">
            <a:spLocks noChangeArrowheads="1"/>
          </p:cNvSpPr>
          <p:nvPr/>
        </p:nvSpPr>
        <p:spPr bwMode="auto">
          <a:xfrm>
            <a:off x="4857750" y="2786063"/>
            <a:ext cx="3929063" cy="3754437"/>
          </a:xfrm>
          <a:prstGeom prst="rect">
            <a:avLst/>
          </a:prstGeom>
          <a:noFill/>
          <a:ln w="9525">
            <a:noFill/>
            <a:miter lim="800000"/>
            <a:headEnd/>
            <a:tailEnd/>
          </a:ln>
        </p:spPr>
        <p:txBody>
          <a:bodyPr>
            <a:spAutoFit/>
          </a:bodyPr>
          <a:lstStyle/>
          <a:p>
            <a:pPr algn="just"/>
            <a:r>
              <a:rPr lang="ru-RU" sz="1700">
                <a:latin typeface="Times New Roman" pitchFamily="18" charset="0"/>
                <a:cs typeface="Times New Roman" pitchFamily="18" charset="0"/>
              </a:rPr>
              <a:t> </a:t>
            </a:r>
            <a:r>
              <a:rPr lang="en-US" sz="1700">
                <a:latin typeface="Times New Roman" pitchFamily="18" charset="0"/>
                <a:cs typeface="Times New Roman" pitchFamily="18" charset="0"/>
              </a:rPr>
              <a:t>      </a:t>
            </a:r>
            <a:r>
              <a:rPr lang="ru-RU" sz="1700">
                <a:latin typeface="Times New Roman" pitchFamily="18" charset="0"/>
                <a:cs typeface="Times New Roman" pitchFamily="18" charset="0"/>
              </a:rPr>
              <a:t>Театральные представления считались школой воспитания, и государство уделяло им большое внимание. Представления шли несколько раз в год по большим праздникам и продолжались несколько дней подряд.</a:t>
            </a:r>
            <a:r>
              <a:rPr lang="en-US" sz="1700">
                <a:latin typeface="Times New Roman" pitchFamily="18" charset="0"/>
                <a:cs typeface="Times New Roman" pitchFamily="18" charset="0"/>
              </a:rPr>
              <a:t> </a:t>
            </a:r>
            <a:r>
              <a:rPr lang="ru-RU" sz="1700">
                <a:latin typeface="Times New Roman" pitchFamily="18" charset="0"/>
                <a:cs typeface="Times New Roman" pitchFamily="18" charset="0"/>
              </a:rPr>
              <a:t> Ставились 3  трагедии и 2 комедии.         </a:t>
            </a:r>
            <a:endParaRPr lang="en-US" sz="1700">
              <a:latin typeface="Times New Roman" pitchFamily="18" charset="0"/>
              <a:cs typeface="Times New Roman" pitchFamily="18" charset="0"/>
            </a:endParaRPr>
          </a:p>
          <a:p>
            <a:pPr algn="just"/>
            <a:r>
              <a:rPr lang="en-US" sz="1700">
                <a:latin typeface="Times New Roman" pitchFamily="18" charset="0"/>
                <a:cs typeface="Times New Roman" pitchFamily="18" charset="0"/>
              </a:rPr>
              <a:t>       </a:t>
            </a:r>
            <a:r>
              <a:rPr lang="ru-RU" sz="1700">
                <a:latin typeface="Times New Roman" pitchFamily="18" charset="0"/>
                <a:cs typeface="Times New Roman" pitchFamily="18" charset="0"/>
              </a:rPr>
              <a:t> В период расцвета греческой культуры (VI - V вв.  до  н.э.)  в Афинах жили  и  творили  самые выдающиеся греческие трагические поэты, классики не только греческой, но и мировой литературы. </a:t>
            </a:r>
          </a:p>
        </p:txBody>
      </p:sp>
      <p:pic>
        <p:nvPicPr>
          <p:cNvPr id="39942" name="Picture 4" descr="http://klintsy.narod.ru/files/image002.jpg"/>
          <p:cNvPicPr>
            <a:picLocks noChangeAspect="1" noChangeArrowheads="1"/>
          </p:cNvPicPr>
          <p:nvPr/>
        </p:nvPicPr>
        <p:blipFill>
          <a:blip r:embed="rId2"/>
          <a:srcRect/>
          <a:stretch>
            <a:fillRect/>
          </a:stretch>
        </p:blipFill>
        <p:spPr bwMode="auto">
          <a:xfrm>
            <a:off x="285750" y="3286125"/>
            <a:ext cx="4429125" cy="23526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85750" y="0"/>
            <a:ext cx="8559800" cy="6096000"/>
          </a:xfrm>
        </p:spPr>
        <p:txBody>
          <a:bodyPr>
            <a:normAutofit/>
          </a:bodyPr>
          <a:lstStyle/>
          <a:p>
            <a:pPr marL="548640" indent="-411480" fontAlgn="auto">
              <a:spcAft>
                <a:spcPts val="0"/>
              </a:spcAft>
              <a:buClr>
                <a:schemeClr val="tx1">
                  <a:shade val="95000"/>
                </a:schemeClr>
              </a:buClr>
              <a:buFont typeface="Wingdings 2"/>
              <a:buChar char=""/>
              <a:defRPr/>
            </a:pPr>
            <a:r>
              <a:rPr lang="ru-RU" dirty="0" smtClean="0">
                <a:solidFill>
                  <a:schemeClr val="bg1"/>
                </a:solidFill>
              </a:rPr>
              <a:t>Эсхил</a:t>
            </a:r>
            <a:r>
              <a:rPr lang="ru-RU" sz="1800" dirty="0" smtClean="0">
                <a:solidFill>
                  <a:schemeClr val="bg1"/>
                </a:solidFill>
              </a:rPr>
              <a:t>  (524-456 гг. </a:t>
            </a:r>
            <a:r>
              <a:rPr lang="ru-RU" sz="1800" dirty="0" err="1" smtClean="0">
                <a:solidFill>
                  <a:schemeClr val="bg1"/>
                </a:solidFill>
              </a:rPr>
              <a:t>до.н.э</a:t>
            </a:r>
            <a:r>
              <a:rPr lang="ru-RU" sz="1800" dirty="0" smtClean="0">
                <a:solidFill>
                  <a:schemeClr val="bg1"/>
                </a:solidFill>
              </a:rPr>
              <a:t>.) </a:t>
            </a:r>
            <a:r>
              <a:rPr lang="ru-RU" sz="2400" dirty="0" smtClean="0">
                <a:solidFill>
                  <a:schemeClr val="bg1"/>
                </a:solidFill>
              </a:rPr>
              <a:t>«ПРИКОВАННЫЙ ПРОМЕТЕЙ»</a:t>
            </a:r>
          </a:p>
          <a:p>
            <a:pPr marL="548640" indent="-411480" fontAlgn="auto">
              <a:spcAft>
                <a:spcPts val="0"/>
              </a:spcAft>
              <a:buClr>
                <a:schemeClr val="tx1">
                  <a:shade val="95000"/>
                </a:schemeClr>
              </a:buClr>
              <a:buFont typeface="Wingdings 2"/>
              <a:buChar char=""/>
              <a:defRPr/>
            </a:pPr>
            <a:r>
              <a:rPr lang="ru-RU" sz="1600" dirty="0" smtClean="0"/>
              <a:t>За похищение огня Гефест приковывает Прометея по велению Зевса к скале под надзором младшего титана </a:t>
            </a:r>
            <a:r>
              <a:rPr lang="ru-RU" sz="1600" dirty="0" err="1" smtClean="0"/>
              <a:t>Кратоса</a:t>
            </a:r>
            <a:r>
              <a:rPr lang="ru-RU" sz="1600" dirty="0" smtClean="0"/>
              <a:t> (Власти и Силы). Узника посещают Океаниды, их отец Океан, царевна Ио (возлюбленная Зевса), в своих скитаниях по свету случайно попавшая к скале. Прометей рассказывает им, что он сделал для людей, выкрав огонь у богов, проклинает Зевса и пророчествует.</a:t>
            </a:r>
          </a:p>
          <a:p>
            <a:pPr marL="548640" indent="-411480" fontAlgn="auto">
              <a:spcAft>
                <a:spcPts val="0"/>
              </a:spcAft>
              <a:buClr>
                <a:schemeClr val="tx1">
                  <a:shade val="95000"/>
                </a:schemeClr>
              </a:buClr>
              <a:buFont typeface="Wingdings 2"/>
              <a:buChar char=""/>
              <a:defRPr/>
            </a:pPr>
            <a:r>
              <a:rPr lang="ru-RU" dirty="0" err="1" smtClean="0">
                <a:solidFill>
                  <a:schemeClr val="bg1"/>
                </a:solidFill>
              </a:rPr>
              <a:t>Софокл</a:t>
            </a:r>
            <a:r>
              <a:rPr lang="ru-RU" dirty="0" smtClean="0">
                <a:solidFill>
                  <a:schemeClr val="bg1"/>
                </a:solidFill>
              </a:rPr>
              <a:t> </a:t>
            </a:r>
            <a:r>
              <a:rPr lang="ru-RU" sz="2000" dirty="0" smtClean="0">
                <a:solidFill>
                  <a:schemeClr val="bg1"/>
                </a:solidFill>
                <a:effectLst>
                  <a:outerShdw blurRad="38100" dist="38100" dir="2700000" algn="tl">
                    <a:srgbClr val="000000">
                      <a:alpha val="43137"/>
                    </a:srgbClr>
                  </a:outerShdw>
                </a:effectLst>
              </a:rPr>
              <a:t>497-406 гг. </a:t>
            </a:r>
            <a:r>
              <a:rPr lang="ru-RU" sz="2000" dirty="0" err="1" smtClean="0">
                <a:solidFill>
                  <a:schemeClr val="bg1"/>
                </a:solidFill>
                <a:effectLst>
                  <a:outerShdw blurRad="38100" dist="38100" dir="2700000" algn="tl">
                    <a:srgbClr val="000000">
                      <a:alpha val="43137"/>
                    </a:srgbClr>
                  </a:outerShdw>
                </a:effectLst>
              </a:rPr>
              <a:t>до.н.э</a:t>
            </a:r>
            <a:r>
              <a:rPr lang="ru-RU" sz="2000" dirty="0" smtClean="0">
                <a:solidFill>
                  <a:schemeClr val="bg1"/>
                </a:solidFill>
                <a:effectLst>
                  <a:outerShdw blurRad="38100" dist="38100" dir="2700000" algn="tl">
                    <a:srgbClr val="000000">
                      <a:alpha val="43137"/>
                    </a:srgbClr>
                  </a:outerShdw>
                </a:effectLst>
              </a:rPr>
              <a:t>.</a:t>
            </a:r>
            <a:r>
              <a:rPr lang="ru-RU" dirty="0" smtClean="0">
                <a:solidFill>
                  <a:schemeClr val="bg1"/>
                </a:solidFill>
                <a:effectLst>
                  <a:outerShdw blurRad="38100" dist="38100" dir="2700000" algn="tl">
                    <a:srgbClr val="000000">
                      <a:alpha val="43137"/>
                    </a:srgbClr>
                  </a:outerShdw>
                </a:effectLst>
              </a:rPr>
              <a:t> «Царь Эдип»</a:t>
            </a:r>
          </a:p>
          <a:p>
            <a:pPr marL="548640" indent="-411480" fontAlgn="auto">
              <a:spcAft>
                <a:spcPts val="0"/>
              </a:spcAft>
              <a:buClr>
                <a:schemeClr val="tx1">
                  <a:shade val="95000"/>
                </a:schemeClr>
              </a:buClr>
              <a:buFont typeface="Wingdings 2"/>
              <a:buChar char=""/>
              <a:defRPr/>
            </a:pPr>
            <a:r>
              <a:rPr lang="ru-RU" sz="1600" dirty="0" smtClean="0"/>
              <a:t>Родители Эдипа, испугавшись предсказания о том, что их сын убьет собственного отца и женится на своей матери, решили убить ребенка. Но благодаря жалости исполнителя преступления, младенец был передан пастуху из Коринфа и усыновлён коринфским царем </a:t>
            </a:r>
            <a:r>
              <a:rPr lang="ru-RU" sz="1600" dirty="0" err="1" smtClean="0"/>
              <a:t>Полибом</a:t>
            </a:r>
            <a:r>
              <a:rPr lang="ru-RU" sz="1600" dirty="0" smtClean="0"/>
              <a:t>. Повзрослевший Эдип, узнав о предсказании, решает покинуть своих приемных родителей в надежде избежать злой участи. У самого города Фивы на него чуть не наехала колесница, всадники которой начали оскорблять и бить юношу. В завязавшейся драке Эдип убивает сидевшего в колеснице старика и троих из четырёх его спутников. Старик, сидевший в колеснице, был отец Эдипа. Эдип становится правителем Фив и берет в жены вдову погибшего от рук разбойников царя Лая — </a:t>
            </a:r>
            <a:r>
              <a:rPr lang="ru-RU" sz="1600" dirty="0" err="1" smtClean="0"/>
              <a:t>Иокасту</a:t>
            </a:r>
            <a:r>
              <a:rPr lang="ru-RU" sz="1600" dirty="0" smtClean="0"/>
              <a:t>.</a:t>
            </a:r>
          </a:p>
          <a:p>
            <a:pPr marL="548640" indent="-411480" fontAlgn="auto">
              <a:spcAft>
                <a:spcPts val="0"/>
              </a:spcAft>
              <a:buClr>
                <a:schemeClr val="tx1">
                  <a:shade val="95000"/>
                </a:schemeClr>
              </a:buClr>
              <a:buFont typeface="Wingdings 2"/>
              <a:buChar char=""/>
              <a:defRPr/>
            </a:pPr>
            <a:r>
              <a:rPr lang="ru-RU" sz="1400" dirty="0" smtClean="0"/>
              <a:t>15 лет спустя на город обрушивается эпидемия чумы. Пытаясь найти причину чумы, жители города обращаются к дельфийскому оракулу, который говорит о необходимости найти и изгнать убийцу царя Лая. Поиск убийцы доводит Эдипа до горькой истины: убийца Лая — он сам, Лай был его отцом, а его супруга </a:t>
            </a:r>
            <a:r>
              <a:rPr lang="ru-RU" sz="1400" dirty="0" err="1" smtClean="0"/>
              <a:t>Иокаста</a:t>
            </a:r>
            <a:r>
              <a:rPr lang="ru-RU" sz="1400" dirty="0" smtClean="0"/>
              <a:t> на самом деле его мать. </a:t>
            </a:r>
            <a:r>
              <a:rPr lang="ru-RU" sz="1400" dirty="0" err="1" smtClean="0"/>
              <a:t>Иокаста</a:t>
            </a:r>
            <a:r>
              <a:rPr lang="ru-RU" sz="1400" dirty="0" smtClean="0"/>
              <a:t>, добравшаяся до правды раньше Эдипа, пытается остановить его поиски, но ей это не удается, и, не выдержав позора, она убивает себя. Но Эдип, считая себя недостойным смерти, выкалывает себе глаза, тем самым обрекая себя на слепоту. Он гордо идет вперед, обретая прежнюю уверенность в себе, верит, что еще сможет принести людям пользу.</a:t>
            </a:r>
          </a:p>
          <a:p>
            <a:pPr marL="548640" indent="-411480" fontAlgn="auto">
              <a:spcAft>
                <a:spcPts val="0"/>
              </a:spcAft>
              <a:buClr>
                <a:schemeClr val="tx1">
                  <a:shade val="95000"/>
                </a:schemeClr>
              </a:buClr>
              <a:buFont typeface="Wingdings 2"/>
              <a:buChar char=""/>
              <a:defRPr/>
            </a:pPr>
            <a:endParaRPr lang="ru-RU" dirty="0" smtClean="0">
              <a:solidFill>
                <a:schemeClr val="tx2">
                  <a:lumMod val="75000"/>
                </a:schemeClr>
              </a:solidFill>
              <a:effectLst>
                <a:outerShdw blurRad="38100" dist="38100" dir="2700000" algn="tl">
                  <a:srgbClr val="000000">
                    <a:alpha val="43137"/>
                  </a:srgbClr>
                </a:outerShdw>
              </a:effectLst>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4" descr="greece_agessandr_venera_milosskaya"/>
          <p:cNvPicPr>
            <a:picLocks noChangeAspect="1" noChangeArrowheads="1"/>
          </p:cNvPicPr>
          <p:nvPr/>
        </p:nvPicPr>
        <p:blipFill>
          <a:blip r:embed="rId2"/>
          <a:srcRect/>
          <a:stretch>
            <a:fillRect/>
          </a:stretch>
        </p:blipFill>
        <p:spPr bwMode="auto">
          <a:xfrm>
            <a:off x="357188" y="0"/>
            <a:ext cx="2778125" cy="6858000"/>
          </a:xfrm>
          <a:prstGeom prst="rect">
            <a:avLst/>
          </a:prstGeom>
          <a:noFill/>
          <a:ln w="9525">
            <a:noFill/>
            <a:miter lim="800000"/>
            <a:headEnd/>
            <a:tailEnd/>
          </a:ln>
        </p:spPr>
      </p:pic>
      <p:pic>
        <p:nvPicPr>
          <p:cNvPr id="41987" name="Picture 5" descr="greece_aphrodite_cnidskaya"/>
          <p:cNvPicPr>
            <a:picLocks noChangeAspect="1" noChangeArrowheads="1"/>
          </p:cNvPicPr>
          <p:nvPr/>
        </p:nvPicPr>
        <p:blipFill>
          <a:blip r:embed="rId3"/>
          <a:srcRect/>
          <a:stretch>
            <a:fillRect/>
          </a:stretch>
        </p:blipFill>
        <p:spPr bwMode="auto">
          <a:xfrm>
            <a:off x="5072063" y="0"/>
            <a:ext cx="3862387" cy="6858000"/>
          </a:xfrm>
          <a:prstGeom prst="rect">
            <a:avLst/>
          </a:prstGeom>
          <a:noFill/>
          <a:ln w="9525">
            <a:noFill/>
            <a:miter lim="800000"/>
            <a:headEnd/>
            <a:tailEnd/>
          </a:ln>
        </p:spPr>
      </p:pic>
      <p:sp>
        <p:nvSpPr>
          <p:cNvPr id="41988" name="Text Box 6"/>
          <p:cNvSpPr txBox="1">
            <a:spLocks noChangeArrowheads="1"/>
          </p:cNvSpPr>
          <p:nvPr/>
        </p:nvSpPr>
        <p:spPr bwMode="auto">
          <a:xfrm>
            <a:off x="1547813" y="333375"/>
            <a:ext cx="2303462" cy="822325"/>
          </a:xfrm>
          <a:prstGeom prst="rect">
            <a:avLst/>
          </a:prstGeom>
          <a:noFill/>
          <a:ln w="9525">
            <a:noFill/>
            <a:miter lim="800000"/>
            <a:headEnd/>
            <a:tailEnd/>
          </a:ln>
        </p:spPr>
        <p:txBody>
          <a:bodyPr>
            <a:spAutoFit/>
          </a:bodyPr>
          <a:lstStyle/>
          <a:p>
            <a:pPr>
              <a:spcBef>
                <a:spcPct val="50000"/>
              </a:spcBef>
            </a:pPr>
            <a:r>
              <a:rPr lang="ru-RU" sz="2400" b="1"/>
              <a:t>Венера  Милосская</a:t>
            </a:r>
          </a:p>
        </p:txBody>
      </p:sp>
      <p:sp>
        <p:nvSpPr>
          <p:cNvPr id="41989" name="Text Box 7"/>
          <p:cNvSpPr txBox="1">
            <a:spLocks noChangeArrowheads="1"/>
          </p:cNvSpPr>
          <p:nvPr/>
        </p:nvSpPr>
        <p:spPr bwMode="auto">
          <a:xfrm>
            <a:off x="7164388" y="188913"/>
            <a:ext cx="1979612" cy="457200"/>
          </a:xfrm>
          <a:prstGeom prst="rect">
            <a:avLst/>
          </a:prstGeom>
          <a:noFill/>
          <a:ln w="9525">
            <a:noFill/>
            <a:miter lim="800000"/>
            <a:headEnd/>
            <a:tailEnd/>
          </a:ln>
        </p:spPr>
        <p:txBody>
          <a:bodyPr>
            <a:spAutoFit/>
          </a:bodyPr>
          <a:lstStyle/>
          <a:p>
            <a:pPr>
              <a:spcBef>
                <a:spcPct val="50000"/>
              </a:spcBef>
            </a:pPr>
            <a:r>
              <a:rPr lang="ru-RU" sz="2400" b="1"/>
              <a:t>Афродита</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4" descr="greece_apollon_belveder"/>
          <p:cNvPicPr>
            <a:picLocks noChangeAspect="1" noChangeArrowheads="1"/>
          </p:cNvPicPr>
          <p:nvPr/>
        </p:nvPicPr>
        <p:blipFill>
          <a:blip r:embed="rId2"/>
          <a:srcRect/>
          <a:stretch>
            <a:fillRect/>
          </a:stretch>
        </p:blipFill>
        <p:spPr bwMode="auto">
          <a:xfrm>
            <a:off x="611188" y="0"/>
            <a:ext cx="3190875" cy="6858000"/>
          </a:xfrm>
          <a:prstGeom prst="rect">
            <a:avLst/>
          </a:prstGeom>
          <a:noFill/>
          <a:ln w="9525">
            <a:noFill/>
            <a:miter lim="800000"/>
            <a:headEnd/>
            <a:tailEnd/>
          </a:ln>
        </p:spPr>
      </p:pic>
      <p:sp>
        <p:nvSpPr>
          <p:cNvPr id="43011" name="Text Box 5"/>
          <p:cNvSpPr txBox="1">
            <a:spLocks noChangeArrowheads="1"/>
          </p:cNvSpPr>
          <p:nvPr/>
        </p:nvSpPr>
        <p:spPr bwMode="auto">
          <a:xfrm>
            <a:off x="2411413" y="260350"/>
            <a:ext cx="3097212" cy="1384300"/>
          </a:xfrm>
          <a:prstGeom prst="rect">
            <a:avLst/>
          </a:prstGeom>
          <a:noFill/>
          <a:ln w="9525">
            <a:noFill/>
            <a:miter lim="800000"/>
            <a:headEnd/>
            <a:tailEnd/>
          </a:ln>
        </p:spPr>
        <p:txBody>
          <a:bodyPr>
            <a:spAutoFit/>
          </a:bodyPr>
          <a:lstStyle/>
          <a:p>
            <a:pPr>
              <a:spcBef>
                <a:spcPct val="50000"/>
              </a:spcBef>
            </a:pPr>
            <a:r>
              <a:rPr lang="ru-RU" sz="2400" b="1"/>
              <a:t>Аполлон Бельведерский</a:t>
            </a:r>
          </a:p>
          <a:p>
            <a:pPr>
              <a:spcBef>
                <a:spcPct val="50000"/>
              </a:spcBef>
            </a:pPr>
            <a:r>
              <a:rPr lang="ru-RU" sz="2400" b="1"/>
              <a:t>               копия</a:t>
            </a:r>
          </a:p>
        </p:txBody>
      </p:sp>
      <p:pic>
        <p:nvPicPr>
          <p:cNvPr id="43012" name="Picture 6" descr="greece_diskobol"/>
          <p:cNvPicPr>
            <a:picLocks noChangeAspect="1" noChangeArrowheads="1"/>
          </p:cNvPicPr>
          <p:nvPr/>
        </p:nvPicPr>
        <p:blipFill>
          <a:blip r:embed="rId3"/>
          <a:srcRect/>
          <a:stretch>
            <a:fillRect/>
          </a:stretch>
        </p:blipFill>
        <p:spPr bwMode="auto">
          <a:xfrm>
            <a:off x="5072063" y="0"/>
            <a:ext cx="3887787" cy="6858000"/>
          </a:xfrm>
          <a:prstGeom prst="rect">
            <a:avLst/>
          </a:prstGeom>
          <a:noFill/>
          <a:ln w="9525">
            <a:noFill/>
            <a:miter lim="800000"/>
            <a:headEnd/>
            <a:tailEnd/>
          </a:ln>
        </p:spPr>
      </p:pic>
      <p:sp>
        <p:nvSpPr>
          <p:cNvPr id="43013" name="Text Box 7"/>
          <p:cNvSpPr txBox="1">
            <a:spLocks noChangeArrowheads="1"/>
          </p:cNvSpPr>
          <p:nvPr/>
        </p:nvSpPr>
        <p:spPr bwMode="auto">
          <a:xfrm>
            <a:off x="7451725" y="188913"/>
            <a:ext cx="1692275" cy="822325"/>
          </a:xfrm>
          <a:prstGeom prst="rect">
            <a:avLst/>
          </a:prstGeom>
          <a:noFill/>
          <a:ln w="9525">
            <a:noFill/>
            <a:miter lim="800000"/>
            <a:headEnd/>
            <a:tailEnd/>
          </a:ln>
        </p:spPr>
        <p:txBody>
          <a:bodyPr>
            <a:spAutoFit/>
          </a:bodyPr>
          <a:lstStyle/>
          <a:p>
            <a:pPr>
              <a:spcBef>
                <a:spcPct val="50000"/>
              </a:spcBef>
            </a:pPr>
            <a:r>
              <a:rPr lang="ru-RU" sz="2400" b="1"/>
              <a:t>ДискоболМирон</a:t>
            </a:r>
            <a:endParaRPr lang="ru-RU"/>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4" descr="greece_dorifor"/>
          <p:cNvPicPr>
            <a:picLocks noChangeAspect="1" noChangeArrowheads="1"/>
          </p:cNvPicPr>
          <p:nvPr/>
        </p:nvPicPr>
        <p:blipFill>
          <a:blip r:embed="rId2"/>
          <a:srcRect/>
          <a:stretch>
            <a:fillRect/>
          </a:stretch>
        </p:blipFill>
        <p:spPr bwMode="auto">
          <a:xfrm>
            <a:off x="755650" y="0"/>
            <a:ext cx="2767013" cy="6858000"/>
          </a:xfrm>
          <a:prstGeom prst="rect">
            <a:avLst/>
          </a:prstGeom>
          <a:noFill/>
          <a:ln w="9525">
            <a:noFill/>
            <a:miter lim="800000"/>
            <a:headEnd/>
            <a:tailEnd/>
          </a:ln>
        </p:spPr>
      </p:pic>
      <p:pic>
        <p:nvPicPr>
          <p:cNvPr id="44035" name="Picture 5" descr="greece_doryphoros"/>
          <p:cNvPicPr>
            <a:picLocks noChangeAspect="1" noChangeArrowheads="1"/>
          </p:cNvPicPr>
          <p:nvPr/>
        </p:nvPicPr>
        <p:blipFill>
          <a:blip r:embed="rId3"/>
          <a:srcRect/>
          <a:stretch>
            <a:fillRect/>
          </a:stretch>
        </p:blipFill>
        <p:spPr bwMode="auto">
          <a:xfrm>
            <a:off x="6149975" y="0"/>
            <a:ext cx="2994025" cy="6858000"/>
          </a:xfrm>
          <a:prstGeom prst="rect">
            <a:avLst/>
          </a:prstGeom>
          <a:noFill/>
          <a:ln w="9525">
            <a:noFill/>
            <a:miter lim="800000"/>
            <a:headEnd/>
            <a:tailEnd/>
          </a:ln>
        </p:spPr>
      </p:pic>
      <p:sp>
        <p:nvSpPr>
          <p:cNvPr id="44036" name="Text Box 6"/>
          <p:cNvSpPr txBox="1">
            <a:spLocks noChangeArrowheads="1"/>
          </p:cNvSpPr>
          <p:nvPr/>
        </p:nvSpPr>
        <p:spPr bwMode="auto">
          <a:xfrm>
            <a:off x="3929063" y="714375"/>
            <a:ext cx="2303462" cy="822325"/>
          </a:xfrm>
          <a:prstGeom prst="rect">
            <a:avLst/>
          </a:prstGeom>
          <a:noFill/>
          <a:ln w="9525">
            <a:noFill/>
            <a:miter lim="800000"/>
            <a:headEnd/>
            <a:tailEnd/>
          </a:ln>
        </p:spPr>
        <p:txBody>
          <a:bodyPr>
            <a:spAutoFit/>
          </a:bodyPr>
          <a:lstStyle/>
          <a:p>
            <a:pPr>
              <a:spcBef>
                <a:spcPct val="50000"/>
              </a:spcBef>
            </a:pPr>
            <a:r>
              <a:rPr lang="ru-RU" sz="2400" b="1"/>
              <a:t>Поликлет «Дорифор»</a:t>
            </a:r>
          </a:p>
        </p:txBody>
      </p:sp>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2</TotalTime>
  <Words>282</Words>
  <Application>Microsoft Office PowerPoint</Application>
  <PresentationFormat>Экран (4:3)</PresentationFormat>
  <Paragraphs>39</Paragraphs>
  <Slides>16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Апекс</vt:lpstr>
      <vt:lpstr>Древняя Греция</vt:lpstr>
      <vt:lpstr>Театр Диониса  (вместимость – 17000 чел.)</vt:lpstr>
      <vt:lpstr>Слайд 3</vt:lpstr>
      <vt:lpstr>Слайд 4</vt:lpstr>
      <vt:lpstr>Театр</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Home</dc:creator>
  <cp:lastModifiedBy>Home</cp:lastModifiedBy>
  <cp:revision>2</cp:revision>
  <dcterms:created xsi:type="dcterms:W3CDTF">2016-02-28T17:38:00Z</dcterms:created>
  <dcterms:modified xsi:type="dcterms:W3CDTF">2016-02-28T17:50:20Z</dcterms:modified>
</cp:coreProperties>
</file>