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57" r:id="rId3"/>
    <p:sldId id="280" r:id="rId4"/>
    <p:sldId id="276" r:id="rId5"/>
    <p:sldId id="278" r:id="rId6"/>
    <p:sldId id="279" r:id="rId7"/>
    <p:sldId id="261" r:id="rId8"/>
    <p:sldId id="262" r:id="rId9"/>
    <p:sldId id="275" r:id="rId10"/>
    <p:sldId id="281" r:id="rId11"/>
    <p:sldId id="282" r:id="rId12"/>
    <p:sldId id="263" r:id="rId13"/>
    <p:sldId id="283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E945A-CB23-4C25-8244-9397D0B2057C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B56ED-8796-45CA-A692-24C1EAC7C7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268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B56ED-8796-45CA-A692-24C1EAC7C75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9468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83B2-9D6F-4FEF-892E-3CCCF59DAB0B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322-7366-4EA4-B34D-0B015EC870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83B2-9D6F-4FEF-892E-3CCCF59DAB0B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322-7366-4EA4-B34D-0B015EC87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83B2-9D6F-4FEF-892E-3CCCF59DAB0B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322-7366-4EA4-B34D-0B015EC87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83B2-9D6F-4FEF-892E-3CCCF59DAB0B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322-7366-4EA4-B34D-0B015EC870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83B2-9D6F-4FEF-892E-3CCCF59DAB0B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322-7366-4EA4-B34D-0B015EC87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83B2-9D6F-4FEF-892E-3CCCF59DAB0B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322-7366-4EA4-B34D-0B015EC870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83B2-9D6F-4FEF-892E-3CCCF59DAB0B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322-7366-4EA4-B34D-0B015EC870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83B2-9D6F-4FEF-892E-3CCCF59DAB0B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322-7366-4EA4-B34D-0B015EC87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83B2-9D6F-4FEF-892E-3CCCF59DAB0B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322-7366-4EA4-B34D-0B015EC87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83B2-9D6F-4FEF-892E-3CCCF59DAB0B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322-7366-4EA4-B34D-0B015EC87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83B2-9D6F-4FEF-892E-3CCCF59DAB0B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B5322-7366-4EA4-B34D-0B015EC870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9FA83B2-9D6F-4FEF-892E-3CCCF59DAB0B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EB5322-7366-4EA4-B34D-0B015EC87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208912" cy="352839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Программа внеурочной деятельности</a:t>
            </a:r>
          </a:p>
          <a:p>
            <a:pPr algn="ctr"/>
            <a:r>
              <a:rPr lang="ru-RU" sz="3600" b="1" dirty="0"/>
              <a:t>Кружок  «Хоровое пение</a:t>
            </a:r>
            <a:r>
              <a:rPr lang="ru-RU" sz="3600" b="1" dirty="0" smtClean="0"/>
              <a:t>»</a:t>
            </a:r>
          </a:p>
          <a:p>
            <a:pPr algn="ctr"/>
            <a:r>
              <a:rPr lang="ru-RU" sz="2400" b="1" dirty="0" smtClean="0"/>
              <a:t>Предметная </a:t>
            </a:r>
            <a:r>
              <a:rPr lang="ru-RU" sz="2400" b="1" dirty="0" smtClean="0"/>
              <a:t>область     </a:t>
            </a:r>
            <a:r>
              <a:rPr lang="ru-RU" sz="2400" b="1" dirty="0" smtClean="0"/>
              <a:t>-    </a:t>
            </a:r>
            <a:r>
              <a:rPr lang="ru-RU" sz="2400" b="1" dirty="0" smtClean="0"/>
              <a:t>музыка</a:t>
            </a:r>
          </a:p>
          <a:p>
            <a:pPr algn="ctr"/>
            <a:r>
              <a:rPr lang="ru-RU" sz="2400" b="1" dirty="0" smtClean="0"/>
              <a:t>Калинина В.В.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8964488" cy="1656184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Муниципальное бюджетное </a:t>
            </a:r>
            <a:r>
              <a:rPr lang="ru-RU" sz="2800" b="1" dirty="0" smtClean="0">
                <a:solidFill>
                  <a:srgbClr val="002060"/>
                </a:solidFill>
              </a:rPr>
              <a:t>общеобразовательное учреждение №30  </a:t>
            </a:r>
            <a:r>
              <a:rPr lang="ru-RU" sz="2800" b="1" dirty="0" smtClean="0">
                <a:solidFill>
                  <a:srgbClr val="002060"/>
                </a:solidFill>
              </a:rPr>
              <a:t>станицы </a:t>
            </a:r>
            <a:r>
              <a:rPr lang="ru-RU" sz="2800" dirty="0" smtClean="0">
                <a:solidFill>
                  <a:srgbClr val="002060"/>
                </a:solidFill>
              </a:rPr>
              <a:t>Кущёвской</a:t>
            </a:r>
            <a:r>
              <a:rPr lang="ru-RU" sz="2800" b="1" dirty="0" smtClean="0">
                <a:solidFill>
                  <a:srgbClr val="002060"/>
                </a:solidFill>
              </a:rPr>
              <a:t>  </a:t>
            </a:r>
            <a:r>
              <a:rPr lang="ru-RU" sz="2800" b="1" dirty="0" smtClean="0">
                <a:solidFill>
                  <a:srgbClr val="002060"/>
                </a:solidFill>
              </a:rPr>
              <a:t>муниципального образования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dirty="0" err="1" smtClean="0">
                <a:solidFill>
                  <a:srgbClr val="002060"/>
                </a:solidFill>
              </a:rPr>
              <a:t>Кущевский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район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496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 В области  </a:t>
            </a:r>
            <a:r>
              <a:rPr lang="ru-RU" sz="2400" b="1" dirty="0" err="1"/>
              <a:t>метапредметных</a:t>
            </a:r>
            <a:r>
              <a:rPr lang="ru-RU" sz="2400" b="1" dirty="0"/>
              <a:t>  результатов:</a:t>
            </a:r>
            <a:endParaRPr lang="ru-RU" sz="2400" dirty="0"/>
          </a:p>
          <a:p>
            <a:pPr lvl="0"/>
            <a:r>
              <a:rPr lang="ru-RU" sz="2400" dirty="0"/>
              <a:t>умение строить речевые высказывания о музыке</a:t>
            </a:r>
            <a:r>
              <a:rPr lang="ru-RU" sz="2400" b="1" dirty="0"/>
              <a:t> </a:t>
            </a:r>
            <a:r>
              <a:rPr lang="ru-RU" sz="2400" dirty="0"/>
              <a:t>(музыкальных произведениях) в устной форме;</a:t>
            </a:r>
          </a:p>
          <a:p>
            <a:pPr lvl="0"/>
            <a:r>
              <a:rPr lang="ru-RU" sz="2400" dirty="0"/>
              <a:t>умение проводить простые сравнения между музыкальными произведениями;</a:t>
            </a:r>
          </a:p>
          <a:p>
            <a:pPr lvl="0"/>
            <a:r>
              <a:rPr lang="ru-RU" sz="2400" dirty="0"/>
              <a:t>умение устанавливать простые аналогии (образные, тематические) между произведениями музыки  и изобразительного искусства;</a:t>
            </a:r>
          </a:p>
          <a:p>
            <a:pPr lvl="0"/>
            <a:r>
              <a:rPr lang="ru-RU" sz="2400" dirty="0"/>
              <a:t>наличие стремления находить продуктивное сотрудничество (общение, взаимодействие)  со сверстниками при решении музыкально - творческих задач;</a:t>
            </a:r>
          </a:p>
          <a:p>
            <a:pPr lvl="0"/>
            <a:r>
              <a:rPr lang="ru-RU" sz="2400" dirty="0"/>
              <a:t>участие в музыкальной жизни класса (школы, города).</a:t>
            </a:r>
          </a:p>
          <a:p>
            <a:r>
              <a:rPr lang="ru-RU" sz="2400" dirty="0"/>
              <a:t> </a:t>
            </a:r>
          </a:p>
          <a:p>
            <a:r>
              <a:rPr lang="ru-RU" sz="2400" b="1" dirty="0"/>
              <a:t>                             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167828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80728"/>
            <a:ext cx="83529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 области предметных результатов:</a:t>
            </a:r>
            <a:endParaRPr lang="ru-RU" dirty="0"/>
          </a:p>
          <a:p>
            <a:pPr lvl="0"/>
            <a:r>
              <a:rPr lang="ru-RU" dirty="0"/>
              <a:t>наличие интереса к музыкальному искусству, хоровому исполнительству. Этот интерес отражается в стремлении к музыкально - творческому самовыражению (пение, игра на детских музыкальных  инструментах, участие в импровизации, музыкально - пластическое движение, участие в музыкально – драматических</a:t>
            </a:r>
            <a:r>
              <a:rPr lang="ru-RU" b="1" dirty="0"/>
              <a:t> </a:t>
            </a:r>
            <a:r>
              <a:rPr lang="ru-RU" dirty="0"/>
              <a:t>спектаклях);</a:t>
            </a:r>
          </a:p>
          <a:p>
            <a:pPr lvl="0"/>
            <a:r>
              <a:rPr lang="ru-RU" dirty="0"/>
              <a:t>умение определять характер и настроение музыки с учетом терминов и образных определений, изученных в течение учебного года;</a:t>
            </a:r>
          </a:p>
          <a:p>
            <a:pPr lvl="0"/>
            <a:r>
              <a:rPr lang="ru-RU" dirty="0"/>
              <a:t>владение некоторыми основами нотной грамоты:  названия нот, темпов (быстро - медленно), динамики (громко - тихо);</a:t>
            </a:r>
          </a:p>
          <a:p>
            <a:pPr lvl="0"/>
            <a:r>
              <a:rPr lang="ru-RU" dirty="0"/>
              <a:t>узнавание  по изображениям  некоторых  музыкальных  инструментов:    рояль, пианино, скрипка, флейта, арфа;  а также народных  инструментов  - гармонь,  баян,  балалайка;</a:t>
            </a:r>
          </a:p>
          <a:p>
            <a:pPr lvl="0"/>
            <a:r>
              <a:rPr lang="ru-RU" dirty="0"/>
              <a:t>проявление навыков  вокально - хоровой  деятельности:  вовремя начинать и заканчивать пение;</a:t>
            </a:r>
          </a:p>
          <a:p>
            <a:pPr lvl="0"/>
            <a:r>
              <a:rPr lang="ru-RU" dirty="0"/>
              <a:t>уметь  петь по фразам, слушать паузы, правильно выполнять  музыкальные ударения, четко и ясно произносить слова  при исполнении, понимать дирижерский жест.</a:t>
            </a:r>
          </a:p>
        </p:txBody>
      </p:sp>
    </p:spTree>
    <p:extLst>
      <p:ext uri="{BB962C8B-B14F-4D97-AF65-F5344CB8AC3E}">
        <p14:creationId xmlns:p14="http://schemas.microsoft.com/office/powerpoint/2010/main" xmlns="" val="746912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064896" cy="50405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754294697"/>
              </p:ext>
            </p:extLst>
          </p:nvPr>
        </p:nvGraphicFramePr>
        <p:xfrm>
          <a:off x="323527" y="731837"/>
          <a:ext cx="7920880" cy="52919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1"/>
                <a:gridCol w="3024336"/>
                <a:gridCol w="864096"/>
                <a:gridCol w="1368152"/>
                <a:gridCol w="1944215"/>
              </a:tblGrid>
              <a:tr h="308875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498" marR="24498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Разделы, темы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498" marR="24498" marT="0" marB="0" anchor="ctr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Количество часов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 </a:t>
                      </a:r>
                      <a:endParaRPr lang="ru-RU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56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 класс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 класс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effectLst/>
                          <a:latin typeface="+mn-lt"/>
                          <a:ea typeface="+mn-ea"/>
                        </a:rPr>
                        <a:t>     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4 класс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</a:tr>
              <a:tr h="3088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498" marR="2449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«Начальные вокально – 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хоровые </a:t>
                      </a:r>
                      <a:r>
                        <a:rPr lang="ru-RU" sz="1400" dirty="0">
                          <a:effectLst/>
                        </a:rPr>
                        <a:t>навыки»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498" marR="2449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</a:tr>
              <a:tr h="3088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498" marR="2449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«Дыхание»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4498" marR="2449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</a:tr>
              <a:tr h="1544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«Интонация»  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</a:tr>
              <a:tr h="1544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«Звуковедение»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</a:tr>
              <a:tr h="1544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«Ансамбль»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</a:tr>
              <a:tr h="1544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«Дикция»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</a:tr>
              <a:tr h="1544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«Метроритм»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</a:tr>
              <a:tr h="1544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диапазона»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</a:tr>
              <a:tr h="1544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«Звукообразование»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</a:tr>
              <a:tr h="1544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музыкального слуха»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5030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026987883"/>
              </p:ext>
            </p:extLst>
          </p:nvPr>
        </p:nvGraphicFramePr>
        <p:xfrm>
          <a:off x="539552" y="692696"/>
          <a:ext cx="7920880" cy="53285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1"/>
                <a:gridCol w="3024336"/>
                <a:gridCol w="864096"/>
                <a:gridCol w="1368152"/>
                <a:gridCol w="1944215"/>
              </a:tblGrid>
              <a:tr h="444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«Нюансы»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</a:tr>
              <a:tr h="444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«Регистры»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</a:tr>
              <a:tr h="444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«Темп»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</a:tr>
              <a:tr h="444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«Ноты»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</a:tr>
              <a:tr h="444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«Многоголосие»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</a:tr>
              <a:tr h="444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«Куплет, фраза, мотив»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</a:tr>
              <a:tr h="444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«Музыкальная форма»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</a:tr>
              <a:tr h="444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</a:t>
                      </a:r>
                      <a:r>
                        <a:rPr lang="en-US" sz="1400">
                          <a:effectLst/>
                        </a:rPr>
                        <a:t>A capella</a:t>
                      </a:r>
                      <a:r>
                        <a:rPr lang="ru-RU" sz="1400">
                          <a:effectLst/>
                        </a:rPr>
                        <a:t>»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</a:tr>
              <a:tr h="444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«Размер»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</a:tr>
              <a:tr h="444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</a:t>
                      </a:r>
                      <a:r>
                        <a:rPr lang="en-US" sz="1400">
                          <a:effectLst/>
                        </a:rPr>
                        <a:t>Legato</a:t>
                      </a:r>
                      <a:r>
                        <a:rPr lang="ru-RU" sz="1400">
                          <a:effectLst/>
                        </a:rPr>
                        <a:t>»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</a:tr>
              <a:tr h="444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«Исполнительские задачи»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</a:tr>
              <a:tr h="444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98" marR="2449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18256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ФОРМЫ ДИАГНОСТИКИ ПРОГНОЗИРУЕМЫХ РЕЗУЛЬТАТОВ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348880"/>
            <a:ext cx="8229600" cy="295232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творческие задания (рисунки к произведениям, презентации, небольшие сообщения);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основная </a:t>
            </a:r>
            <a:r>
              <a:rPr lang="ru-RU" dirty="0">
                <a:solidFill>
                  <a:srgbClr val="002060"/>
                </a:solidFill>
              </a:rPr>
              <a:t>форма подведения итогов - </a:t>
            </a:r>
            <a:r>
              <a:rPr lang="ru-RU" dirty="0" smtClean="0">
                <a:solidFill>
                  <a:srgbClr val="002060"/>
                </a:solidFill>
              </a:rPr>
              <a:t> концерты  в рамках  воспитательной работы </a:t>
            </a:r>
            <a:r>
              <a:rPr lang="ru-RU" dirty="0" err="1" smtClean="0">
                <a:solidFill>
                  <a:srgbClr val="002060"/>
                </a:solidFill>
              </a:rPr>
              <a:t>школы,итоговый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отчетный концерт в </a:t>
            </a:r>
            <a:r>
              <a:rPr lang="ru-RU" dirty="0" smtClean="0">
                <a:solidFill>
                  <a:srgbClr val="002060"/>
                </a:solidFill>
              </a:rPr>
              <a:t>конце  учебного </a:t>
            </a:r>
            <a:r>
              <a:rPr lang="ru-RU" dirty="0">
                <a:solidFill>
                  <a:srgbClr val="002060"/>
                </a:solidFill>
              </a:rPr>
              <a:t>года для родителей участников хора и </a:t>
            </a:r>
            <a:r>
              <a:rPr lang="ru-RU" dirty="0" smtClean="0">
                <a:solidFill>
                  <a:srgbClr val="002060"/>
                </a:solidFill>
              </a:rPr>
              <a:t>гостей;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7283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ОСНАЩЕНИЕ </a:t>
            </a:r>
            <a:r>
              <a:rPr lang="ru-RU" sz="3600" b="1" dirty="0" smtClean="0">
                <a:solidFill>
                  <a:srgbClr val="002060"/>
                </a:solidFill>
              </a:rPr>
              <a:t>ПРОГРАММЫ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692696"/>
            <a:ext cx="8363272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1. </a:t>
            </a:r>
            <a:r>
              <a:rPr lang="ru-RU" b="1" dirty="0" smtClean="0">
                <a:solidFill>
                  <a:srgbClr val="002060"/>
                </a:solidFill>
              </a:rPr>
              <a:t>Дидактическое </a:t>
            </a:r>
            <a:r>
              <a:rPr lang="ru-RU" b="1" dirty="0">
                <a:solidFill>
                  <a:srgbClr val="002060"/>
                </a:solidFill>
              </a:rPr>
              <a:t>оснащение:</a:t>
            </a:r>
          </a:p>
          <a:p>
            <a:r>
              <a:rPr lang="ru-RU" dirty="0">
                <a:solidFill>
                  <a:srgbClr val="002060"/>
                </a:solidFill>
              </a:rPr>
              <a:t>Наглядные пособия по темам занятий (плакаты, стенды, </a:t>
            </a:r>
            <a:r>
              <a:rPr lang="ru-RU" dirty="0" smtClean="0">
                <a:solidFill>
                  <a:srgbClr val="002060"/>
                </a:solidFill>
              </a:rPr>
              <a:t>портреты композиторов, рисунки к песням)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Подборка дидактических и диагностических материалов (игры, вопросы к  викторинам, </a:t>
            </a:r>
            <a:r>
              <a:rPr lang="ru-RU" dirty="0" smtClean="0">
                <a:solidFill>
                  <a:srgbClr val="002060"/>
                </a:solidFill>
              </a:rPr>
              <a:t>кроссворды)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Раздаточный материал (тексты песен, нотный материал)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Литература </a:t>
            </a:r>
            <a:r>
              <a:rPr lang="ru-RU" dirty="0">
                <a:solidFill>
                  <a:srgbClr val="002060"/>
                </a:solidFill>
              </a:rPr>
              <a:t>по темам </a:t>
            </a:r>
            <a:r>
              <a:rPr lang="ru-RU" dirty="0" smtClean="0">
                <a:solidFill>
                  <a:srgbClr val="002060"/>
                </a:solidFill>
              </a:rPr>
              <a:t>занятий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Фотоархив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2. </a:t>
            </a:r>
            <a:r>
              <a:rPr lang="ru-RU" b="1" dirty="0">
                <a:solidFill>
                  <a:srgbClr val="002060"/>
                </a:solidFill>
              </a:rPr>
              <a:t>Материально-техническое оснащение:</a:t>
            </a:r>
          </a:p>
          <a:p>
            <a:r>
              <a:rPr lang="ru-RU" dirty="0">
                <a:solidFill>
                  <a:srgbClr val="002060"/>
                </a:solidFill>
              </a:rPr>
              <a:t>Технические средства обучения </a:t>
            </a:r>
            <a:r>
              <a:rPr lang="ru-RU" dirty="0" smtClean="0">
                <a:solidFill>
                  <a:srgbClr val="002060"/>
                </a:solidFill>
              </a:rPr>
              <a:t>(компьютер, проектор, музыкальный центр, магнитофон, электро - фортепиано)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Презентации по темам и разделам  занятий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Шумовые инструменты</a:t>
            </a:r>
          </a:p>
          <a:p>
            <a:pPr marL="4572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(Смотри программу )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013176"/>
            <a:ext cx="2683495" cy="1642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3493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703" y="908720"/>
            <a:ext cx="8229600" cy="439248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Возраст учащихся: </a:t>
            </a:r>
            <a:r>
              <a:rPr lang="ru-RU" dirty="0" smtClean="0">
                <a:solidFill>
                  <a:srgbClr val="002060"/>
                </a:solidFill>
              </a:rPr>
              <a:t>     </a:t>
            </a:r>
            <a:r>
              <a:rPr lang="ru-RU" sz="2800" dirty="0">
                <a:solidFill>
                  <a:srgbClr val="002060"/>
                </a:solidFill>
              </a:rPr>
              <a:t>2</a:t>
            </a:r>
            <a:r>
              <a:rPr lang="ru-RU" sz="2800" dirty="0" smtClean="0">
                <a:solidFill>
                  <a:srgbClr val="002060"/>
                </a:solidFill>
              </a:rPr>
              <a:t>кл.: 8-9 лет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                              </a:t>
            </a:r>
            <a:r>
              <a:rPr lang="ru-RU" sz="2800" dirty="0">
                <a:solidFill>
                  <a:srgbClr val="002060"/>
                </a:solidFill>
              </a:rPr>
              <a:t>3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кл</a:t>
            </a:r>
            <a:r>
              <a:rPr lang="ru-RU" sz="2800" dirty="0" smtClean="0">
                <a:solidFill>
                  <a:srgbClr val="002060"/>
                </a:solidFill>
              </a:rPr>
              <a:t>: 9-10 лет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                              4 </a:t>
            </a:r>
            <a:r>
              <a:rPr lang="ru-RU" sz="2800" dirty="0" err="1" smtClean="0">
                <a:solidFill>
                  <a:srgbClr val="002060"/>
                </a:solidFill>
              </a:rPr>
              <a:t>кл</a:t>
            </a:r>
            <a:r>
              <a:rPr lang="ru-RU" sz="2800" dirty="0" smtClean="0">
                <a:solidFill>
                  <a:srgbClr val="002060"/>
                </a:solidFill>
              </a:rPr>
              <a:t>: 10-11 лет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Срок реализации:        </a:t>
            </a:r>
            <a:r>
              <a:rPr lang="ru-RU" dirty="0">
                <a:solidFill>
                  <a:srgbClr val="002060"/>
                </a:solidFill>
              </a:rPr>
              <a:t>3</a:t>
            </a:r>
            <a:r>
              <a:rPr lang="ru-RU" dirty="0" smtClean="0">
                <a:solidFill>
                  <a:srgbClr val="002060"/>
                </a:solidFill>
              </a:rPr>
              <a:t> года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Объем программы:</a:t>
            </a:r>
            <a:r>
              <a:rPr lang="ru-RU" dirty="0" smtClean="0">
                <a:solidFill>
                  <a:srgbClr val="002060"/>
                </a:solidFill>
              </a:rPr>
              <a:t>    102 час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1 год  - 144 </a:t>
            </a:r>
            <a:r>
              <a:rPr lang="ru-RU" dirty="0" err="1" smtClean="0">
                <a:solidFill>
                  <a:srgbClr val="002060"/>
                </a:solidFill>
              </a:rPr>
              <a:t>пед.ч</a:t>
            </a:r>
            <a:r>
              <a:rPr lang="ru-RU" dirty="0" smtClean="0">
                <a:solidFill>
                  <a:srgbClr val="002060"/>
                </a:solidFill>
              </a:rPr>
              <a:t>.;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2 год  - 144 </a:t>
            </a:r>
            <a:r>
              <a:rPr lang="ru-RU" dirty="0" err="1" smtClean="0">
                <a:solidFill>
                  <a:srgbClr val="002060"/>
                </a:solidFill>
              </a:rPr>
              <a:t>пед.ч</a:t>
            </a:r>
            <a:r>
              <a:rPr lang="ru-RU" dirty="0" smtClean="0">
                <a:solidFill>
                  <a:srgbClr val="002060"/>
                </a:solidFill>
              </a:rPr>
              <a:t>.;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3510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17632" cy="450912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b="1" i="1" dirty="0" smtClean="0">
                <a:solidFill>
                  <a:srgbClr val="0070C0"/>
                </a:solidFill>
              </a:rPr>
              <a:t>                  </a:t>
            </a:r>
            <a:r>
              <a:rPr lang="ru-RU" sz="3200" b="1" i="1" dirty="0" smtClean="0">
                <a:solidFill>
                  <a:srgbClr val="0070C0"/>
                </a:solidFill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</a:rPr>
            </a:br>
            <a:r>
              <a:rPr lang="ru-RU" sz="2700" dirty="0">
                <a:effectLst/>
              </a:rPr>
              <a:t> </a:t>
            </a:r>
            <a:r>
              <a:rPr lang="ru-RU" sz="2700" dirty="0" smtClean="0">
                <a:effectLst/>
              </a:rPr>
              <a:t>ЦЕЛЬ: </a:t>
            </a:r>
            <a:r>
              <a:rPr lang="ru-RU" sz="2700" dirty="0">
                <a:effectLst/>
              </a:rPr>
              <a:t/>
            </a:r>
            <a:br>
              <a:rPr lang="ru-RU" sz="2700" dirty="0">
                <a:effectLst/>
              </a:rPr>
            </a:br>
            <a:r>
              <a:rPr lang="ru-RU" sz="2700" dirty="0">
                <a:effectLst/>
              </a:rPr>
              <a:t>            создание условия для самореализации личности через  музыкально-    эстетическое воспитание обучающихся</a:t>
            </a:r>
            <a:r>
              <a:rPr lang="ru-RU" sz="2700" dirty="0" smtClean="0">
                <a:effectLst/>
              </a:rPr>
              <a:t>.</a:t>
            </a:r>
            <a:r>
              <a:rPr lang="ru-RU" sz="2700" dirty="0">
                <a:solidFill>
                  <a:srgbClr val="002060"/>
                </a:solidFill>
              </a:rPr>
              <a:t/>
            </a:r>
            <a:br>
              <a:rPr lang="ru-RU" sz="2700" dirty="0">
                <a:solidFill>
                  <a:srgbClr val="002060"/>
                </a:solidFill>
              </a:rPr>
            </a:br>
            <a:r>
              <a:rPr lang="ru-RU" sz="2700" dirty="0">
                <a:effectLst/>
              </a:rPr>
              <a:t> ЗАДАЧИ:</a:t>
            </a:r>
            <a:br>
              <a:rPr lang="ru-RU" sz="2700" dirty="0">
                <a:effectLst/>
              </a:rPr>
            </a:br>
            <a:r>
              <a:rPr lang="ru-RU" sz="2700" dirty="0">
                <a:effectLst/>
              </a:rPr>
              <a:t>создание условий для приобретения навыков коллективного пения, способов управления своим голосом;</a:t>
            </a:r>
            <a:br>
              <a:rPr lang="ru-RU" sz="2700" dirty="0">
                <a:effectLst/>
              </a:rPr>
            </a:br>
            <a:r>
              <a:rPr lang="ru-RU" sz="2700" dirty="0">
                <a:effectLst/>
              </a:rPr>
              <a:t>формирование у обучающихся детей  культуры общения и поведения в социуме путем подъема и развития хоровой культуры;</a:t>
            </a:r>
            <a:br>
              <a:rPr lang="ru-RU" sz="2700" dirty="0">
                <a:effectLst/>
              </a:rPr>
            </a:br>
            <a:r>
              <a:rPr lang="ru-RU" sz="2700" dirty="0">
                <a:effectLst/>
              </a:rPr>
              <a:t>создание условий для  развития голосового аппарата, музыкальных и творческих способностей; деловых качеств: ответственности, социальной активности, аккуратности.</a:t>
            </a:r>
            <a:endParaRPr lang="ru-RU" sz="27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589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08720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/>
            <a:endParaRPr lang="ru-RU" dirty="0" smtClean="0"/>
          </a:p>
          <a:p>
            <a:pPr eaLnBrk="0" fontAlgn="base" hangingPunct="0"/>
            <a:r>
              <a:rPr lang="ru-RU" dirty="0" smtClean="0"/>
              <a:t> </a:t>
            </a:r>
            <a:r>
              <a:rPr lang="ru-RU" dirty="0"/>
              <a:t>Вся организация работы в хоровом коллективе должна помочь  школьникам осознать, что занятия искусством – это не только удовольствие, но и труд, труд творческий, требующий настойчивости, готовности постоянно расширять свои знания и совершенствовать умения. Одновременно надо воспитывать у кружковцев стремление к творческой отдаче полученных знаний, общественную активность.</a:t>
            </a:r>
          </a:p>
          <a:p>
            <a:pPr eaLnBrk="0" fontAlgn="base" hangingPunct="0"/>
            <a:r>
              <a:rPr lang="ru-RU" dirty="0"/>
              <a:t>          Программа включает в себя блоки занятий, направленные на развитие голоса, расширение певческого опыта детей, что является продолжением традиций, заложенных в программах данного вида, рекомендованных для системы дополнительного образования. В тоже время, программа включает репертуар, необходимый для организации воспитательного процесса школы. Он предназначен для исполнения на общешкольных праздниках, выездных выступлениях. Условия школы требуют исполнения произведений караоке, поэтому в программу включен репертуар, имеющий механическую запись. Во время занятий развитие голоса проводится с использованием «живого» аккомпанемента.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34914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МЕТОДЫ И ТЕХНОЛОГИИ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620688"/>
            <a:ext cx="8219256" cy="59766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С целью эффективности реализации программы на занятиях </a:t>
            </a:r>
            <a:r>
              <a:rPr lang="ru-RU" sz="2800" dirty="0" smtClean="0">
                <a:solidFill>
                  <a:schemeClr val="tx1"/>
                </a:solidFill>
              </a:rPr>
              <a:t>  </a:t>
            </a:r>
            <a:r>
              <a:rPr lang="ru-RU" sz="2800" dirty="0">
                <a:solidFill>
                  <a:schemeClr val="tx1"/>
                </a:solidFill>
              </a:rPr>
              <a:t>использую такие методы и </a:t>
            </a:r>
            <a:r>
              <a:rPr lang="ru-RU" sz="2800" dirty="0" smtClean="0">
                <a:solidFill>
                  <a:schemeClr val="tx1"/>
                </a:solidFill>
              </a:rPr>
              <a:t>технологии: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информационно-развивающие (беседы, рассказы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smtClean="0">
                <a:solidFill>
                  <a:schemeClr val="tx1"/>
                </a:solidFill>
              </a:rPr>
              <a:t>просмотр мультипликационных, художественных </a:t>
            </a:r>
            <a:r>
              <a:rPr lang="ru-RU" sz="2800" dirty="0">
                <a:solidFill>
                  <a:schemeClr val="tx1"/>
                </a:solidFill>
              </a:rPr>
              <a:t>и видеофильмов);</a:t>
            </a:r>
          </a:p>
          <a:p>
            <a:r>
              <a:rPr lang="ru-RU" sz="2800" dirty="0">
                <a:solidFill>
                  <a:schemeClr val="tx1"/>
                </a:solidFill>
              </a:rPr>
              <a:t>практически - прикладные (освоение умений и навыков по принципу “делай как я</a:t>
            </a:r>
            <a:r>
              <a:rPr lang="ru-RU" sz="2800" dirty="0" smtClean="0">
                <a:solidFill>
                  <a:schemeClr val="tx1"/>
                </a:solidFill>
              </a:rPr>
              <a:t>”, метод многократного повтора);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dirty="0">
                <a:solidFill>
                  <a:schemeClr val="tx1"/>
                </a:solidFill>
              </a:rPr>
              <a:t>проблемно-поисковые (учащиеся самостоятельно ищут решение поставленных перед ними </a:t>
            </a:r>
            <a:r>
              <a:rPr lang="ru-RU" sz="2800" dirty="0" smtClean="0">
                <a:solidFill>
                  <a:schemeClr val="tx1"/>
                </a:solidFill>
              </a:rPr>
              <a:t>задач, обсуждения);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dirty="0">
                <a:solidFill>
                  <a:schemeClr val="tx1"/>
                </a:solidFill>
              </a:rPr>
              <a:t>творческие (развивающие игры, </a:t>
            </a:r>
            <a:r>
              <a:rPr lang="ru-RU" sz="2800" dirty="0" smtClean="0">
                <a:solidFill>
                  <a:schemeClr val="tx1"/>
                </a:solidFill>
              </a:rPr>
              <a:t>моделирование  ролевой ситуации «Если бы я был дирижером, то…», пластическое интонирование музыки (создание образа при помощи пластики), использование ассоциаций (подбор художественных образов, созвучных музыке), участие </a:t>
            </a:r>
            <a:r>
              <a:rPr lang="ru-RU" sz="2800" dirty="0">
                <a:solidFill>
                  <a:schemeClr val="tx1"/>
                </a:solidFill>
              </a:rPr>
              <a:t>в досуговых программах, создание фотогазет и пр.);</a:t>
            </a:r>
          </a:p>
          <a:p>
            <a:r>
              <a:rPr lang="ru-RU" sz="2800" dirty="0">
                <a:solidFill>
                  <a:schemeClr val="tx1"/>
                </a:solidFill>
              </a:rPr>
              <a:t>методы контроля и самоконтроля (</a:t>
            </a:r>
            <a:r>
              <a:rPr lang="ru-RU" sz="2800" dirty="0" smtClean="0">
                <a:solidFill>
                  <a:schemeClr val="tx1"/>
                </a:solidFill>
              </a:rPr>
              <a:t>самоанализ, </a:t>
            </a:r>
            <a:r>
              <a:rPr lang="ru-RU" sz="2800" dirty="0">
                <a:solidFill>
                  <a:schemeClr val="tx1"/>
                </a:solidFill>
              </a:rPr>
              <a:t>анализ </a:t>
            </a:r>
            <a:r>
              <a:rPr lang="ru-RU" sz="2800" dirty="0" smtClean="0">
                <a:solidFill>
                  <a:schemeClr val="tx1"/>
                </a:solidFill>
              </a:rPr>
              <a:t>исполнения участников коллектива, </a:t>
            </a:r>
            <a:r>
              <a:rPr lang="ru-RU" sz="2800" dirty="0">
                <a:solidFill>
                  <a:schemeClr val="tx1"/>
                </a:solidFill>
              </a:rPr>
              <a:t>анализ </a:t>
            </a:r>
            <a:r>
              <a:rPr lang="ru-RU" sz="2800" dirty="0" smtClean="0">
                <a:solidFill>
                  <a:schemeClr val="tx1"/>
                </a:solidFill>
              </a:rPr>
              <a:t>концертных выступлений)</a:t>
            </a:r>
            <a:endParaRPr lang="ru-RU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136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57201926"/>
              </p:ext>
            </p:extLst>
          </p:nvPr>
        </p:nvGraphicFramePr>
        <p:xfrm>
          <a:off x="611560" y="1397476"/>
          <a:ext cx="7848872" cy="4335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48872"/>
              </a:tblGrid>
              <a:tr h="1083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>
                          <a:effectLst/>
                        </a:rPr>
                        <a:t>Википедия. Свободная энциклопедия (Электронный ресурс). – </a:t>
                      </a:r>
                      <a:r>
                        <a:rPr lang="en-US" sz="2000" dirty="0">
                          <a:effectLst/>
                        </a:rPr>
                        <a:t>http</a:t>
                      </a:r>
                      <a:r>
                        <a:rPr lang="ru-RU" sz="2000" dirty="0">
                          <a:effectLst/>
                        </a:rPr>
                        <a:t>://</a:t>
                      </a:r>
                      <a:r>
                        <a:rPr lang="en-US" sz="2000" dirty="0" err="1">
                          <a:effectLst/>
                        </a:rPr>
                        <a:t>ru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r>
                        <a:rPr lang="en-US" sz="2000" dirty="0" err="1">
                          <a:effectLst/>
                        </a:rPr>
                        <a:t>wikipedia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r>
                        <a:rPr lang="en-US" sz="2000" dirty="0">
                          <a:effectLst/>
                        </a:rPr>
                        <a:t>org</a:t>
                      </a:r>
                      <a:r>
                        <a:rPr lang="ru-RU" sz="2000" dirty="0">
                          <a:effectLst/>
                        </a:rPr>
                        <a:t>/</a:t>
                      </a:r>
                      <a:r>
                        <a:rPr lang="en-US" sz="2000" dirty="0">
                          <a:effectLst/>
                        </a:rPr>
                        <a:t>wiki</a:t>
                      </a: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1083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effectLst/>
                        </a:rPr>
                        <a:t>Классическая музыка (Электронный ресурс). – </a:t>
                      </a:r>
                      <a:r>
                        <a:rPr lang="en-US" sz="2000">
                          <a:effectLst/>
                        </a:rPr>
                        <a:t>http</a:t>
                      </a:r>
                      <a:r>
                        <a:rPr lang="ru-RU" sz="2000">
                          <a:effectLst/>
                        </a:rPr>
                        <a:t>://</a:t>
                      </a:r>
                      <a:r>
                        <a:rPr lang="en-US" sz="2000">
                          <a:effectLst/>
                        </a:rPr>
                        <a:t>classic</a:t>
                      </a:r>
                      <a:r>
                        <a:rPr lang="ru-RU" sz="2000">
                          <a:effectLst/>
                        </a:rPr>
                        <a:t>.</a:t>
                      </a:r>
                      <a:r>
                        <a:rPr lang="en-US" sz="2000">
                          <a:effectLst/>
                        </a:rPr>
                        <a:t>chubrik</a:t>
                      </a:r>
                      <a:r>
                        <a:rPr lang="ru-RU" sz="2000">
                          <a:effectLst/>
                        </a:rPr>
                        <a:t>.</a:t>
                      </a:r>
                      <a:r>
                        <a:rPr lang="en-US" sz="2000">
                          <a:effectLst/>
                        </a:rPr>
                        <a:t>ru</a:t>
                      </a:r>
                      <a:endParaRPr lang="ru-RU" sz="20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1083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>
                          <a:effectLst/>
                        </a:rPr>
                        <a:t>Музыкальный энциклопедический словарь (Электронный ресурс). – </a:t>
                      </a:r>
                      <a:r>
                        <a:rPr lang="en-US" sz="2000" dirty="0">
                          <a:effectLst/>
                        </a:rPr>
                        <a:t>http</a:t>
                      </a:r>
                      <a:r>
                        <a:rPr lang="ru-RU" sz="2000" dirty="0">
                          <a:effectLst/>
                        </a:rPr>
                        <a:t>://</a:t>
                      </a:r>
                      <a:r>
                        <a:rPr lang="en-US" sz="2000" dirty="0">
                          <a:effectLst/>
                        </a:rPr>
                        <a:t>www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r>
                        <a:rPr lang="en-US" sz="2000" dirty="0">
                          <a:effectLst/>
                        </a:rPr>
                        <a:t>music</a:t>
                      </a:r>
                      <a:r>
                        <a:rPr lang="ru-RU" sz="2000" dirty="0">
                          <a:effectLst/>
                        </a:rPr>
                        <a:t>-</a:t>
                      </a:r>
                      <a:r>
                        <a:rPr lang="en-US" sz="2000" dirty="0" err="1">
                          <a:effectLst/>
                        </a:rPr>
                        <a:t>dic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r>
                        <a:rPr lang="en-US" sz="2000" dirty="0" err="1">
                          <a:effectLst/>
                        </a:rPr>
                        <a:t>ru</a:t>
                      </a: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1083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 dirty="0">
                          <a:effectLst/>
                        </a:rPr>
                        <a:t>Музыкальный словарь  (Электронный ресурс). -  </a:t>
                      </a:r>
                      <a:r>
                        <a:rPr lang="en-US" sz="2000" dirty="0">
                          <a:effectLst/>
                        </a:rPr>
                        <a:t>http</a:t>
                      </a:r>
                      <a:r>
                        <a:rPr lang="ru-RU" sz="2000" dirty="0">
                          <a:effectLst/>
                        </a:rPr>
                        <a:t>://</a:t>
                      </a:r>
                      <a:r>
                        <a:rPr lang="en-US" sz="2000" dirty="0" err="1">
                          <a:effectLst/>
                        </a:rPr>
                        <a:t>dic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r>
                        <a:rPr lang="en-US" sz="2000" dirty="0">
                          <a:effectLst/>
                        </a:rPr>
                        <a:t>academic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r>
                        <a:rPr lang="en-US" sz="2000" dirty="0" err="1">
                          <a:effectLst/>
                        </a:rPr>
                        <a:t>ru</a:t>
                      </a:r>
                      <a:r>
                        <a:rPr lang="ru-RU" sz="2000" dirty="0">
                          <a:effectLst/>
                        </a:rPr>
                        <a:t>/</a:t>
                      </a:r>
                      <a:r>
                        <a:rPr lang="en-US" sz="2000" dirty="0">
                          <a:effectLst/>
                        </a:rPr>
                        <a:t>contents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r>
                        <a:rPr lang="en-US" sz="2000" dirty="0" err="1">
                          <a:effectLst/>
                        </a:rPr>
                        <a:t>nsf</a:t>
                      </a:r>
                      <a:r>
                        <a:rPr lang="ru-RU" sz="2000" dirty="0">
                          <a:effectLst/>
                        </a:rPr>
                        <a:t>/</a:t>
                      </a:r>
                      <a:r>
                        <a:rPr lang="en-US" sz="2000" dirty="0" err="1">
                          <a:effectLst/>
                        </a:rPr>
                        <a:t>dik</a:t>
                      </a:r>
                      <a:r>
                        <a:rPr lang="ru-RU" sz="2000" dirty="0">
                          <a:effectLst/>
                        </a:rPr>
                        <a:t>_</a:t>
                      </a:r>
                      <a:r>
                        <a:rPr lang="en-US" sz="2000" dirty="0">
                          <a:effectLst/>
                        </a:rPr>
                        <a:t>music</a:t>
                      </a:r>
                      <a:endParaRPr lang="ru-RU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512511" cy="1143000"/>
          </a:xfrm>
        </p:spPr>
        <p:txBody>
          <a:bodyPr/>
          <a:lstStyle/>
          <a:p>
            <a:r>
              <a:rPr lang="ru-RU" sz="3600" dirty="0" smtClean="0"/>
              <a:t>Информационные технологии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767208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3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АКТУАЛЬНОСТЬ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924744"/>
            <a:ext cx="8229600" cy="531256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Актуальност</a:t>
            </a:r>
            <a:r>
              <a:rPr lang="ru-RU" b="1" dirty="0"/>
              <a:t>ь</a:t>
            </a:r>
            <a:r>
              <a:rPr lang="ru-RU" dirty="0"/>
              <a:t> программы детского хорового коллектива  заключается в том, что она направлена на создание условий для реализации творческих способностей каждого ребенка, дает  возможность каждому проявить себя, почувствовать успешным.</a:t>
            </a:r>
            <a:br>
              <a:rPr lang="ru-RU" dirty="0"/>
            </a:br>
            <a:r>
              <a:rPr lang="ru-RU" dirty="0"/>
              <a:t>Помимо этого, программа предусматривает развитие музыкальных и творческих способностей детей, певческих данных, общей музыкальной культуры, культуру поведения в обществе.</a:t>
            </a:r>
            <a:br>
              <a:rPr lang="ru-RU" dirty="0"/>
            </a:br>
            <a:r>
              <a:rPr lang="ru-RU" dirty="0"/>
              <a:t>          Хоровое пение – занятие коллективное</a:t>
            </a:r>
            <a:r>
              <a:rPr lang="ru-RU" b="1" dirty="0"/>
              <a:t>.</a:t>
            </a:r>
            <a:r>
              <a:rPr lang="ru-RU" dirty="0"/>
              <a:t> Выступление –  результат творческих усилий коллектива. Занятия в хоре могут и должны воспитывать у школьников такие ценные качества, как коллективизм, способность  чувствовать и ценить красоту  настоящей дружбы и товарищества, требовательность к себе  и другим. Здесь дети начинают учиться самодисциплине.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730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513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 оригинальность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836712"/>
            <a:ext cx="8229600" cy="4813995"/>
          </a:xfrm>
        </p:spPr>
        <p:txBody>
          <a:bodyPr/>
          <a:lstStyle/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Программа  разработана </a:t>
            </a:r>
            <a:r>
              <a:rPr lang="ru-RU" b="1" dirty="0">
                <a:solidFill>
                  <a:srgbClr val="002060"/>
                </a:solidFill>
              </a:rPr>
              <a:t>для детей общеобразовательной школы, которые </a:t>
            </a:r>
            <a:r>
              <a:rPr lang="ru-RU" b="1" dirty="0" smtClean="0">
                <a:solidFill>
                  <a:srgbClr val="002060"/>
                </a:solidFill>
              </a:rPr>
              <a:t>стремятся </a:t>
            </a:r>
            <a:r>
              <a:rPr lang="ru-RU" b="1" dirty="0">
                <a:solidFill>
                  <a:srgbClr val="002060"/>
                </a:solidFill>
              </a:rPr>
              <a:t>научиться красиво и грамотно петь. </a:t>
            </a:r>
            <a:r>
              <a:rPr lang="ru-RU" b="1" dirty="0" smtClean="0">
                <a:solidFill>
                  <a:srgbClr val="002060"/>
                </a:solidFill>
              </a:rPr>
              <a:t>При </a:t>
            </a:r>
            <a:r>
              <a:rPr lang="ru-RU" b="1" dirty="0">
                <a:solidFill>
                  <a:srgbClr val="002060"/>
                </a:solidFill>
              </a:rPr>
              <a:t>этом дети не только разного возраста, но и имеют разные стартовые способности. 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Направленность </a:t>
            </a:r>
            <a:r>
              <a:rPr lang="ru-RU" b="1" dirty="0">
                <a:solidFill>
                  <a:srgbClr val="002060"/>
                </a:solidFill>
              </a:rPr>
              <a:t>на </a:t>
            </a:r>
            <a:r>
              <a:rPr lang="ru-RU" b="1" dirty="0" smtClean="0">
                <a:solidFill>
                  <a:srgbClr val="002060"/>
                </a:solidFill>
              </a:rPr>
              <a:t>сохранение здоровья </a:t>
            </a:r>
            <a:r>
              <a:rPr lang="ru-RU" b="1" dirty="0">
                <a:solidFill>
                  <a:srgbClr val="002060"/>
                </a:solidFill>
              </a:rPr>
              <a:t>учащихся</a:t>
            </a:r>
          </a:p>
        </p:txBody>
      </p:sp>
    </p:spTree>
    <p:extLst>
      <p:ext uri="{BB962C8B-B14F-4D97-AF65-F5344CB8AC3E}">
        <p14:creationId xmlns:p14="http://schemas.microsoft.com/office/powerpoint/2010/main" xmlns="" val="293946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7693"/>
            <a:ext cx="87849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i="1" dirty="0" smtClean="0"/>
          </a:p>
          <a:p>
            <a:endParaRPr lang="ru-RU" sz="2000" b="1" i="1" dirty="0"/>
          </a:p>
          <a:p>
            <a:r>
              <a:rPr lang="ru-RU" sz="2000" b="1" i="1" dirty="0" smtClean="0"/>
              <a:t>Личностные</a:t>
            </a:r>
            <a:r>
              <a:rPr lang="ru-RU" sz="2000" b="1" i="1" dirty="0"/>
              <a:t>,  </a:t>
            </a:r>
            <a:r>
              <a:rPr lang="ru-RU" sz="2000" b="1" i="1" dirty="0" err="1"/>
              <a:t>метапредметные</a:t>
            </a:r>
            <a:r>
              <a:rPr lang="ru-RU" sz="2000" b="1" i="1" dirty="0"/>
              <a:t>  и  предметные  результаты  освоения  курса.</a:t>
            </a:r>
            <a:endParaRPr lang="ru-RU" sz="2000" dirty="0"/>
          </a:p>
          <a:p>
            <a:r>
              <a:rPr lang="ru-RU" sz="2000" b="1" i="1" dirty="0"/>
              <a:t>                                </a:t>
            </a:r>
            <a:r>
              <a:rPr lang="ru-RU" sz="2000" b="1" dirty="0"/>
              <a:t> В  области  личностных  результатов:</a:t>
            </a:r>
            <a:endParaRPr lang="ru-RU" sz="2000" dirty="0"/>
          </a:p>
          <a:p>
            <a:pPr lvl="0"/>
            <a:r>
              <a:rPr lang="ru-RU" sz="2000" b="1" dirty="0"/>
              <a:t> </a:t>
            </a:r>
            <a:r>
              <a:rPr lang="ru-RU" sz="2000" dirty="0"/>
              <a:t>наличие  широкой  мотивационной  основы  учебной  деятельности,  включающей  социальные, учебно-познавательные   и  внешние  мотивы;</a:t>
            </a:r>
          </a:p>
          <a:p>
            <a:pPr lvl="0"/>
            <a:r>
              <a:rPr lang="ru-RU" sz="2000" b="1" dirty="0"/>
              <a:t> </a:t>
            </a:r>
            <a:r>
              <a:rPr lang="ru-RU" sz="2000" dirty="0"/>
              <a:t>ориентация  на  понимание  причин  успеха  в  учебной  деятельности;</a:t>
            </a:r>
          </a:p>
          <a:p>
            <a:pPr lvl="0"/>
            <a:r>
              <a:rPr lang="ru-RU" sz="2000" b="1" dirty="0"/>
              <a:t> </a:t>
            </a:r>
            <a:r>
              <a:rPr lang="ru-RU" sz="2000" dirty="0"/>
              <a:t>наличие  эмоционально-ценностного  отношения   к  искусству;</a:t>
            </a:r>
          </a:p>
          <a:p>
            <a:pPr lvl="0"/>
            <a:r>
              <a:rPr lang="ru-RU" sz="2000" dirty="0"/>
              <a:t> реализация  творческого  потенциала  в  процессе  коллективного и индивидуального </a:t>
            </a:r>
            <a:r>
              <a:rPr lang="ru-RU" sz="2000" dirty="0" err="1"/>
              <a:t>музицирования</a:t>
            </a:r>
            <a:r>
              <a:rPr lang="ru-RU" sz="2000" dirty="0"/>
              <a:t>;</a:t>
            </a:r>
          </a:p>
          <a:p>
            <a:pPr lvl="0"/>
            <a:r>
              <a:rPr lang="ru-RU" sz="2000" dirty="0"/>
              <a:t>позитивная самооценка своих музыкально-творческих способностей.</a:t>
            </a:r>
          </a:p>
          <a:p>
            <a:pPr lvl="0"/>
            <a:r>
              <a:rPr lang="ru-RU" sz="2000" dirty="0"/>
              <a:t>навыки коллективного хорового исполнительского творчества, в том </a:t>
            </a:r>
          </a:p>
          <a:p>
            <a:r>
              <a:rPr lang="ru-RU" sz="2000" dirty="0"/>
              <a:t>     числе, отражающие взаимоотношения между солистом и хоровым </a:t>
            </a:r>
          </a:p>
          <a:p>
            <a:r>
              <a:rPr lang="ru-RU" sz="2000" dirty="0"/>
              <a:t>     коллективом; </a:t>
            </a:r>
          </a:p>
        </p:txBody>
      </p:sp>
    </p:spTree>
    <p:extLst>
      <p:ext uri="{BB962C8B-B14F-4D97-AF65-F5344CB8AC3E}">
        <p14:creationId xmlns:p14="http://schemas.microsoft.com/office/powerpoint/2010/main" xmlns="" val="357862122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313</TotalTime>
  <Words>904</Words>
  <Application>Microsoft Office PowerPoint</Application>
  <PresentationFormat>Экран (4:3)</PresentationFormat>
  <Paragraphs>196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Муниципальное бюджетное общеобразовательное учреждение №30  станицы Кущёвской  муниципального образования Кущевский район </vt:lpstr>
      <vt:lpstr>Слайд 2</vt:lpstr>
      <vt:lpstr>                    ЦЕЛЬ:              создание условия для самореализации личности через  музыкально-    эстетическое воспитание обучающихся.  ЗАДАЧИ: создание условий для приобретения навыков коллективного пения, способов управления своим голосом; формирование у обучающихся детей  культуры общения и поведения в социуме путем подъема и развития хоровой культуры; создание условий для  развития голосового аппарата, музыкальных и творческих способностей; деловых качеств: ответственности, социальной активности, аккуратности.</vt:lpstr>
      <vt:lpstr>Слайд 4</vt:lpstr>
      <vt:lpstr>МЕТОДЫ И ТЕХНОЛОГИИ</vt:lpstr>
      <vt:lpstr>Информационные технологии</vt:lpstr>
      <vt:lpstr>АКТУАЛЬНОСТЬ ПРОГРАММЫ</vt:lpstr>
      <vt:lpstr> оригинальность </vt:lpstr>
      <vt:lpstr>Слайд 9</vt:lpstr>
      <vt:lpstr>Слайд 10</vt:lpstr>
      <vt:lpstr>Слайд 11</vt:lpstr>
      <vt:lpstr>Слайд 12</vt:lpstr>
      <vt:lpstr>Слайд 13</vt:lpstr>
      <vt:lpstr>ФОРМЫ ДИАГНОСТИКИ ПРОГНОЗИРУЕМЫХ РЕЗУЛЬТАТОВ</vt:lpstr>
      <vt:lpstr>ОСНАЩЕНИЕ ПРОГРАММЫ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образовательное учреждение средняя общеобразовательная школа № 290 Красносельского района Санкт-Петербурга</dc:title>
  <dc:creator>1234</dc:creator>
  <cp:lastModifiedBy>user</cp:lastModifiedBy>
  <cp:revision>57</cp:revision>
  <dcterms:created xsi:type="dcterms:W3CDTF">2011-10-05T15:49:26Z</dcterms:created>
  <dcterms:modified xsi:type="dcterms:W3CDTF">2016-02-23T17:13:47Z</dcterms:modified>
</cp:coreProperties>
</file>