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67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908721"/>
            <a:ext cx="5902424" cy="2880319"/>
          </a:xfrm>
        </p:spPr>
        <p:txBody>
          <a:bodyPr>
            <a:normAutofit/>
          </a:bodyPr>
          <a:lstStyle/>
          <a:p>
            <a:r>
              <a:rPr lang="ru-RU" dirty="0" smtClean="0"/>
              <a:t>Разрыхлители теста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437112"/>
            <a:ext cx="4822304" cy="115212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преподаватель спец. предметов-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Шаймарданова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А.К.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9680"/>
            <a:ext cx="28860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endParaRPr lang="ru-RU" dirty="0" smtClean="0"/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Разрыхлители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теста-это продукты, которые выделяют газообразные вещества, придающие тесту пористость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5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теста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35764" y="1905067"/>
            <a:ext cx="273630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Дрожжевое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4510336" y="1916832"/>
            <a:ext cx="35180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Бездрожжевое</a:t>
            </a:r>
            <a:endParaRPr lang="ru-RU" sz="2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220072" y="1052736"/>
            <a:ext cx="864096" cy="864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987824" y="1017435"/>
            <a:ext cx="884244" cy="887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7584" y="3792496"/>
            <a:ext cx="1368152" cy="50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483768" y="386104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Безопарное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971600" y="379249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Опарное</a:t>
            </a:r>
            <a:endParaRPr lang="ru-RU" sz="20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1619672" y="3345227"/>
            <a:ext cx="360040" cy="447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1" idx="0"/>
          </p:cNvCxnSpPr>
          <p:nvPr/>
        </p:nvCxnSpPr>
        <p:spPr>
          <a:xfrm>
            <a:off x="2874300" y="3356992"/>
            <a:ext cx="473564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90524" y="3717032"/>
            <a:ext cx="33538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Бисквитное</a:t>
            </a:r>
          </a:p>
          <a:p>
            <a:r>
              <a:rPr lang="ru-RU" dirty="0" smtClean="0"/>
              <a:t>Песочное</a:t>
            </a:r>
          </a:p>
          <a:p>
            <a:r>
              <a:rPr lang="ru-RU" dirty="0" smtClean="0"/>
              <a:t>Пряничное</a:t>
            </a:r>
          </a:p>
          <a:p>
            <a:r>
              <a:rPr lang="ru-RU" dirty="0" smtClean="0"/>
              <a:t>Слоёное</a:t>
            </a:r>
          </a:p>
          <a:p>
            <a:r>
              <a:rPr lang="ru-RU" dirty="0" smtClean="0"/>
              <a:t>Вафельное</a:t>
            </a:r>
          </a:p>
          <a:p>
            <a:r>
              <a:rPr lang="ru-RU" dirty="0" smtClean="0"/>
              <a:t>Тесто для блинчиков и др.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5652120" y="3356992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7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81328"/>
            <a:ext cx="8363272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Биологические </a:t>
            </a:r>
            <a:r>
              <a:rPr lang="ru-RU" sz="3200" i="1" u="sng" dirty="0" smtClean="0"/>
              <a:t>(</a:t>
            </a:r>
            <a:r>
              <a:rPr lang="ru-RU" sz="3200" u="sng" dirty="0" smtClean="0">
                <a:solidFill>
                  <a:srgbClr val="FF0000"/>
                </a:solidFill>
              </a:rPr>
              <a:t>дрожжи</a:t>
            </a:r>
            <a:r>
              <a:rPr lang="ru-RU" sz="2800" i="1" u="sng" dirty="0" smtClean="0"/>
              <a:t>-дрожжевое тесто</a:t>
            </a:r>
            <a:r>
              <a:rPr lang="ru-RU" sz="3200" i="1" u="sng" dirty="0" smtClean="0"/>
              <a:t>)</a:t>
            </a:r>
          </a:p>
          <a:p>
            <a:pPr lvl="0"/>
            <a:r>
              <a:rPr lang="ru-RU" sz="4000" dirty="0" smtClean="0"/>
              <a:t>Химические </a:t>
            </a:r>
            <a:r>
              <a:rPr lang="ru-RU" sz="3200" dirty="0" smtClean="0"/>
              <a:t>(</a:t>
            </a:r>
            <a:r>
              <a:rPr lang="ru-RU" sz="3200" dirty="0" smtClean="0">
                <a:solidFill>
                  <a:srgbClr val="FF0000"/>
                </a:solidFill>
              </a:rPr>
              <a:t>пищевая сода</a:t>
            </a:r>
            <a:r>
              <a:rPr lang="ru-RU" sz="2800" dirty="0" smtClean="0"/>
              <a:t>-</a:t>
            </a:r>
            <a:r>
              <a:rPr lang="ru-RU" sz="2800" i="1" u="sng" dirty="0" smtClean="0"/>
              <a:t>вафельное, пряничное, сдобное, песочное </a:t>
            </a:r>
            <a:r>
              <a:rPr lang="ru-RU" sz="2800" dirty="0" smtClean="0"/>
              <a:t>и др.)</a:t>
            </a:r>
          </a:p>
          <a:p>
            <a:pPr lvl="0"/>
            <a:r>
              <a:rPr lang="ru-RU" sz="4000" dirty="0" smtClean="0"/>
              <a:t>Механические </a:t>
            </a:r>
            <a:r>
              <a:rPr lang="ru-RU" sz="3200" dirty="0" smtClean="0"/>
              <a:t>( </a:t>
            </a:r>
            <a:r>
              <a:rPr lang="ru-RU" sz="3200" dirty="0" smtClean="0">
                <a:solidFill>
                  <a:srgbClr val="FF0000"/>
                </a:solidFill>
              </a:rPr>
              <a:t>взбитые белки</a:t>
            </a:r>
            <a:r>
              <a:rPr lang="ru-RU" sz="3200" dirty="0" smtClean="0"/>
              <a:t>-</a:t>
            </a:r>
            <a:r>
              <a:rPr lang="ru-RU" sz="2800" i="1" u="sng" dirty="0" smtClean="0"/>
              <a:t>бисквитное, воздушное, миндальное, тесто для блинчиков)</a:t>
            </a:r>
            <a:endParaRPr lang="ru-RU" sz="2800" dirty="0" smtClean="0"/>
          </a:p>
          <a:p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Разрыхлители теста бывают:</a:t>
            </a:r>
            <a:br>
              <a:rPr lang="ru-RU" sz="4400" dirty="0" smtClean="0">
                <a:solidFill>
                  <a:schemeClr val="tx1"/>
                </a:solidFill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7"/>
          <p:cNvSpPr txBox="1">
            <a:spLocks noChangeArrowheads="1"/>
          </p:cNvSpPr>
          <p:nvPr/>
        </p:nvSpPr>
        <p:spPr bwMode="auto">
          <a:xfrm>
            <a:off x="2500313" y="207963"/>
            <a:ext cx="4000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400" b="1">
                <a:latin typeface="Tahoma" pitchFamily="34" charset="0"/>
                <a:cs typeface="Tahoma" pitchFamily="34" charset="0"/>
              </a:rPr>
              <a:t>Разрыхлители теста</a:t>
            </a:r>
          </a:p>
        </p:txBody>
      </p:sp>
      <p:sp>
        <p:nvSpPr>
          <p:cNvPr id="13315" name="TextBox 13"/>
          <p:cNvSpPr txBox="1">
            <a:spLocks noChangeArrowheads="1"/>
          </p:cNvSpPr>
          <p:nvPr/>
        </p:nvSpPr>
        <p:spPr bwMode="auto">
          <a:xfrm>
            <a:off x="5705475" y="5770563"/>
            <a:ext cx="2170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sz="2000" b="1">
                <a:latin typeface="Tahoma" pitchFamily="34" charset="0"/>
                <a:cs typeface="Tahoma" pitchFamily="34" charset="0"/>
              </a:rPr>
              <a:t>Пищевая сода </a:t>
            </a:r>
          </a:p>
        </p:txBody>
      </p:sp>
      <p:sp>
        <p:nvSpPr>
          <p:cNvPr id="13316" name="TextBox 14"/>
          <p:cNvSpPr txBox="1">
            <a:spLocks noChangeArrowheads="1"/>
          </p:cNvSpPr>
          <p:nvPr/>
        </p:nvSpPr>
        <p:spPr bwMode="auto">
          <a:xfrm>
            <a:off x="1916113" y="5751513"/>
            <a:ext cx="1370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000" b="1">
                <a:latin typeface="Tahoma" pitchFamily="34" charset="0"/>
                <a:cs typeface="Tahoma" pitchFamily="34" charset="0"/>
              </a:rPr>
              <a:t>Дрожжи</a:t>
            </a:r>
          </a:p>
        </p:txBody>
      </p:sp>
      <p:sp>
        <p:nvSpPr>
          <p:cNvPr id="13317" name="TextBox 15"/>
          <p:cNvSpPr txBox="1">
            <a:spLocks noChangeArrowheads="1"/>
          </p:cNvSpPr>
          <p:nvPr/>
        </p:nvSpPr>
        <p:spPr bwMode="auto">
          <a:xfrm>
            <a:off x="500063" y="1000125"/>
            <a:ext cx="82153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b="1" dirty="0">
                <a:latin typeface="Tahoma" pitchFamily="34" charset="0"/>
                <a:cs typeface="Tahoma" pitchFamily="34" charset="0"/>
              </a:rPr>
              <a:t>Мука с водой дает клейкую массу, которая недостаточно хорошо пропекается и после выпечки становится грубой. Изделия из такого теста плохо усваиваются. Чтобы улучшить качество теста, применяют разрыхлители, придающие ему пористость.  В качестве разрыхлителей используют </a:t>
            </a:r>
            <a:r>
              <a:rPr lang="ru-RU" b="1" u="sng" dirty="0">
                <a:latin typeface="Tahoma" pitchFamily="34" charset="0"/>
                <a:cs typeface="Tahoma" pitchFamily="34" charset="0"/>
              </a:rPr>
              <a:t>дрожжи</a:t>
            </a:r>
            <a:r>
              <a:rPr lang="ru-RU" b="1" dirty="0">
                <a:latin typeface="Tahoma" pitchFamily="34" charset="0"/>
                <a:cs typeface="Tahoma" pitchFamily="34" charset="0"/>
              </a:rPr>
              <a:t> (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c</a:t>
            </a:r>
            <a:r>
              <a:rPr lang="ru-RU" b="1" dirty="0" err="1">
                <a:latin typeface="Tahoma" pitchFamily="34" charset="0"/>
                <a:cs typeface="Tahoma" pitchFamily="34" charset="0"/>
              </a:rPr>
              <a:t>вежие</a:t>
            </a:r>
            <a:r>
              <a:rPr lang="ru-RU" b="1" dirty="0">
                <a:latin typeface="Tahoma" pitchFamily="34" charset="0"/>
                <a:cs typeface="Tahoma" pitchFamily="34" charset="0"/>
              </a:rPr>
              <a:t>, сухие) и </a:t>
            </a:r>
            <a:r>
              <a:rPr lang="ru-RU" b="1" u="sng" dirty="0">
                <a:latin typeface="Tahoma" pitchFamily="34" charset="0"/>
                <a:cs typeface="Tahoma" pitchFamily="34" charset="0"/>
              </a:rPr>
              <a:t>пищевую соду. </a:t>
            </a:r>
          </a:p>
          <a:p>
            <a:pPr eaLnBrk="1" hangingPunct="1"/>
            <a:r>
              <a:rPr lang="ru-RU" b="1" u="sng" dirty="0">
                <a:latin typeface="Tahoma" pitchFamily="34" charset="0"/>
                <a:cs typeface="Tahoma" pitchFamily="34" charset="0"/>
              </a:rPr>
              <a:t>Пищевую соду </a:t>
            </a:r>
            <a:r>
              <a:rPr lang="ru-RU" b="1" dirty="0">
                <a:latin typeface="Tahoma" pitchFamily="34" charset="0"/>
                <a:cs typeface="Tahoma" pitchFamily="34" charset="0"/>
              </a:rPr>
              <a:t>как разрыхлитель всегда используют вместе с кислотой. </a:t>
            </a:r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325" y="3841750"/>
            <a:ext cx="2144713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5113" y="3835400"/>
            <a:ext cx="21463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0" y="3533775"/>
            <a:ext cx="1357313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1363" y="3819525"/>
            <a:ext cx="1573212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572500" y="6072188"/>
            <a:ext cx="357188" cy="357187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576263"/>
          </a:xfrm>
        </p:spPr>
        <p:txBody>
          <a:bodyPr>
            <a:normAutofit fontScale="90000"/>
          </a:bodyPr>
          <a:lstStyle/>
          <a:p>
            <a:r>
              <a:rPr lang="ru-RU" b="1" smtClean="0"/>
              <a:t>Биологические разрыхлители.</a:t>
            </a:r>
            <a:br>
              <a:rPr lang="ru-RU" b="1" smtClean="0"/>
            </a:br>
            <a:endParaRPr lang="ru-RU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79388" y="692150"/>
            <a:ext cx="8507412" cy="5434013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Дрожжи — это микроорганизмы (дрожжевые грибы), состоящие из отдельных неподвижных клеток, которые в благоприятных условиях очень быстро размножаются.</a:t>
            </a:r>
          </a:p>
          <a:p>
            <a:r>
              <a:rPr lang="ru-RU" sz="2400" dirty="0" smtClean="0"/>
              <a:t>Дрожжи растворяют в воде температурой 30~35*С</a:t>
            </a:r>
          </a:p>
          <a:p>
            <a:r>
              <a:rPr lang="ru-RU" sz="2400" dirty="0" smtClean="0"/>
              <a:t>Сухие дрожжи поступают в продажу в виде порошка, крупки или таблеток. Они имеют желтовато-серый цвет и влажность 8-9%.  </a:t>
            </a:r>
          </a:p>
          <a:p>
            <a:r>
              <a:rPr lang="ru-RU" sz="2400" dirty="0" smtClean="0"/>
              <a:t>срок хранения живых прессованных дрожжей в холодильнике – всего 12 дней, сухих  – около 6 месяцев, а некоторых быстрорастворимых – целых 5 лет. </a:t>
            </a:r>
          </a:p>
          <a:p>
            <a:r>
              <a:rPr lang="ru-RU" sz="2400" dirty="0" smtClean="0"/>
              <a:t>При приготовлении дрожжевого теста, дрожжи </a:t>
            </a:r>
            <a:r>
              <a:rPr lang="ru-RU" sz="2400" dirty="0" err="1" smtClean="0"/>
              <a:t>сбраживают</a:t>
            </a:r>
            <a:r>
              <a:rPr lang="ru-RU" sz="2400" dirty="0" smtClean="0"/>
              <a:t> сахара в спирт, образуется углекислый газ. В результате развития микроорганизмов, вкус теста становится кислым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134938" y="6032500"/>
            <a:ext cx="392112" cy="387350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1785938" y="214313"/>
            <a:ext cx="557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400" b="1">
                <a:latin typeface="Tahoma" pitchFamily="34" charset="0"/>
                <a:cs typeface="Tahoma" pitchFamily="34" charset="0"/>
              </a:rPr>
              <a:t>Приготовление гашеной соды:</a:t>
            </a: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500063" y="857250"/>
            <a:ext cx="82867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b="1" u="sng">
                <a:latin typeface="Tahoma" pitchFamily="34" charset="0"/>
                <a:cs typeface="Tahoma" pitchFamily="34" charset="0"/>
              </a:rPr>
              <a:t>Ингредиенты для гашеной соды: </a:t>
            </a:r>
            <a:r>
              <a:rPr lang="ru-RU" b="1">
                <a:latin typeface="Tahoma" pitchFamily="34" charset="0"/>
                <a:cs typeface="Tahoma" pitchFamily="34" charset="0"/>
              </a:rPr>
              <a:t>сода 1 ч.л., пищевая кислота 1 ст.л.</a:t>
            </a:r>
            <a:br>
              <a:rPr lang="ru-RU" b="1">
                <a:latin typeface="Tahoma" pitchFamily="34" charset="0"/>
                <a:cs typeface="Tahoma" pitchFamily="34" charset="0"/>
              </a:rPr>
            </a:br>
            <a:r>
              <a:rPr lang="ru-RU" b="1">
                <a:latin typeface="Tahoma" pitchFamily="34" charset="0"/>
                <a:cs typeface="Tahoma" pitchFamily="34" charset="0"/>
              </a:rPr>
              <a:t>В  ёмкость поместить необходимое количество соды, оно указывается в рецептах и гасится  с помощью пищевых кислот. Можно использовать столовый или яблочный уксус, лимонный сок или уксусную эссенцию. Если используется  уксусная эссенция, то её нужно предварительно развести водой в приблизительно в 10 раз. Сода сначала зашипит, а потом, после гашения, перестанет шипеть. Соду можно добавлять в кондитерское изделие. Применяется для приготовления песочного,  пряничного и вафельного теста</a:t>
            </a: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" y="4116388"/>
            <a:ext cx="23209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4438" y="4124325"/>
            <a:ext cx="2309812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люс 9"/>
          <p:cNvSpPr/>
          <p:nvPr/>
        </p:nvSpPr>
        <p:spPr>
          <a:xfrm>
            <a:off x="3455988" y="4838700"/>
            <a:ext cx="357187" cy="28575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Равно 10"/>
          <p:cNvSpPr/>
          <p:nvPr/>
        </p:nvSpPr>
        <p:spPr>
          <a:xfrm>
            <a:off x="5513388" y="4792663"/>
            <a:ext cx="428625" cy="2857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1536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87825" y="4024313"/>
            <a:ext cx="992188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>
            <a:normAutofit fontScale="90000"/>
          </a:bodyPr>
          <a:lstStyle/>
          <a:p>
            <a:r>
              <a:rPr lang="ru-RU" sz="4000" b="1" smtClean="0"/>
              <a:t>Механический способ разрыхления.</a:t>
            </a:r>
            <a:r>
              <a:rPr lang="ru-RU" smtClean="0"/>
              <a:t> 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r>
              <a:rPr lang="ru-RU" sz="2400" smtClean="0"/>
              <a:t>Механический способ разрыхления применяют для изготовления теста бисквитного, заварного, белкового и для блинчиков. Это объясняется тем, что в рецептуру этих изделий входят вещества, обладающие свойствами образовывать эмульсии или пенообразную структуру </a:t>
            </a:r>
          </a:p>
          <a:p>
            <a:r>
              <a:rPr lang="ru-RU" sz="2400" smtClean="0"/>
              <a:t>Этот способ заключается во взбивании теста. Во время взбивания тесто насыщается воздухом в виде мелких пузырьков, обволакиваемых пленками из частиц взбиваемого продукта, и увеличивается в объеме.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36036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Выберите правильный ответ на вопросы: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765175"/>
            <a:ext cx="8435975" cy="56165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Для чего служат разрыхлители теста:</a:t>
            </a:r>
          </a:p>
          <a:p>
            <a:pPr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придают пористость;    б) улучшается вкус;  в) изменяют цвет;     </a:t>
            </a:r>
          </a:p>
          <a:p>
            <a:pPr>
              <a:buFont typeface="Arial" charset="0"/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Правильный  ответ: а</a:t>
            </a:r>
          </a:p>
          <a:p>
            <a:pPr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К какому разрыхлению относится дрожжи?</a:t>
            </a:r>
          </a:p>
          <a:p>
            <a:pPr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механическому;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биологическому;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химическому</a:t>
            </a:r>
          </a:p>
          <a:p>
            <a:pPr>
              <a:buFont typeface="Arial" charset="0"/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Правильный ответ: б</a:t>
            </a:r>
          </a:p>
          <a:p>
            <a:pPr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При какой температуре разводят водой дрожжи?</a:t>
            </a:r>
          </a:p>
          <a:p>
            <a:pPr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30-35;      б) 20-25; в) 45-50 градусов</a:t>
            </a:r>
          </a:p>
          <a:p>
            <a:pPr>
              <a:buFont typeface="Arial" charset="0"/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Правильный  ответ: а</a:t>
            </a:r>
          </a:p>
          <a:p>
            <a:pPr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К механическому разрыхлителю относится?</a:t>
            </a:r>
          </a:p>
          <a:p>
            <a:pPr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а)яичные белки ;   б) дрожжи; в) пищевая сода</a:t>
            </a:r>
          </a:p>
          <a:p>
            <a:pPr>
              <a:buFont typeface="Arial" charset="0"/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Правильный ответ: а</a:t>
            </a:r>
          </a:p>
          <a:p>
            <a:pPr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С каким способом разрыхления готовится песочное тесто?</a:t>
            </a:r>
          </a:p>
          <a:p>
            <a:pPr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механическим разрыхлением; б) с биологическим разрыхлением; в) с химическим разрыхлением.</a:t>
            </a:r>
          </a:p>
          <a:p>
            <a:pPr>
              <a:buFont typeface="Arial" charset="0"/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Правильный  ответ: в</a:t>
            </a:r>
          </a:p>
          <a:p>
            <a:pPr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Какие дрожжи хранятся дольше 6 месяцев?</a:t>
            </a:r>
          </a:p>
          <a:p>
            <a:pPr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прессованные;   б) сухие;</a:t>
            </a:r>
          </a:p>
          <a:p>
            <a:pPr>
              <a:buFont typeface="Arial" charset="0"/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Правильный  ответ: б</a:t>
            </a:r>
            <a:endParaRPr lang="ru-RU" sz="14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ru-RU" sz="1400" dirty="0" smtClean="0"/>
          </a:p>
          <a:p>
            <a:pPr>
              <a:buFont typeface="Arial" charset="0"/>
              <a:buNone/>
            </a:pPr>
            <a:endParaRPr lang="ru-RU" sz="1400" b="1" dirty="0" smtClean="0"/>
          </a:p>
          <a:p>
            <a:pPr>
              <a:buFont typeface="Arial" charset="0"/>
              <a:buNone/>
            </a:pPr>
            <a:endParaRPr lang="ru-RU" sz="1400" b="1" dirty="0" smtClean="0"/>
          </a:p>
          <a:p>
            <a:pPr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 nodeType="clickPar">
                      <p:stCondLst>
                        <p:cond delay="indefinite"/>
                      </p:stCondLst>
                      <p:childTnLst>
                        <p:par>
                          <p:cTn id="3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 nodeType="clickPar">
                      <p:stCondLst>
                        <p:cond delay="indefinite"/>
                      </p:stCondLst>
                      <p:childTnLst>
                        <p:par>
                          <p:cTn id="3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 nodeType="clickPar">
                      <p:stCondLst>
                        <p:cond delay="indefinite"/>
                      </p:stCondLst>
                      <p:childTnLst>
                        <p:par>
                          <p:cTn id="3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 nodeType="clickPar">
                      <p:stCondLst>
                        <p:cond delay="indefinite"/>
                      </p:stCondLst>
                      <p:childTnLst>
                        <p:par>
                          <p:cTn id="3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 nodeType="clickPar">
                      <p:stCondLst>
                        <p:cond delay="indefinite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 nodeType="clickPar">
                      <p:stCondLst>
                        <p:cond delay="indefinite"/>
                      </p:stCondLst>
                      <p:childTnLst>
                        <p:par>
                          <p:cTn id="3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 nodeType="clickPar">
                      <p:stCondLst>
                        <p:cond delay="indefinite"/>
                      </p:stCondLst>
                      <p:childTnLst>
                        <p:par>
                          <p:cTn id="3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 nodeType="clickPar">
                      <p:stCondLst>
                        <p:cond delay="indefinite"/>
                      </p:stCondLst>
                      <p:childTnLst>
                        <p:par>
                          <p:cTn id="3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 nodeType="clickPar">
                      <p:stCondLst>
                        <p:cond delay="indefinite"/>
                      </p:stCondLst>
                      <p:childTnLst>
                        <p:par>
                          <p:cTn id="3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 nodeType="clickPar">
                      <p:stCondLst>
                        <p:cond delay="indefinite"/>
                      </p:stCondLst>
                      <p:childTnLst>
                        <p:par>
                          <p:cTn id="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 nodeType="clickPar">
                      <p:stCondLst>
                        <p:cond delay="indefinite"/>
                      </p:stCondLst>
                      <p:childTnLst>
                        <p:par>
                          <p:cTn id="3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 nodeType="clickPar">
                      <p:stCondLst>
                        <p:cond delay="indefinite"/>
                      </p:stCondLst>
                      <p:childTnLst>
                        <p:par>
                          <p:cTn id="3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 nodeType="clickPar">
                      <p:stCondLst>
                        <p:cond delay="indefinite"/>
                      </p:stCondLst>
                      <p:childTnLst>
                        <p:par>
                          <p:cTn id="4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 nodeType="clickPar">
                      <p:stCondLst>
                        <p:cond delay="indefinite"/>
                      </p:stCondLst>
                      <p:childTnLst>
                        <p:par>
                          <p:cTn id="4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 nodeType="clickPar">
                      <p:stCondLst>
                        <p:cond delay="indefinite"/>
                      </p:stCondLst>
                      <p:childTnLst>
                        <p:par>
                          <p:cTn id="4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 nodeType="clickPar">
                      <p:stCondLst>
                        <p:cond delay="indefinite"/>
                      </p:stCondLst>
                      <p:childTnLst>
                        <p:par>
                          <p:cTn id="4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 nodeType="clickPar">
                      <p:stCondLst>
                        <p:cond delay="indefinite"/>
                      </p:stCondLst>
                      <p:childTnLst>
                        <p:par>
                          <p:cTn id="4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 nodeType="clickPar">
                      <p:stCondLst>
                        <p:cond delay="indefinite"/>
                      </p:stCondLst>
                      <p:childTnLst>
                        <p:par>
                          <p:cTn id="4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 nodeType="clickPar">
                      <p:stCondLst>
                        <p:cond delay="indefinite"/>
                      </p:stCondLst>
                      <p:childTnLst>
                        <p:par>
                          <p:cTn id="4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 nodeType="clickPar">
                      <p:stCondLst>
                        <p:cond delay="indefinite"/>
                      </p:stCondLst>
                      <p:childTnLst>
                        <p:par>
                          <p:cTn id="4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 nodeType="clickPar">
                      <p:stCondLst>
                        <p:cond delay="indefinite"/>
                      </p:stCondLst>
                      <p:childTnLst>
                        <p:par>
                          <p:cTn id="4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 nodeType="clickPar">
                      <p:stCondLst>
                        <p:cond delay="indefinite"/>
                      </p:stCondLst>
                      <p:childTnLst>
                        <p:par>
                          <p:cTn id="4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452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Lucida Sans Unicode</vt:lpstr>
      <vt:lpstr>Tahoma</vt:lpstr>
      <vt:lpstr>Times New Roman</vt:lpstr>
      <vt:lpstr>Verdana</vt:lpstr>
      <vt:lpstr>Wingdings 2</vt:lpstr>
      <vt:lpstr>Wingdings 3</vt:lpstr>
      <vt:lpstr>Открытая</vt:lpstr>
      <vt:lpstr>Разрыхлители теста</vt:lpstr>
      <vt:lpstr>Презентация PowerPoint</vt:lpstr>
      <vt:lpstr>Виды теста</vt:lpstr>
      <vt:lpstr>Разрыхлители теста бывают: </vt:lpstr>
      <vt:lpstr>Презентация PowerPoint</vt:lpstr>
      <vt:lpstr>Биологические разрыхлители. </vt:lpstr>
      <vt:lpstr>Презентация PowerPoint</vt:lpstr>
      <vt:lpstr>Механический способ разрыхления. </vt:lpstr>
      <vt:lpstr>Выберите правильный ответ на вопросы: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ATT09</cp:lastModifiedBy>
  <cp:revision>8</cp:revision>
  <dcterms:created xsi:type="dcterms:W3CDTF">2016-01-11T18:16:41Z</dcterms:created>
  <dcterms:modified xsi:type="dcterms:W3CDTF">2016-01-18T09:05:12Z</dcterms:modified>
</cp:coreProperties>
</file>