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14.02.2016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&#1048;&#1088;&#1080;&#1085;&#1072;\Desktop\&#1058;&#1088;&#1080;&#1077;&#1076;&#1080;&#1085;&#1089;&#1090;&#1074;&#1086;-%20&#1087;&#1088;&#1077;&#1079;&#1077;&#1085;&#1090;&#1072;&#1094;&#1080;&#1080;%20&#1091;&#1088;&#1086;&#1082;&#1086;&#1074;\&#1052;&#1091;&#1089;&#1086;&#1088;&#1075;&#1089;&#1082;&#1080;&#1081;\Balet%20nevilupivshihsa%20ptencov,MPMusorgskii.mid" TargetMode="External"/><Relationship Id="rId4" Type="http://schemas.openxmlformats.org/officeDocument/2006/relationships/image" Target="../media/image14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znanija.com/task/2331743" TargetMode="External"/><Relationship Id="rId2" Type="http://schemas.openxmlformats.org/officeDocument/2006/relationships/hyperlink" Target="https://ru.wikipedia.org/wiki/&#1055;&#1088;&#1086;&#1075;&#1088;&#1072;&#1084;&#1084;&#1085;&#1072;&#1103;_&#1084;&#1091;&#1079;&#1099;&#1082;&#1072;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classic-musik.com/shedevri-klassicheskoy-muziki/54-musorgskiy-kartinki-s-vystavki" TargetMode="External"/><Relationship Id="rId4" Type="http://schemas.openxmlformats.org/officeDocument/2006/relationships/hyperlink" Target="http://www.music-dic.ru/html-music-keld/p/5420.html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file:///H:\1_&#1052;&#1059;&#1047;&#1067;&#1050;&#1040;%20&#1042;&#1054;&#1050;&#1056;&#1059;&#1043;%20&#1053;&#1040;&#1057;\24%20-%20&#1051;.-&#1050;.%20&#1044;&#1072;&#1082;&#1077;&#1085;.%20&#1050;&#1091;&#1082;&#1091;&#1096;&#1082;&#1072;..mp3" TargetMode="External"/><Relationship Id="rId7" Type="http://schemas.openxmlformats.org/officeDocument/2006/relationships/image" Target="../media/image6.png"/><Relationship Id="rId2" Type="http://schemas.openxmlformats.org/officeDocument/2006/relationships/audio" Target="file:///H:\1_&#1052;&#1059;&#1047;&#1067;&#1050;&#1040;%20&#1042;&#1054;&#1050;&#1056;&#1059;&#1043;%20&#1053;&#1040;&#1057;\09%20-%20&#1043;.%20&#1057;&#1074;&#1080;&#1088;&#1080;&#1076;&#1086;&#1074;.%20&#1054;&#1089;&#1077;&#1085;&#1100;..mp3" TargetMode="External"/><Relationship Id="rId1" Type="http://schemas.openxmlformats.org/officeDocument/2006/relationships/audio" Target="file:///H:\1_&#1052;&#1059;&#1047;&#1067;&#1050;&#1040;%20&#1042;&#1054;&#1050;&#1056;&#1059;&#1043;%20&#1053;&#1040;&#1057;\05%20-%20&#1055;.%20&#1063;&#1072;&#1081;&#1082;&#1086;&#1074;&#1089;&#1082;&#1080;&#1081;.%20&#1052;&#1072;&#1088;&#1096;%20&#1076;&#1077;&#1088;&#1077;&#1074;&#1103;&#1085;&#1085;&#1099;&#1093;%20&#1089;&#1086;&#1083;&#1076;&#1072;&#1090;&#1080;&#1082;&#1086;&#1074;..mp3" TargetMode="Externa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4291"/>
            <a:ext cx="7772400" cy="338616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b="1" i="1" dirty="0" smtClean="0">
                <a:solidFill>
                  <a:schemeClr val="accent2"/>
                </a:solidFill>
              </a:rPr>
              <a:t>ВЗАИМОДОПОЛНЕНИЕ МУЗЫКИ, ЛИТЕРАТУРЫ И ЖИВОПИСИ В </a:t>
            </a:r>
            <a:r>
              <a:rPr lang="ru-RU" b="1" i="1" smtClean="0">
                <a:solidFill>
                  <a:schemeClr val="accent2"/>
                </a:solidFill>
              </a:rPr>
              <a:t>ПРОГРАММНОЙ </a:t>
            </a:r>
            <a:r>
              <a:rPr lang="ru-RU" b="1" i="1" smtClean="0">
                <a:solidFill>
                  <a:schemeClr val="accent2"/>
                </a:solidFill>
              </a:rPr>
              <a:t>МУЗЫКЕ</a:t>
            </a:r>
            <a:endParaRPr lang="ru-RU" b="1" i="1" dirty="0">
              <a:solidFill>
                <a:schemeClr val="accent2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83968" y="3886200"/>
            <a:ext cx="3488432" cy="1752600"/>
          </a:xfrm>
        </p:spPr>
        <p:txBody>
          <a:bodyPr>
            <a:normAutofit fontScale="92500" lnSpcReduction="10000"/>
          </a:bodyPr>
          <a:lstStyle/>
          <a:p>
            <a:r>
              <a:rPr lang="ru-RU" i="1" dirty="0" smtClean="0">
                <a:solidFill>
                  <a:schemeClr val="accent2"/>
                </a:solidFill>
              </a:rPr>
              <a:t>(на примере «Картинок с выставки» М.П.Мусоргского)</a:t>
            </a:r>
            <a:endParaRPr lang="ru-RU" i="1" dirty="0">
              <a:solidFill>
                <a:schemeClr val="accent2"/>
              </a:solidFill>
            </a:endParaRPr>
          </a:p>
        </p:txBody>
      </p:sp>
      <p:pic>
        <p:nvPicPr>
          <p:cNvPr id="4" name="Рисунок 3" descr="M P Musorgskii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36" y="3155144"/>
            <a:ext cx="3240360" cy="3556493"/>
          </a:xfrm>
          <a:prstGeom prst="rect">
            <a:avLst/>
          </a:prstGeom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Блок-схема: магнитный диск 5"/>
          <p:cNvSpPr/>
          <p:nvPr/>
        </p:nvSpPr>
        <p:spPr>
          <a:xfrm>
            <a:off x="2714612" y="571480"/>
            <a:ext cx="4000528" cy="1000132"/>
          </a:xfrm>
          <a:prstGeom prst="flowChartMagneticDisk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accent2"/>
                </a:solidFill>
              </a:rPr>
              <a:t>Образность «Картинок с выставки»</a:t>
            </a:r>
            <a:endParaRPr lang="ru-RU" dirty="0">
              <a:solidFill>
                <a:schemeClr val="accent2"/>
              </a:solidFill>
            </a:endParaRPr>
          </a:p>
        </p:txBody>
      </p:sp>
      <p:sp>
        <p:nvSpPr>
          <p:cNvPr id="7" name="Блок-схема: магнитный диск 6"/>
          <p:cNvSpPr/>
          <p:nvPr/>
        </p:nvSpPr>
        <p:spPr>
          <a:xfrm>
            <a:off x="142844" y="1785926"/>
            <a:ext cx="1714512" cy="2428892"/>
          </a:xfrm>
          <a:prstGeom prst="flowChartMagneticDisk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Яркие</a:t>
            </a:r>
          </a:p>
          <a:p>
            <a:pPr algn="ctr"/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Бытовые картинки</a:t>
            </a:r>
            <a:endParaRPr lang="ru-RU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8" name="Блок-схема: магнитный диск 7"/>
          <p:cNvSpPr/>
          <p:nvPr/>
        </p:nvSpPr>
        <p:spPr>
          <a:xfrm>
            <a:off x="1928794" y="3143248"/>
            <a:ext cx="1714512" cy="2428892"/>
          </a:xfrm>
          <a:prstGeom prst="flowChartMagneticDisk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Меткие зарисовки человеческих характеров</a:t>
            </a:r>
            <a:endParaRPr lang="ru-RU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9" name="Блок-схема: магнитный диск 8"/>
          <p:cNvSpPr/>
          <p:nvPr/>
        </p:nvSpPr>
        <p:spPr>
          <a:xfrm>
            <a:off x="3714744" y="4000504"/>
            <a:ext cx="1714512" cy="2428892"/>
          </a:xfrm>
          <a:prstGeom prst="flowChartMagneticDisk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пейзажи</a:t>
            </a:r>
            <a:endParaRPr lang="ru-RU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0" name="Блок-схема: магнитный диск 9"/>
          <p:cNvSpPr/>
          <p:nvPr/>
        </p:nvSpPr>
        <p:spPr>
          <a:xfrm>
            <a:off x="5500694" y="3143248"/>
            <a:ext cx="1714512" cy="2428892"/>
          </a:xfrm>
          <a:prstGeom prst="flowChartMagneticDisk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Образы русских сказок</a:t>
            </a:r>
            <a:endParaRPr lang="ru-RU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1" name="Блок-схема: магнитный диск 10"/>
          <p:cNvSpPr/>
          <p:nvPr/>
        </p:nvSpPr>
        <p:spPr>
          <a:xfrm>
            <a:off x="7286644" y="1857364"/>
            <a:ext cx="1714512" cy="2428892"/>
          </a:xfrm>
          <a:prstGeom prst="flowChartMagneticDisk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Образы былин</a:t>
            </a:r>
            <a:endParaRPr lang="ru-RU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13" name="Прямая со стрелкой 12"/>
          <p:cNvCxnSpPr>
            <a:stCxn id="6" idx="3"/>
            <a:endCxn id="7" idx="1"/>
          </p:cNvCxnSpPr>
          <p:nvPr/>
        </p:nvCxnSpPr>
        <p:spPr>
          <a:xfrm rot="5400000">
            <a:off x="2750331" y="-178619"/>
            <a:ext cx="214314" cy="37147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>
            <a:stCxn id="6" idx="3"/>
            <a:endCxn id="8" idx="1"/>
          </p:cNvCxnSpPr>
          <p:nvPr/>
        </p:nvCxnSpPr>
        <p:spPr>
          <a:xfrm rot="5400000">
            <a:off x="2964645" y="1393017"/>
            <a:ext cx="1571636" cy="192882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>
            <a:stCxn id="6" idx="3"/>
            <a:endCxn id="9" idx="1"/>
          </p:cNvCxnSpPr>
          <p:nvPr/>
        </p:nvCxnSpPr>
        <p:spPr>
          <a:xfrm rot="5400000">
            <a:off x="3428992" y="2714620"/>
            <a:ext cx="2428892" cy="1428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>
            <a:stCxn id="6" idx="3"/>
            <a:endCxn id="10" idx="1"/>
          </p:cNvCxnSpPr>
          <p:nvPr/>
        </p:nvCxnSpPr>
        <p:spPr>
          <a:xfrm rot="16200000" flipH="1">
            <a:off x="4750595" y="1535893"/>
            <a:ext cx="1571636" cy="164307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>
            <a:stCxn id="6" idx="3"/>
            <a:endCxn id="11" idx="1"/>
          </p:cNvCxnSpPr>
          <p:nvPr/>
        </p:nvCxnSpPr>
        <p:spPr>
          <a:xfrm rot="16200000" flipH="1">
            <a:off x="6286512" y="-24"/>
            <a:ext cx="285752" cy="3429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Блок-схема: перфолента 2"/>
          <p:cNvSpPr/>
          <p:nvPr/>
        </p:nvSpPr>
        <p:spPr>
          <a:xfrm>
            <a:off x="2357422" y="428604"/>
            <a:ext cx="4643470" cy="1928826"/>
          </a:xfrm>
          <a:prstGeom prst="flowChartPunchedTap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accent2"/>
                </a:solidFill>
              </a:rPr>
              <a:t>ТИПЫ          КОНТРАСТА</a:t>
            </a:r>
            <a:endParaRPr lang="ru-RU" sz="2800" dirty="0">
              <a:solidFill>
                <a:schemeClr val="accent2"/>
              </a:solidFill>
            </a:endParaRPr>
          </a:p>
        </p:txBody>
      </p:sp>
      <p:sp>
        <p:nvSpPr>
          <p:cNvPr id="4" name="Блок-схема: перфолента 3"/>
          <p:cNvSpPr/>
          <p:nvPr/>
        </p:nvSpPr>
        <p:spPr>
          <a:xfrm>
            <a:off x="785786" y="3286124"/>
            <a:ext cx="2357454" cy="2500330"/>
          </a:xfrm>
          <a:prstGeom prst="flowChartPunchedTap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ПО СОДЕРЖАНИЮ</a:t>
            </a:r>
            <a:endParaRPr lang="ru-RU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" name="Блок-схема: перфолента 4"/>
          <p:cNvSpPr/>
          <p:nvPr/>
        </p:nvSpPr>
        <p:spPr>
          <a:xfrm>
            <a:off x="3500430" y="4143380"/>
            <a:ext cx="2357454" cy="2500330"/>
          </a:xfrm>
          <a:prstGeom prst="flowChartPunchedTap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КОНТРАСТ МИНИАТЮР МЕЖДУ СОБОЙ</a:t>
            </a:r>
            <a:endParaRPr lang="ru-RU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" name="Блок-схема: перфолента 5"/>
          <p:cNvSpPr/>
          <p:nvPr/>
        </p:nvSpPr>
        <p:spPr>
          <a:xfrm>
            <a:off x="6215074" y="3429000"/>
            <a:ext cx="2357454" cy="2500330"/>
          </a:xfrm>
          <a:prstGeom prst="flowChartPunchedTap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КОНТРАСТ ПО ВЫРАЗИТЕЛЬНЫМ СРЕДСТВАМ</a:t>
            </a:r>
            <a:endParaRPr lang="ru-RU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8" name="Прямая со стрелкой 7"/>
          <p:cNvCxnSpPr>
            <a:stCxn id="3" idx="2"/>
          </p:cNvCxnSpPr>
          <p:nvPr/>
        </p:nvCxnSpPr>
        <p:spPr>
          <a:xfrm rot="5400000">
            <a:off x="2886064" y="1493030"/>
            <a:ext cx="1121577" cy="246461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>
            <a:stCxn id="3" idx="2"/>
            <a:endCxn id="5" idx="0"/>
          </p:cNvCxnSpPr>
          <p:nvPr/>
        </p:nvCxnSpPr>
        <p:spPr>
          <a:xfrm rot="5400000">
            <a:off x="3564724" y="3278980"/>
            <a:ext cx="222886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>
            <a:stCxn id="3" idx="2"/>
            <a:endCxn id="6" idx="0"/>
          </p:cNvCxnSpPr>
          <p:nvPr/>
        </p:nvCxnSpPr>
        <p:spPr>
          <a:xfrm rot="16200000" flipH="1">
            <a:off x="5279236" y="1564468"/>
            <a:ext cx="1514486" cy="27146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3500430" y="0"/>
            <a:ext cx="2286016" cy="857256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«Картинки с выставки»</a:t>
            </a:r>
            <a:endParaRPr lang="ru-RU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85720" y="714356"/>
            <a:ext cx="1714512" cy="92869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1. «Гном»</a:t>
            </a:r>
            <a:endParaRPr lang="ru-RU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85720" y="1785926"/>
            <a:ext cx="1714512" cy="92869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2. «Старый замок»</a:t>
            </a:r>
            <a:endParaRPr lang="ru-RU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14282" y="3000372"/>
            <a:ext cx="1857388" cy="92869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3. «Тюльерийский сад»</a:t>
            </a:r>
            <a:endParaRPr lang="ru-RU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14282" y="4214818"/>
            <a:ext cx="1714512" cy="92869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4. «</a:t>
            </a:r>
            <a:r>
              <a:rPr lang="ru-RU" dirty="0" err="1" smtClean="0"/>
              <a:t>Быдло</a:t>
            </a:r>
            <a:r>
              <a:rPr lang="ru-RU" dirty="0" smtClean="0"/>
              <a:t>»</a:t>
            </a:r>
            <a:endParaRPr lang="ru-RU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42844" y="5500702"/>
            <a:ext cx="2000264" cy="92869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5. «Балет невылупившихся птенцов»</a:t>
            </a:r>
            <a:endParaRPr lang="ru-RU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7143768" y="857232"/>
            <a:ext cx="1714512" cy="92869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6. «Два еврея»</a:t>
            </a:r>
            <a:endParaRPr lang="ru-RU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7143768" y="1928802"/>
            <a:ext cx="1714512" cy="92869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7. «Лиможский рынок»</a:t>
            </a:r>
            <a:endParaRPr lang="ru-RU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7215206" y="3071810"/>
            <a:ext cx="1714512" cy="92869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8. «Катакомбы»</a:t>
            </a:r>
            <a:endParaRPr lang="ru-RU" dirty="0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7143768" y="4286256"/>
            <a:ext cx="1714512" cy="92869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9. «Избушка на курьих ножках»</a:t>
            </a:r>
            <a:endParaRPr lang="ru-RU" dirty="0"/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7143768" y="5572140"/>
            <a:ext cx="1714512" cy="92869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10. «Богатырские ворота»</a:t>
            </a:r>
            <a:endParaRPr lang="ru-RU" dirty="0"/>
          </a:p>
        </p:txBody>
      </p:sp>
      <p:cxnSp>
        <p:nvCxnSpPr>
          <p:cNvPr id="16" name="Прямая со стрелкой 15"/>
          <p:cNvCxnSpPr>
            <a:stCxn id="3" idx="1"/>
            <a:endCxn id="4" idx="3"/>
          </p:cNvCxnSpPr>
          <p:nvPr/>
        </p:nvCxnSpPr>
        <p:spPr>
          <a:xfrm rot="10800000" flipV="1">
            <a:off x="2000232" y="428627"/>
            <a:ext cx="1500198" cy="7500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>
            <a:stCxn id="3" idx="3"/>
            <a:endCxn id="10" idx="1"/>
          </p:cNvCxnSpPr>
          <p:nvPr/>
        </p:nvCxnSpPr>
        <p:spPr>
          <a:xfrm>
            <a:off x="5786446" y="428628"/>
            <a:ext cx="1357322" cy="89295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" name="Рисунок 18" descr="Eskiz Dva evre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43438" y="1214422"/>
            <a:ext cx="2071702" cy="2428892"/>
          </a:xfrm>
          <a:prstGeom prst="rect">
            <a:avLst/>
          </a:prstGeom>
        </p:spPr>
      </p:pic>
      <p:pic>
        <p:nvPicPr>
          <p:cNvPr id="20" name="Рисунок 19" descr="Eskiz kostuma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14546" y="4214818"/>
            <a:ext cx="2203032" cy="2500306"/>
          </a:xfrm>
          <a:prstGeom prst="rect">
            <a:avLst/>
          </a:prstGeom>
        </p:spPr>
      </p:pic>
      <p:pic>
        <p:nvPicPr>
          <p:cNvPr id="21" name="Рисунок 20" descr="Eskiz vorot v Kieve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14876" y="4214818"/>
            <a:ext cx="2111534" cy="2428892"/>
          </a:xfrm>
          <a:prstGeom prst="rect">
            <a:avLst/>
          </a:prstGeom>
        </p:spPr>
      </p:pic>
      <p:pic>
        <p:nvPicPr>
          <p:cNvPr id="22" name="Рисунок 21" descr="Izbushka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285984" y="1214422"/>
            <a:ext cx="2139401" cy="2428892"/>
          </a:xfrm>
          <a:prstGeom prst="rect">
            <a:avLst/>
          </a:prstGeom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notnii list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12241" y="0"/>
            <a:ext cx="4731759" cy="6858000"/>
          </a:xfrm>
          <a:prstGeom prst="rect">
            <a:avLst/>
          </a:prstGeom>
        </p:spPr>
      </p:pic>
      <p:pic>
        <p:nvPicPr>
          <p:cNvPr id="4" name="Рисунок 3" descr="Titulnii list I izdania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4429124" cy="6858000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83122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dirty="0" smtClean="0">
                <a:solidFill>
                  <a:schemeClr val="accent2"/>
                </a:solidFill>
              </a:rPr>
              <a:t>«Прогулка»</a:t>
            </a:r>
            <a:br>
              <a:rPr lang="ru-RU" dirty="0" smtClean="0">
                <a:solidFill>
                  <a:schemeClr val="accent2"/>
                </a:solidFill>
              </a:rPr>
            </a:br>
            <a:r>
              <a:rPr lang="ru-RU" dirty="0" smtClean="0">
                <a:solidFill>
                  <a:schemeClr val="accent2"/>
                </a:solidFill>
              </a:rPr>
              <a:t/>
            </a:r>
            <a:br>
              <a:rPr lang="ru-RU" dirty="0" smtClean="0">
                <a:solidFill>
                  <a:schemeClr val="accent2"/>
                </a:solidFill>
              </a:rPr>
            </a:br>
            <a:r>
              <a:rPr lang="ru-RU" dirty="0" smtClean="0">
                <a:solidFill>
                  <a:schemeClr val="accent2"/>
                </a:solidFill>
              </a:rPr>
              <a:t>«Балет невылупившихся птенцов»</a:t>
            </a:r>
            <a:endParaRPr lang="ru-RU" dirty="0">
              <a:solidFill>
                <a:schemeClr val="accent2"/>
              </a:solidFill>
            </a:endParaRPr>
          </a:p>
        </p:txBody>
      </p:sp>
      <p:pic>
        <p:nvPicPr>
          <p:cNvPr id="4" name="Progulka,MPMusorgskii.mid">
            <a:hlinkClick r:id="" action="ppaction://media"/>
          </p:cNvPr>
          <p:cNvPicPr>
            <a:picLocks noGrp="1" noRot="1" noChangeAspect="1"/>
          </p:cNvPicPr>
          <p:nvPr>
            <p:ph idx="1"/>
            <a:audioFile r:link="rId1"/>
          </p:nvPr>
        </p:nvPicPr>
        <p:blipFill>
          <a:blip r:embed="rId3"/>
          <a:stretch>
            <a:fillRect/>
          </a:stretch>
        </p:blipFill>
        <p:spPr>
          <a:xfrm>
            <a:off x="2928926" y="1428736"/>
            <a:ext cx="304800" cy="304800"/>
          </a:xfrm>
          <a:prstGeom prst="rect">
            <a:avLst/>
          </a:prstGeom>
        </p:spPr>
      </p:pic>
      <p:pic>
        <p:nvPicPr>
          <p:cNvPr id="5" name="Balet nevilupivshihsa ptencov,MPMusorgskii.mid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1428728" y="2786058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80859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80859"/>
                            </p:stCondLst>
                            <p:childTnLst>
                              <p:par>
                                <p:cTn id="8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9" dur="76183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0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  <p:audio>
              <p:cMediaNode>
                <p:cTn id="1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Список источников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https://ru.wikipedia.org/wiki/</a:t>
            </a:r>
            <a:r>
              <a:rPr lang="ru-RU" dirty="0" err="1" smtClean="0">
                <a:hlinkClick r:id="rId2"/>
              </a:rPr>
              <a:t>Программная_музыка</a:t>
            </a:r>
            <a:endParaRPr lang="ru-RU" dirty="0" smtClean="0"/>
          </a:p>
          <a:p>
            <a:r>
              <a:rPr lang="en-US" dirty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znanija.com/task/2331743</a:t>
            </a:r>
            <a:endParaRPr lang="ru-RU" dirty="0" smtClean="0"/>
          </a:p>
          <a:p>
            <a:r>
              <a:rPr lang="en-US" dirty="0">
                <a:hlinkClick r:id="rId4"/>
              </a:rPr>
              <a:t>http://</a:t>
            </a:r>
            <a:r>
              <a:rPr lang="en-US" dirty="0" smtClean="0">
                <a:hlinkClick r:id="rId4"/>
              </a:rPr>
              <a:t>www.music-dic.ru/html-music-keld/p/5420.html</a:t>
            </a:r>
            <a:endParaRPr lang="ru-RU" dirty="0" smtClean="0"/>
          </a:p>
          <a:p>
            <a:r>
              <a:rPr lang="en-US" dirty="0">
                <a:hlinkClick r:id="rId5"/>
              </a:rPr>
              <a:t>http://</a:t>
            </a:r>
            <a:r>
              <a:rPr lang="en-US" dirty="0" smtClean="0">
                <a:hlinkClick r:id="rId5"/>
              </a:rPr>
              <a:t>www.classic-musik.com/shedevri-klassicheskoy-muziki/54-musorgskiy-kartinki-s-vystavki</a:t>
            </a:r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47185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>
                <a:solidFill>
                  <a:schemeClr val="accent2"/>
                </a:solidFill>
              </a:rPr>
              <a:t>ПРОГРАММНАЯ МУЗЫКА - </a:t>
            </a:r>
            <a:endParaRPr lang="ru-RU" dirty="0">
              <a:solidFill>
                <a:schemeClr val="accent2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83335" y="1407795"/>
            <a:ext cx="8229600" cy="3983047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3600" b="1" dirty="0" smtClean="0">
                <a:solidFill>
                  <a:schemeClr val="accent2"/>
                </a:solidFill>
              </a:rPr>
              <a:t>Род инструментальной музыки, а также музыкального произведения, имеющие словесную (нередко стихотворную) программу и раскрывающие её содержание.</a:t>
            </a:r>
            <a:endParaRPr lang="ru-RU" sz="3600" b="1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4290"/>
            <a:ext cx="8229600" cy="664371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      </a:t>
            </a:r>
            <a:r>
              <a:rPr lang="ru-RU" b="1" i="1" dirty="0" smtClean="0">
                <a:solidFill>
                  <a:schemeClr val="accent2"/>
                </a:solidFill>
              </a:rPr>
              <a:t>ПРОГРАММОЙ  может служить</a:t>
            </a:r>
          </a:p>
        </p:txBody>
      </p:sp>
      <p:cxnSp>
        <p:nvCxnSpPr>
          <p:cNvPr id="5" name="Прямая со стрелкой 4"/>
          <p:cNvCxnSpPr/>
          <p:nvPr/>
        </p:nvCxnSpPr>
        <p:spPr>
          <a:xfrm rot="10800000" flipV="1">
            <a:off x="1571604" y="1857364"/>
            <a:ext cx="2000264" cy="107157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Прямоугольник 5"/>
          <p:cNvSpPr/>
          <p:nvPr/>
        </p:nvSpPr>
        <p:spPr>
          <a:xfrm>
            <a:off x="571472" y="3071810"/>
            <a:ext cx="2786082" cy="178595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Заглавие, указывающее на какое-либо явление действительности</a:t>
            </a:r>
          </a:p>
          <a:p>
            <a:pPr algn="ctr"/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(времена года)</a:t>
            </a:r>
            <a:endParaRPr lang="ru-RU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071934" y="4786322"/>
            <a:ext cx="2786082" cy="178595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Литературное произведение</a:t>
            </a:r>
            <a:endParaRPr lang="ru-RU" b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5857884" y="2428868"/>
            <a:ext cx="2786082" cy="178595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Живописное произведение</a:t>
            </a:r>
            <a:endParaRPr lang="ru-RU" b="1" dirty="0"/>
          </a:p>
        </p:txBody>
      </p:sp>
      <p:cxnSp>
        <p:nvCxnSpPr>
          <p:cNvPr id="12" name="Прямая со стрелкой 11"/>
          <p:cNvCxnSpPr/>
          <p:nvPr/>
        </p:nvCxnSpPr>
        <p:spPr>
          <a:xfrm>
            <a:off x="3500430" y="1857364"/>
            <a:ext cx="2286016" cy="107157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>
            <a:endCxn id="7" idx="0"/>
          </p:cNvCxnSpPr>
          <p:nvPr/>
        </p:nvCxnSpPr>
        <p:spPr>
          <a:xfrm rot="16200000" flipH="1">
            <a:off x="3053942" y="2375289"/>
            <a:ext cx="2928958" cy="189310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0"/>
            <a:ext cx="8229600" cy="685800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i="1" dirty="0" smtClean="0">
                <a:solidFill>
                  <a:schemeClr val="accent2"/>
                </a:solidFill>
              </a:rPr>
              <a:t>Простейший вид программной музыки – </a:t>
            </a:r>
          </a:p>
          <a:p>
            <a:pPr>
              <a:buNone/>
            </a:pPr>
            <a:r>
              <a:rPr lang="ru-RU" b="1" i="1" dirty="0" smtClean="0">
                <a:solidFill>
                  <a:schemeClr val="accent2"/>
                </a:solidFill>
              </a:rPr>
              <a:t>КАРТИННАЯ ПРОГРАММНОСТЬ</a:t>
            </a:r>
            <a:endParaRPr lang="ru-RU" b="1" i="1" dirty="0">
              <a:solidFill>
                <a:schemeClr val="accent2"/>
              </a:solidFill>
            </a:endParaRPr>
          </a:p>
        </p:txBody>
      </p:sp>
      <p:pic>
        <p:nvPicPr>
          <p:cNvPr id="5" name="Рисунок 4" descr="5j7vh9syr8nsk15duc4r30megula0ove_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158" y="2258568"/>
            <a:ext cx="4143404" cy="345644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Рисунок 5" descr="1161899085_446F75626C65205261696E626F77204F766572204B6175616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43438" y="3094858"/>
            <a:ext cx="4143404" cy="354885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cxnSp>
        <p:nvCxnSpPr>
          <p:cNvPr id="8" name="Прямая со стрелкой 7"/>
          <p:cNvCxnSpPr>
            <a:endCxn id="5" idx="0"/>
          </p:cNvCxnSpPr>
          <p:nvPr/>
        </p:nvCxnSpPr>
        <p:spPr>
          <a:xfrm rot="10800000" flipV="1">
            <a:off x="2428860" y="1571612"/>
            <a:ext cx="1000132" cy="6869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>
            <a:endCxn id="6" idx="0"/>
          </p:cNvCxnSpPr>
          <p:nvPr/>
        </p:nvCxnSpPr>
        <p:spPr>
          <a:xfrm>
            <a:off x="3428992" y="1571612"/>
            <a:ext cx="3286148" cy="152324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accent2"/>
                </a:solidFill>
              </a:rPr>
              <a:t>СЮЖЕТНО – ПРОГРАММНЫЕ ПРОИЗВЕДЕНИЯ </a:t>
            </a:r>
            <a:endParaRPr lang="ru-RU" b="1" dirty="0">
              <a:solidFill>
                <a:schemeClr val="accent2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214686"/>
            <a:ext cx="8229600" cy="2911477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ctr">
              <a:buNone/>
            </a:pPr>
            <a:r>
              <a:rPr lang="ru-RU" b="1" dirty="0" smtClean="0">
                <a:solidFill>
                  <a:schemeClr val="accent2"/>
                </a:solidFill>
              </a:rPr>
              <a:t>СЮЖЕТ ЗАИМСТВОВАН ИЗ ЛИТЕРАТУРНОГО ПРОИЗВЕДЕНИЯ.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6" name="Стрелка вниз 5"/>
          <p:cNvSpPr/>
          <p:nvPr/>
        </p:nvSpPr>
        <p:spPr>
          <a:xfrm>
            <a:off x="4143372" y="1357298"/>
            <a:ext cx="642942" cy="171451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54626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b="1" i="1" dirty="0" smtClean="0">
                <a:solidFill>
                  <a:schemeClr val="accent2"/>
                </a:solidFill>
              </a:rPr>
              <a:t>П.И.Чайковский</a:t>
            </a:r>
            <a:br>
              <a:rPr lang="ru-RU" b="1" i="1" dirty="0" smtClean="0">
                <a:solidFill>
                  <a:schemeClr val="accent2"/>
                </a:solidFill>
              </a:rPr>
            </a:br>
            <a:r>
              <a:rPr lang="ru-RU" b="1" i="1" dirty="0" smtClean="0">
                <a:solidFill>
                  <a:schemeClr val="accent2"/>
                </a:solidFill>
              </a:rPr>
              <a:t>«Марш деревянных солдатиков»</a:t>
            </a:r>
            <a:br>
              <a:rPr lang="ru-RU" b="1" i="1" dirty="0" smtClean="0">
                <a:solidFill>
                  <a:schemeClr val="accent2"/>
                </a:solidFill>
              </a:rPr>
            </a:br>
            <a:r>
              <a:rPr lang="ru-RU" b="1" i="1" dirty="0" smtClean="0">
                <a:solidFill>
                  <a:schemeClr val="accent2"/>
                </a:solidFill>
              </a:rPr>
              <a:t/>
            </a:r>
            <a:br>
              <a:rPr lang="ru-RU" b="1" i="1" dirty="0" smtClean="0">
                <a:solidFill>
                  <a:schemeClr val="accent2"/>
                </a:solidFill>
              </a:rPr>
            </a:br>
            <a:r>
              <a:rPr lang="ru-RU" b="1" i="1" dirty="0" smtClean="0">
                <a:solidFill>
                  <a:schemeClr val="accent2"/>
                </a:solidFill>
              </a:rPr>
              <a:t>          Г.Свиридов «Осень»</a:t>
            </a:r>
            <a:br>
              <a:rPr lang="ru-RU" b="1" i="1" dirty="0" smtClean="0">
                <a:solidFill>
                  <a:schemeClr val="accent2"/>
                </a:solidFill>
              </a:rPr>
            </a:br>
            <a:r>
              <a:rPr lang="ru-RU" b="1" i="1" dirty="0" smtClean="0">
                <a:solidFill>
                  <a:schemeClr val="accent2"/>
                </a:solidFill>
              </a:rPr>
              <a:t/>
            </a:r>
            <a:br>
              <a:rPr lang="ru-RU" b="1" i="1" dirty="0" smtClean="0">
                <a:solidFill>
                  <a:schemeClr val="accent2"/>
                </a:solidFill>
              </a:rPr>
            </a:br>
            <a:r>
              <a:rPr lang="ru-RU" b="1" i="1" dirty="0" smtClean="0">
                <a:solidFill>
                  <a:schemeClr val="accent2"/>
                </a:solidFill>
              </a:rPr>
              <a:t>     Дакен «Кукушка»</a:t>
            </a:r>
            <a:endParaRPr lang="ru-RU" b="1" i="1" dirty="0">
              <a:solidFill>
                <a:schemeClr val="accent2"/>
              </a:solidFill>
            </a:endParaRPr>
          </a:p>
        </p:txBody>
      </p:sp>
      <p:pic>
        <p:nvPicPr>
          <p:cNvPr id="4" name="05 - П. Чайковский. Марш деревянных солдатиков..mp3">
            <a:hlinkClick r:id="" action="ppaction://media"/>
          </p:cNvPr>
          <p:cNvPicPr>
            <a:picLocks noGrp="1" noRot="1" noChangeAspect="1"/>
          </p:cNvPicPr>
          <p:nvPr>
            <p:ph idx="1"/>
            <a:audioFile r:link="rId1"/>
          </p:nvPr>
        </p:nvPicPr>
        <p:blipFill>
          <a:blip r:embed="rId5"/>
          <a:stretch>
            <a:fillRect/>
          </a:stretch>
        </p:blipFill>
        <p:spPr>
          <a:xfrm>
            <a:off x="2285984" y="1071546"/>
            <a:ext cx="304800" cy="304800"/>
          </a:xfrm>
          <a:prstGeom prst="rect">
            <a:avLst/>
          </a:prstGeom>
        </p:spPr>
      </p:pic>
      <p:pic>
        <p:nvPicPr>
          <p:cNvPr id="5" name="09 - Г. Свиридов. Осень..mp3">
            <a:hlinkClick r:id="" action="ppaction://media"/>
          </p:cNvPr>
          <p:cNvPicPr>
            <a:picLocks noRot="1" noChangeAspect="1"/>
          </p:cNvPicPr>
          <p:nvPr>
            <a:audioFile r:link="rId2"/>
          </p:nvPr>
        </p:nvPicPr>
        <p:blipFill>
          <a:blip r:embed="rId6"/>
          <a:stretch>
            <a:fillRect/>
          </a:stretch>
        </p:blipFill>
        <p:spPr>
          <a:xfrm>
            <a:off x="2357422" y="3071810"/>
            <a:ext cx="304800" cy="304800"/>
          </a:xfrm>
          <a:prstGeom prst="rect">
            <a:avLst/>
          </a:prstGeom>
        </p:spPr>
      </p:pic>
      <p:pic>
        <p:nvPicPr>
          <p:cNvPr id="6" name="24 - Л.-К. Дакен. Кукушка..mp3">
            <a:hlinkClick r:id="" action="ppaction://media"/>
          </p:cNvPr>
          <p:cNvPicPr>
            <a:picLocks noRot="1" noChangeAspect="1"/>
          </p:cNvPicPr>
          <p:nvPr>
            <a:audioFile r:link="rId3"/>
          </p:nvPr>
        </p:nvPicPr>
        <p:blipFill>
          <a:blip r:embed="rId7"/>
          <a:stretch>
            <a:fillRect/>
          </a:stretch>
        </p:blipFill>
        <p:spPr>
          <a:xfrm>
            <a:off x="2428860" y="4429132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51982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1982"/>
                            </p:stCondLst>
                            <p:childTnLst>
                              <p:par>
                                <p:cTn id="8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9" dur="71443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23425"/>
                            </p:stCondLst>
                            <p:childTnLst>
                              <p:par>
                                <p:cTn id="11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123818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  <p:audio>
              <p:cMediaNode>
                <p:cTn id="1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  <p:audio>
              <p:cMediaNode>
                <p:cTn id="1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>
                <a:solidFill>
                  <a:schemeClr val="accent2"/>
                </a:solidFill>
              </a:rPr>
              <a:t>ТИПЫ ПРОГРАММ</a:t>
            </a:r>
            <a:endParaRPr lang="ru-RU" dirty="0">
              <a:solidFill>
                <a:schemeClr val="accent2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072206"/>
            <a:ext cx="8229600" cy="53957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571472" y="2143116"/>
            <a:ext cx="2357454" cy="192882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Подробный пересказ каждого эпизода произведения</a:t>
            </a:r>
            <a:endParaRPr lang="ru-RU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3500430" y="3786190"/>
            <a:ext cx="2214578" cy="18573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Указание литературного источника</a:t>
            </a:r>
            <a:endParaRPr lang="ru-RU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6072198" y="2357430"/>
            <a:ext cx="2857520" cy="242889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Картинная программность – отсутствует сюжетная канва</a:t>
            </a:r>
          </a:p>
          <a:p>
            <a:pPr algn="ctr"/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музыка рисует 1 образ</a:t>
            </a:r>
            <a:endParaRPr lang="ru-RU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7" name="Двойная стрелка вверх/вниз 6"/>
          <p:cNvSpPr/>
          <p:nvPr/>
        </p:nvSpPr>
        <p:spPr>
          <a:xfrm>
            <a:off x="4429124" y="1214422"/>
            <a:ext cx="500066" cy="2428892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Двойная стрелка влево/вправо 7"/>
          <p:cNvSpPr/>
          <p:nvPr/>
        </p:nvSpPr>
        <p:spPr>
          <a:xfrm>
            <a:off x="3143240" y="2285992"/>
            <a:ext cx="3143272" cy="64294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cover dir="l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accent2"/>
                </a:solidFill>
              </a:rPr>
              <a:t>«Картинки с выставки»</a:t>
            </a:r>
            <a:br>
              <a:rPr lang="ru-RU" b="1" dirty="0" smtClean="0">
                <a:solidFill>
                  <a:schemeClr val="accent2"/>
                </a:solidFill>
              </a:rPr>
            </a:br>
            <a:r>
              <a:rPr lang="ru-RU" b="1" dirty="0" smtClean="0">
                <a:solidFill>
                  <a:schemeClr val="accent2"/>
                </a:solidFill>
              </a:rPr>
              <a:t>М. П. Мусоргского</a:t>
            </a:r>
            <a:endParaRPr lang="ru-RU" b="1" dirty="0">
              <a:solidFill>
                <a:schemeClr val="accent2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</a:t>
            </a:r>
            <a:r>
              <a:rPr lang="ru-RU" b="1" dirty="0" smtClean="0">
                <a:solidFill>
                  <a:schemeClr val="accent2"/>
                </a:solidFill>
              </a:rPr>
              <a:t>были написаны под впечатлением от выставки произведений художника В.Гартмана (1874)</a:t>
            </a:r>
            <a:endParaRPr lang="ru-RU" b="1" dirty="0">
              <a:solidFill>
                <a:schemeClr val="accent2"/>
              </a:solidFill>
            </a:endParaRPr>
          </a:p>
        </p:txBody>
      </p:sp>
      <p:pic>
        <p:nvPicPr>
          <p:cNvPr id="4" name="Рисунок 3" descr="A Gartma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8662" y="3214686"/>
            <a:ext cx="2888637" cy="3214710"/>
          </a:xfrm>
          <a:prstGeom prst="rect">
            <a:avLst/>
          </a:prstGeom>
        </p:spPr>
      </p:pic>
      <p:pic>
        <p:nvPicPr>
          <p:cNvPr id="5" name="Рисунок 4" descr="Titulnii list I izdania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29256" y="3143248"/>
            <a:ext cx="2779776" cy="3286148"/>
          </a:xfrm>
          <a:prstGeom prst="rect">
            <a:avLst/>
          </a:prstGeom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ru-RU" b="1" dirty="0" smtClean="0">
                <a:solidFill>
                  <a:schemeClr val="accent2"/>
                </a:solidFill>
              </a:rPr>
              <a:t>СЮИТА -</a:t>
            </a:r>
            <a:endParaRPr lang="ru-RU" b="1" dirty="0">
              <a:solidFill>
                <a:schemeClr val="accent2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928934"/>
            <a:ext cx="8229600" cy="3197229"/>
          </a:xfr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pPr>
              <a:buNone/>
            </a:pPr>
            <a:r>
              <a:rPr lang="ru-RU" dirty="0" smtClean="0"/>
              <a:t>   </a:t>
            </a:r>
            <a:r>
              <a:rPr lang="ru-RU" b="1" dirty="0" smtClean="0">
                <a:solidFill>
                  <a:schemeClr val="accent2"/>
                </a:solidFill>
              </a:rPr>
              <a:t>ПОСЛЕДОВАТЕЛЬНОСТЬ САМОСТОЯТЕЛЬНЫХ ПЬЕС, ОБЪЕДИНЁННЫХ ОБЩИМ ЗАМЫСЛОМ</a:t>
            </a:r>
            <a:endParaRPr lang="ru-RU" b="1" dirty="0">
              <a:solidFill>
                <a:schemeClr val="accent2"/>
              </a:solidFill>
            </a:endParaRPr>
          </a:p>
        </p:txBody>
      </p:sp>
      <p:sp>
        <p:nvSpPr>
          <p:cNvPr id="5" name="Стрелка вниз 4"/>
          <p:cNvSpPr/>
          <p:nvPr/>
        </p:nvSpPr>
        <p:spPr>
          <a:xfrm>
            <a:off x="4000496" y="1714488"/>
            <a:ext cx="1214446" cy="121444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</TotalTime>
  <Words>233</Words>
  <Application>Microsoft Office PowerPoint</Application>
  <PresentationFormat>Экран (4:3)</PresentationFormat>
  <Paragraphs>54</Paragraphs>
  <Slides>15</Slides>
  <Notes>0</Notes>
  <HiddenSlides>0</HiddenSlides>
  <MMClips>5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8" baseType="lpstr">
      <vt:lpstr>Arial</vt:lpstr>
      <vt:lpstr>Calibri</vt:lpstr>
      <vt:lpstr>Тема Office</vt:lpstr>
      <vt:lpstr> ВЗАИМОДОПОЛНЕНИЕ МУЗЫКИ, ЛИТЕРАТУРЫ И ЖИВОПИСИ В ПРОГРАММНОЙ МУЗЫКЕ</vt:lpstr>
      <vt:lpstr>ПРОГРАММНАЯ МУЗЫКА - </vt:lpstr>
      <vt:lpstr>Презентация PowerPoint</vt:lpstr>
      <vt:lpstr>Презентация PowerPoint</vt:lpstr>
      <vt:lpstr>СЮЖЕТНО – ПРОГРАММНЫЕ ПРОИЗВЕДЕНИЯ </vt:lpstr>
      <vt:lpstr>П.И.Чайковский «Марш деревянных солдатиков»            Г.Свиридов «Осень»       Дакен «Кукушка»</vt:lpstr>
      <vt:lpstr>ТИПЫ ПРОГРАММ</vt:lpstr>
      <vt:lpstr>«Картинки с выставки» М. П. Мусоргского</vt:lpstr>
      <vt:lpstr>СЮИТА -</vt:lpstr>
      <vt:lpstr>Презентация PowerPoint</vt:lpstr>
      <vt:lpstr>Презентация PowerPoint</vt:lpstr>
      <vt:lpstr>Презентация PowerPoint</vt:lpstr>
      <vt:lpstr>Презентация PowerPoint</vt:lpstr>
      <vt:lpstr>«Прогулка»  «Балет невылупившихся птенцов»</vt:lpstr>
      <vt:lpstr>Список источников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Урок 2. ВЗАИМОДОПОЛНЕНИЕ МУЗЫКИ, ЛИТЕРАТУРЫ И ЖИВОПИСИ В ПРОГРАММНОЙ МУЗЫКЕ.</dc:title>
  <dc:creator>Ирина</dc:creator>
  <cp:lastModifiedBy>еленар</cp:lastModifiedBy>
  <cp:revision>29</cp:revision>
  <dcterms:created xsi:type="dcterms:W3CDTF">2010-01-05T10:55:10Z</dcterms:created>
  <dcterms:modified xsi:type="dcterms:W3CDTF">2016-02-14T19:40:50Z</dcterms:modified>
</cp:coreProperties>
</file>