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4" r:id="rId4"/>
    <p:sldId id="258" r:id="rId5"/>
    <p:sldId id="273" r:id="rId6"/>
    <p:sldId id="265" r:id="rId7"/>
    <p:sldId id="271" r:id="rId8"/>
    <p:sldId id="272" r:id="rId9"/>
    <p:sldId id="274" r:id="rId10"/>
    <p:sldId id="259" r:id="rId11"/>
    <p:sldId id="275" r:id="rId12"/>
    <p:sldId id="276" r:id="rId13"/>
    <p:sldId id="260" r:id="rId14"/>
    <p:sldId id="267" r:id="rId15"/>
    <p:sldId id="277" r:id="rId16"/>
    <p:sldId id="261" r:id="rId17"/>
    <p:sldId id="268" r:id="rId18"/>
    <p:sldId id="269" r:id="rId19"/>
    <p:sldId id="262" r:id="rId20"/>
    <p:sldId id="270" r:id="rId21"/>
    <p:sldId id="26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D9D74-8ACE-4F09-8A53-0642A157AFB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FF85A-A0C7-462B-A58F-B071B5280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FF85A-A0C7-462B-A58F-B071B5280FC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45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544" y="2130425"/>
            <a:ext cx="817891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3B2C1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23A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2403"/>
            <a:ext cx="2133600" cy="322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D1E7079C-9596-4174-AC68-BAA196309A7E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2403"/>
            <a:ext cx="2895600" cy="3223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2403"/>
            <a:ext cx="2133600" cy="322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4F232CBF-6986-4687-8706-F0258F0EC1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123A5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123A5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123A5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3A5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123A5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23A5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23A5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23A5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123A5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ru.wikipedia.org/wiki/%D0%92%D0%B8%D1%80%D1%82%D1%83%D0%BE%D0%B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0%D0%BB%D1%8C%D0%B5%D1%80%D0%B8,_%D0%90%D0%BD%D1%82%D0%BE%D0%BD%D0%B8%D0%BE" TargetMode="External"/><Relationship Id="rId2" Type="http://schemas.openxmlformats.org/officeDocument/2006/relationships/hyperlink" Target="https://ru.wikipedia.org/wiki/%D0%90%D0%BB%D1%8C%D0%B1%D1%80%D0%B5%D1%85%D1%82%D1%81%D0%B1%D0%B5%D1%80%D0%B3%D0%B5%D1%80,_%D0%98%D0%BE%D0%B3%D0%B0%D0%BD%D0%BD_%D0%93%D0%B5%D0%BE%D1%80%D0%B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5%D0%BB%D0%B8%D0%BA%D0%B0%D1%8F_%D1%84%D1%80%D0%B0%D0%BD%D1%86%D1%83%D0%B7%D1%81%D0%BA%D0%B0%D1%8F_%D1%80%D0%B5%D0%B2%D0%BE%D0%BB%D1%8E%D1%86%D0%B8%D1%8F" TargetMode="External"/><Relationship Id="rId2" Type="http://schemas.openxmlformats.org/officeDocument/2006/relationships/hyperlink" Target="https://ru.wikipedia.org/wiki/%D0%9D%D0%B0%D0%BF%D0%BE%D0%BB%D0%B5%D0%BE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ru.wikipedia.org/wiki/%D0%A2%D0%B8%D1%80%D0%B0%D0%BD" TargetMode="External"/><Relationship Id="rId4" Type="http://schemas.openxmlformats.org/officeDocument/2006/relationships/hyperlink" Target="https://ru.wikipedia.org/wiki/%D0%9F%D1%80%D0%B0%D0%B2%D0%B0_%D0%B8_%D1%81%D0%B2%D0%BE%D0%B1%D0%BE%D0%B4%D1%8B_%D1%87%D0%B5%D0%BB%D0%BE%D0%B2%D0%B5%D0%BA%D0%B0_%D0%B8_%D0%B3%D1%80%D0%B0%D0%B6%D0%B4%D0%B0%D0%BD%D0%B8%D0%BD%D0%B0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0%B8%D0%BC%D1%84%D0%BE%D0%BD%D0%B8%D1%8F_%E2%84%96_3_(%D0%91%D0%B5%D1%82%D1%85%D0%BE%D0%B2%D0%B5%D0%BD)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814_%D0%B3%D0%BE%D0%B4" TargetMode="External"/><Relationship Id="rId2" Type="http://schemas.openxmlformats.org/officeDocument/2006/relationships/hyperlink" Target="https://ru.wikipedia.org/wiki/%D0%A4%D0%B8%D0%B4%D0%B5%D0%BB%D0%B8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hyperlink" Target="https://ru.wikipedia.org/wiki/%D0%91%D0%B5%D1%80%D0%BB%D0%B8%D0%BD" TargetMode="External"/><Relationship Id="rId4" Type="http://schemas.openxmlformats.org/officeDocument/2006/relationships/hyperlink" Target="https://ru.wikipedia.org/wiki/%D0%92%D0%B5%D0%B1%D0%B5%D1%80,_%D0%9A%D0%B0%D1%80%D0%BB_%D0%9C%D0%B0%D1%80%D0%B8%D1%8F_%D1%84%D0%BE%D0%BD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8%D0%BC%D1%84%D0%BE%D0%BD%D0%B8%D1%8F_%E2%84%96_9_(%D0%91%D0%B5%D1%82%D1%85%D0%BE%D0%B2%D0%B5%D0%BD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0%B0%D1%80%D0%BB_%D0%A7%D0%B5%D1%80%D0%BD%D0%B8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29_%D0%B0%D0%B2%D0%B3%D1%83%D1%81%D1%82%D0%B0" TargetMode="External"/><Relationship Id="rId2" Type="http://schemas.openxmlformats.org/officeDocument/2006/relationships/hyperlink" Target="https://ru.wikipedia.org/wiki/1827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hyperlink" Target="https://ru.wikipedia.org/wiki/2007_%D0%B3%D0%BE%D0%B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0%D0%BF%D0%B5%D0%BB%D1%8C%D0%BC%D0%B5%D0%B9%D1%81%D1%82%D0%B5%D1%80" TargetMode="External"/><Relationship Id="rId3" Type="http://schemas.openxmlformats.org/officeDocument/2006/relationships/hyperlink" Target="https://ru.wikipedia.org/wiki/%D0%9A%D0%B0%D0%BF%D0%B5%D0%BB%D0%BB%D0%B0_(%D0%BA%D0%BE%D0%BB%D0%BB%D0%B5%D0%BA%D1%82%D0%B8%D0%B2)" TargetMode="External"/><Relationship Id="rId7" Type="http://schemas.openxmlformats.org/officeDocument/2006/relationships/hyperlink" Target="https://ru.wikipedia.org/wiki/%D0%91%D0%B0%D1%81" TargetMode="External"/><Relationship Id="rId2" Type="http://schemas.openxmlformats.org/officeDocument/2006/relationships/hyperlink" Target="https://ru.wikipedia.org/wiki/%D0%A2%D0%B5%D0%BD%D0%BE%D1%8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E%D0%B6%D0%BD%D1%8B%D0%B5_%D0%9D%D0%B8%D0%B4%D0%B5%D1%80%D0%BB%D0%B0%D0%BD%D0%B4%D1%8B" TargetMode="External"/><Relationship Id="rId5" Type="http://schemas.openxmlformats.org/officeDocument/2006/relationships/hyperlink" Target="https://ru.wikipedia.org/wiki/%D0%9C%D0%B5%D1%85%D0%B5%D0%BB%D0%B5%D0%BD" TargetMode="External"/><Relationship Id="rId4" Type="http://schemas.openxmlformats.org/officeDocument/2006/relationships/hyperlink" Target="https://ru.wikipedia.org/wiki/%D0%9A%D0%BE%D0%B1%D0%BB%D0%B5%D0%BD%D1%8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B%D0%B0%D0%B2%D0%B5%D1%81%D0%B8%D0%BD" TargetMode="External"/><Relationship Id="rId7" Type="http://schemas.openxmlformats.org/officeDocument/2006/relationships/image" Target="../media/image7.jpg"/><Relationship Id="rId2" Type="http://schemas.openxmlformats.org/officeDocument/2006/relationships/hyperlink" Target="https://ru.wikipedia.org/wiki/%D0%9C%D0%BE%D1%86%D0%B0%D1%80%D1%82,_%D0%92%D0%BE%D0%BB%D1%8C%D1%84%D0%B3%D0%B0%D0%BD%D0%B3_%D0%90%D0%BC%D0%B0%D0%B4%D0%B5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E%D1%80%D0%B3%D0%B0%D0%BD_(%D0%BC%D1%83%D0%B7%D1%8B%D0%BA%D0%B0%D0%BB%D1%8C%D0%BD%D1%8B%D0%B9_%D0%B8%D0%BD%D1%81%D1%82%D1%80%D1%83%D0%BC%D0%B5%D0%BD%D1%82)" TargetMode="External"/><Relationship Id="rId5" Type="http://schemas.openxmlformats.org/officeDocument/2006/relationships/hyperlink" Target="https://ru.wikipedia.org/wiki/%D0%9A%D1%91%D0%BB%D1%8C%D0%BD" TargetMode="External"/><Relationship Id="rId4" Type="http://schemas.openxmlformats.org/officeDocument/2006/relationships/hyperlink" Target="https://ru.wikipedia.org/wiki/%D0%A1%D0%BA%D1%80%D0%B8%D0%BF%D0%BA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5%D0%BE%D1%80%D0%BE%D1%88%D0%BE_%D1%82%D0%B5%D0%BC%D0%BF%D0%B5%D1%80%D0%B8%D1%80%D0%BE%D0%B2%D0%B0%D0%BD%D0%BD%D1%8B%D0%B9_%D0%BA%D0%BB%D0%B0%D0%B2%D0%B8%D1%80" TargetMode="External"/><Relationship Id="rId7" Type="http://schemas.openxmlformats.org/officeDocument/2006/relationships/hyperlink" Target="https://ru.wikipedia.org/wiki/%D0%93%D0%B0%D0%B9%D0%B4%D0%BD,_%D0%99%D0%BE%D0%B7%D0%B5%D1%84" TargetMode="External"/><Relationship Id="rId2" Type="http://schemas.openxmlformats.org/officeDocument/2006/relationships/hyperlink" Target="https://ru.wikipedia.org/wiki/%D0%9D%D0%B5%D1%84%D0%B5,_%D0%9A%D1%80%D0%B8%D1%81%D1%82%D0%B8%D0%B0%D0%BD_%D0%93%D0%BE%D1%82%D0%BB%D0%BE%D0%B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1%D0%B0%D1%85,_%D0%9A%D0%B0%D1%80%D0%BB_%D0%A4%D0%B8%D0%BB%D0%B8%D0%BF%D0%BF_%D0%AD%D0%BC%D0%BC%D0%B0%D0%BD%D1%83%D0%B8%D0%BB" TargetMode="External"/><Relationship Id="rId5" Type="http://schemas.openxmlformats.org/officeDocument/2006/relationships/hyperlink" Target="https://ru.wikipedia.org/wiki/%D0%93%D0%B5%D0%BD%D0%B4%D0%B5%D0%BB%D1%8C,_%D0%93%D0%B5%D0%BE%D1%80%D0%B3_%D0%A4%D1%80%D0%B8%D0%B4%D1%80%D0%B8%D1%85" TargetMode="External"/><Relationship Id="rId4" Type="http://schemas.openxmlformats.org/officeDocument/2006/relationships/hyperlink" Target="https://ru.wikipedia.org/wiki/%D0%91%D0%B0%D1%85,_%D0%98%D0%BE%D0%B3%D0%B0%D0%BD%D0%BD_%D0%A1%D0%B5%D0%B1%D0%B0%D1%81%D1%82%D1%8C%D1%8F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ru.wikipedia.org/wiki/%D0%9B%D0%B0%D1%82%D1%8B%D0%BD%D1%8C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1%80%D0%BA%D0%B5%D1%81%D1%82%D1%80" TargetMode="External"/><Relationship Id="rId2" Type="http://schemas.openxmlformats.org/officeDocument/2006/relationships/hyperlink" Target="https://ru.wikipedia.org/wiki/%D0%92%D0%B5%D0%BD%D0%B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wikipedia.org/wiki/%D0%93%D0%BB%D1%8E%D0%BA,_%D0%9A%D1%80%D0%B8%D1%81%D1%82%D0%BE%D1%84_%D0%92%D0%B8%D0%BB%D0%BB%D0%B8%D0%B1%D0%B0%D0%BB%D1%8C%D0%B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5%D0%BB%D0%B8%D0%BA%D0%B0%D1%8F_%D1%84%D1%80%D0%B0%D0%BD%D1%86%D1%83%D0%B7%D1%81%D0%BA%D0%B0%D1%8F_%D1%80%D0%B5%D0%B2%D0%BE%D0%BB%D1%8E%D1%86%D0%B8%D1%8F" TargetMode="External"/><Relationship Id="rId2" Type="http://schemas.openxmlformats.org/officeDocument/2006/relationships/hyperlink" Target="https://ru.wikipedia.org/wiki/1789_%D0%B3%D0%BE%D0%B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890" y="762000"/>
            <a:ext cx="3846093" cy="578768"/>
          </a:xfrm>
        </p:spPr>
        <p:txBody>
          <a:bodyPr>
            <a:noAutofit/>
          </a:bodyPr>
          <a:lstStyle/>
          <a:p>
            <a:r>
              <a:rPr lang="vi-VN" sz="4800" dirty="0" smtClean="0">
                <a:latin typeface="+mn-lt"/>
              </a:rPr>
              <a:t>Лю́двиг ван Бетхо́вен </a:t>
            </a:r>
            <a:endParaRPr lang="ru-RU" sz="4800" dirty="0">
              <a:latin typeface="+mn-lt"/>
            </a:endParaRPr>
          </a:p>
        </p:txBody>
      </p:sp>
      <p:pic>
        <p:nvPicPr>
          <p:cNvPr id="23554" name="Picture 2" descr="Beetho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3816424" cy="4675148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803"/>
              </p:ext>
            </p:extLst>
          </p:nvPr>
        </p:nvGraphicFramePr>
        <p:xfrm>
          <a:off x="251520" y="1700808"/>
          <a:ext cx="4248472" cy="1188720"/>
        </p:xfrm>
        <a:graphic>
          <a:graphicData uri="http://schemas.openxmlformats.org/drawingml/2006/table">
            <a:tbl>
              <a:tblPr/>
              <a:tblGrid>
                <a:gridCol w="2124236"/>
                <a:gridCol w="2124236"/>
              </a:tblGrid>
              <a:tr h="50405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-                                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F0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31168"/>
              </p:ext>
            </p:extLst>
          </p:nvPr>
        </p:nvGraphicFramePr>
        <p:xfrm>
          <a:off x="5076056" y="5226416"/>
          <a:ext cx="3672408" cy="1188720"/>
        </p:xfrm>
        <a:graphic>
          <a:graphicData uri="http://schemas.openxmlformats.org/drawingml/2006/table">
            <a:tbl>
              <a:tblPr/>
              <a:tblGrid>
                <a:gridCol w="1836204"/>
                <a:gridCol w="1836204"/>
              </a:tblGrid>
              <a:tr h="1039332">
                <a:tc>
                  <a:txBody>
                    <a:bodyPr/>
                    <a:lstStyle/>
                    <a:p>
                      <a:endParaRPr lang="ru-RU" u="sng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Учитель</a:t>
                      </a:r>
                      <a:r>
                        <a:rPr lang="ru-RU" sz="18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музыки  </a:t>
                      </a:r>
                      <a:r>
                        <a:rPr lang="ru-RU" sz="1800" b="1" i="1" baseline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ГБОУ </a:t>
                      </a:r>
                      <a:r>
                        <a:rPr lang="ru-RU" sz="1800" b="1" i="1" baseline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Школа </a:t>
                      </a:r>
                      <a:r>
                        <a:rPr lang="ru-RU" sz="1800" b="1" i="1" baseline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№ 121</a:t>
                      </a:r>
                    </a:p>
                    <a:p>
                      <a:r>
                        <a:rPr lang="ru-RU" sz="1800" b="1" i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Амирян</a:t>
                      </a:r>
                      <a:r>
                        <a:rPr lang="ru-RU" sz="18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Л.Л.</a:t>
                      </a:r>
                      <a:endParaRPr lang="ru-RU" sz="18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F0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4032448" cy="5649491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/>
              <a:t>Первые десять лет в Вене (1792—1802)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Приехав в Вену, Бетховен начал занятия с Гайдном, впоследствии утверждал, что Гайдн ничему его не научил; занятия быстро разочаровали и ученика, и учителя. Бетховен считал, что Гайдн был недостаточно внимателен к его стараниям; Гайдна пугали не только смелые по тем временам взгляды Людвига, но и довольно мрачные мелодии, что в те годы было малораспространённым. Уже в первые годы жизни в Вене Бетховен завоевал славу пианиста-</a:t>
            </a:r>
            <a:r>
              <a:rPr lang="ru-RU" sz="8000" dirty="0" smtClean="0">
                <a:solidFill>
                  <a:schemeClr val="tx1"/>
                </a:solidFill>
                <a:hlinkClick r:id="rId2" tooltip="Виртуоз"/>
              </a:rPr>
              <a:t>виртуоза</a:t>
            </a:r>
            <a:r>
              <a:rPr lang="ru-RU" sz="8000" dirty="0" smtClean="0">
                <a:solidFill>
                  <a:schemeClr val="tx1"/>
                </a:solidFill>
              </a:rPr>
              <a:t>. Его игра поразила слушателей.</a:t>
            </a:r>
          </a:p>
        </p:txBody>
      </p:sp>
      <p:pic>
        <p:nvPicPr>
          <p:cNvPr id="27650" name="Picture 2" descr="https://upload.wikimedia.org/wikipedia/commons/thumb/e/e7/Beethoven_Riedel_1801.jpg/220px-Beethoven_Riedel_18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620688"/>
            <a:ext cx="4141900" cy="47067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41764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Однажды Гайдн написал </a:t>
            </a:r>
            <a:r>
              <a:rPr lang="ru-RU" sz="2800" dirty="0" smtClean="0"/>
              <a:t>Бетховену:</a:t>
            </a:r>
            <a:endParaRPr lang="ru-RU" sz="2800" dirty="0"/>
          </a:p>
          <a:p>
            <a:r>
              <a:rPr lang="ru-RU" sz="2800" i="1" dirty="0"/>
              <a:t>Ваши вещи прекрасные, это даже чудесные вещи, но то тут, то там в них встречается нечто странное, мрачное, так как Вы сами немного угрюмы и странны; а стиль музыканта — это всегда он сам</a:t>
            </a:r>
            <a:r>
              <a:rPr lang="ru-RU" sz="2800" i="1" dirty="0" smtClean="0"/>
              <a:t>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620688"/>
            <a:ext cx="37444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Вскоре Гайдн уехал в Англию и передал своего ученика известному педагогу и теоретику </a:t>
            </a:r>
            <a:r>
              <a:rPr lang="ru-RU" sz="2800" dirty="0" err="1">
                <a:hlinkClick r:id="rId2" tooltip="Альбрехтсбергер, Иоганн Георг"/>
              </a:rPr>
              <a:t>Альбрехтсбергеру</a:t>
            </a:r>
            <a:r>
              <a:rPr lang="ru-RU" sz="2800" dirty="0"/>
              <a:t>. В конце концов Бетховен сам выбрал себе наставника — </a:t>
            </a:r>
            <a:r>
              <a:rPr lang="ru-RU" sz="2800" dirty="0">
                <a:hlinkClick r:id="rId3" tooltip="Сальери, Антонио"/>
              </a:rPr>
              <a:t>Антонио Сальери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64979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3744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Бетховен также сильно выделялся своим внешним видом среди дам и кавалеров того времени. Почти всегда его находили небрежно одетым и непричёсанным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548680"/>
            <a:ext cx="403244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Бетховен отличался крайней резкостью. Однажды, когда он играл в публичном месте, один из гостей начал разговаривать с дамой; Бетховен тотчас оборвал выступление и </a:t>
            </a:r>
            <a:r>
              <a:rPr lang="ru-RU" sz="2800" dirty="0" smtClean="0"/>
              <a:t>добавил: </a:t>
            </a:r>
            <a:r>
              <a:rPr lang="ru-RU" sz="2800" dirty="0"/>
              <a:t>«</a:t>
            </a:r>
            <a:r>
              <a:rPr lang="ru-RU" sz="2800" i="1" dirty="0"/>
              <a:t>Таким свиньям я играть не буду!</a:t>
            </a:r>
            <a:r>
              <a:rPr lang="ru-RU" sz="2800" dirty="0"/>
              <a:t>». И никакие извинения и уговоры не помогли.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885606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4104456" cy="564949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Когда Бетховену было 34 года, </a:t>
            </a:r>
            <a:r>
              <a:rPr lang="ru-RU" dirty="0" smtClean="0">
                <a:solidFill>
                  <a:schemeClr val="tx1"/>
                </a:solidFill>
                <a:hlinkClick r:id="rId2" tooltip="Наполеон"/>
              </a:rPr>
              <a:t>Наполеон</a:t>
            </a:r>
            <a:r>
              <a:rPr lang="ru-RU" dirty="0" smtClean="0">
                <a:solidFill>
                  <a:schemeClr val="tx1"/>
                </a:solidFill>
              </a:rPr>
              <a:t> отказался от идеалов </a:t>
            </a:r>
            <a:r>
              <a:rPr lang="ru-RU" dirty="0" smtClean="0">
                <a:solidFill>
                  <a:schemeClr val="tx1"/>
                </a:solidFill>
                <a:hlinkClick r:id="rId3" tooltip="Великая французская революция"/>
              </a:rPr>
              <a:t>Великой французской революции</a:t>
            </a:r>
            <a:r>
              <a:rPr lang="ru-RU" dirty="0" smtClean="0">
                <a:solidFill>
                  <a:schemeClr val="tx1"/>
                </a:solidFill>
              </a:rPr>
              <a:t> и объявил себя императором. Поэтому Бетховен отказался от намерений посвятить ему свою Третью симфонию: «Этот Наполеон тоже обыкновенный человек. Теперь он будет топтать ногами все </a:t>
            </a:r>
            <a:r>
              <a:rPr lang="ru-RU" dirty="0" smtClean="0">
                <a:solidFill>
                  <a:schemeClr val="tx1"/>
                </a:solidFill>
                <a:hlinkClick r:id="rId4" tooltip="Права и свободы человека и гражданина"/>
              </a:rPr>
              <a:t>человеческие права</a:t>
            </a:r>
            <a:r>
              <a:rPr lang="ru-RU" dirty="0" smtClean="0">
                <a:solidFill>
                  <a:schemeClr val="tx1"/>
                </a:solidFill>
              </a:rPr>
              <a:t> и сделается </a:t>
            </a:r>
            <a:r>
              <a:rPr lang="ru-RU" dirty="0" smtClean="0">
                <a:solidFill>
                  <a:schemeClr val="tx1"/>
                </a:solidFill>
                <a:hlinkClick r:id="rId5" tooltip="Тиран"/>
              </a:rPr>
              <a:t>тираном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9698" name="Picture 2" descr="https://upload.wikimedia.org/wikipedia/commons/thumb/a/a3/Beethovenhome.JPG/220px-Beethovenho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620688"/>
            <a:ext cx="3600400" cy="53024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843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5846"/>
            <a:ext cx="4248472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В фортепианном творчестве собственный стиль композитора заметен уже в ранних сонатах, но в симфоническом зрелость пришла к нему позднее. По словам </a:t>
            </a:r>
            <a:r>
              <a:rPr lang="ru-RU" sz="2400" dirty="0" smtClean="0"/>
              <a:t>Чайковского, </a:t>
            </a:r>
            <a:r>
              <a:rPr lang="ru-RU" sz="2400" dirty="0"/>
              <a:t>лишь в </a:t>
            </a:r>
            <a:r>
              <a:rPr lang="ru-RU" sz="2400" dirty="0">
                <a:hlinkClick r:id="rId2" tooltip="Симфония № 3 (Бетховен)"/>
              </a:rPr>
              <a:t>третьей симфонии</a:t>
            </a:r>
            <a:r>
              <a:rPr lang="ru-RU" sz="2400" dirty="0"/>
              <a:t> «раскрылась впервые вся необъятная, изумительная сила творческого гения Бетховена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335845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Из-за глухоты Бетховен редко выходит из дома, лишается звукового восприятия. Он становится угрюм, замкнут. Именно в эти годы композитор одно за другим создаёт свои самые известные произведения.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3448421868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9"/>
            <a:ext cx="41044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эти же годы Бетховен работает над своей единственной оперой «</a:t>
            </a:r>
            <a:r>
              <a:rPr lang="ru-RU" sz="2400" dirty="0" err="1">
                <a:hlinkClick r:id="rId2" tooltip="Фиделио"/>
              </a:rPr>
              <a:t>Фиделио</a:t>
            </a:r>
            <a:r>
              <a:rPr lang="ru-RU" sz="2400" dirty="0"/>
              <a:t>». Эта опера относится к жанру опер «ужасов и спасения». Успех к «</a:t>
            </a:r>
            <a:r>
              <a:rPr lang="ru-RU" sz="2400" dirty="0" err="1"/>
              <a:t>Фиделио</a:t>
            </a:r>
            <a:r>
              <a:rPr lang="ru-RU" sz="2400" dirty="0"/>
              <a:t>» пришёл лишь в </a:t>
            </a:r>
            <a:r>
              <a:rPr lang="ru-RU" sz="2400" dirty="0">
                <a:hlinkClick r:id="rId3" tooltip="1814 год"/>
              </a:rPr>
              <a:t>1814 году</a:t>
            </a:r>
            <a:r>
              <a:rPr lang="ru-RU" sz="2400" dirty="0"/>
              <a:t>, когда опера была поставлена сперва в Вене, потом в Праге, где ею дирижировал знаменитый немецкий композитор </a:t>
            </a:r>
            <a:r>
              <a:rPr lang="ru-RU" sz="2400" dirty="0">
                <a:hlinkClick r:id="rId4" tooltip="Вебер, Карл Мария фон"/>
              </a:rPr>
              <a:t>Вебер</a:t>
            </a:r>
            <a:r>
              <a:rPr lang="ru-RU" sz="2400" dirty="0"/>
              <a:t> и, наконец, в </a:t>
            </a:r>
            <a:r>
              <a:rPr lang="ru-RU" sz="2400" dirty="0">
                <a:hlinkClick r:id="rId5" tooltip="Берлин"/>
              </a:rPr>
              <a:t>Берлине</a:t>
            </a:r>
            <a:r>
              <a:rPr lang="ru-RU" sz="2400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836712"/>
            <a:ext cx="3888432" cy="504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46688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404664"/>
            <a:ext cx="3970784" cy="572149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После 1812 года творческая активность композитора на время падает. Однако через три года он начинает работать с прежней энергией. В это время созданы фортепианные сонаты с 28-й по последнюю, 32-ю, две сонаты для виолончели, квартеты, вокальный цикл «К далёкой возлюбленной». Много времени уделяется и обработкам.</a:t>
            </a:r>
            <a:endParaRPr lang="ru-RU" dirty="0"/>
          </a:p>
        </p:txBody>
      </p:sp>
      <p:pic>
        <p:nvPicPr>
          <p:cNvPr id="30722" name="Picture 2" descr="https://upload.wikimedia.org/wikipedia/commons/thumb/2/23/Beethoven_AlmanachDerMusikgesellschaft_1834.jpg/220px-Beethoven_AlmanachDerMusikgesellschaft_18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3928002" cy="57313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3960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Много времени уделяется и обработкам народных песен. Наряду с шотландскими, ирландскими, уэльскими, есть и русские. Но главными созданиями последних лет стали два самых монументальных сочинения Бетховена — «Торжественная месса» и </a:t>
            </a:r>
            <a:r>
              <a:rPr lang="ru-RU" sz="2400" dirty="0">
                <a:hlinkClick r:id="rId3" tooltip="Симфония № 9 (Бетховен)"/>
              </a:rPr>
              <a:t>Симфония № 9</a:t>
            </a:r>
            <a:r>
              <a:rPr lang="ru-RU" sz="2400" dirty="0"/>
              <a:t> с хором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548680"/>
            <a:ext cx="39604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Девятая симфония была исполнена в 1824 году. Публика устроила композитору овацию. Известно, что Бетховен стоял спиной к залу и ничего не слышал, тогда одна из певиц взяла его за руку и повернула лицом к слушателям. Люди махали платками, шляпами, руками, приветствуя композитора. </a:t>
            </a:r>
          </a:p>
        </p:txBody>
      </p:sp>
    </p:spTree>
    <p:extLst>
      <p:ext uri="{BB962C8B-B14F-4D97-AF65-F5344CB8AC3E}">
        <p14:creationId xmlns:p14="http://schemas.microsoft.com/office/powerpoint/2010/main" val="4109860247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891" y="476673"/>
            <a:ext cx="36300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После смерти младшего брата композитор взял на себя заботу о его сыне. Бетховен помещает племянника в лучшие пансионы и поручает своему ученику </a:t>
            </a:r>
            <a:r>
              <a:rPr lang="ru-RU" sz="2400" dirty="0">
                <a:hlinkClick r:id="rId2" tooltip="Карл Черни"/>
              </a:rPr>
              <a:t>Карлу Черни</a:t>
            </a:r>
            <a:r>
              <a:rPr lang="ru-RU" sz="2400" dirty="0"/>
              <a:t> заниматься с ним музыкой. Композитор хотел, чтобы мальчик стал учёным или артистом, но того привлекало не искусство, а карты и бильярд.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476673"/>
            <a:ext cx="38164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Запутавшись в долгах, он совершил попытку самоубийства. Попытка эта не причинила особого вреда: пуля лишь чуть оцарапала кожу на голове. Бетховен очень переживал по этому поводу. Здоровье его резко ухудшилось. У композитора развивается тяжёлое заболевание печени</a:t>
            </a:r>
          </a:p>
        </p:txBody>
      </p:sp>
    </p:spTree>
    <p:extLst>
      <p:ext uri="{BB962C8B-B14F-4D97-AF65-F5344CB8AC3E}">
        <p14:creationId xmlns:p14="http://schemas.microsoft.com/office/powerpoint/2010/main" val="4235390002"/>
      </p:ext>
    </p:extLst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476672"/>
            <a:ext cx="4392488" cy="564949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Бетховен умер 26 марта </a:t>
            </a:r>
            <a:r>
              <a:rPr lang="ru-RU" sz="2000" dirty="0" smtClean="0">
                <a:solidFill>
                  <a:schemeClr val="tx1"/>
                </a:solidFill>
                <a:hlinkClick r:id="rId2" tooltip="1827 год"/>
              </a:rPr>
              <a:t>1827 года</a:t>
            </a:r>
            <a:r>
              <a:rPr lang="ru-RU" sz="2000" dirty="0" smtClean="0">
                <a:solidFill>
                  <a:schemeClr val="tx1"/>
                </a:solidFill>
              </a:rPr>
              <a:t>. Свыше двадцати тысяч человек шли за его гробом. </a:t>
            </a:r>
            <a:r>
              <a:rPr lang="ru-RU" sz="2000" dirty="0" smtClean="0">
                <a:solidFill>
                  <a:schemeClr val="tx1"/>
                </a:solidFill>
                <a:hlinkClick r:id="rId3" tooltip="29 августа"/>
              </a:rPr>
              <a:t>29 августа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hlinkClick r:id="rId4" tooltip="2007 год"/>
              </a:rPr>
              <a:t>2007 года</a:t>
            </a:r>
            <a:r>
              <a:rPr lang="ru-RU" sz="2000" dirty="0" smtClean="0">
                <a:solidFill>
                  <a:schemeClr val="tx1"/>
                </a:solidFill>
              </a:rPr>
              <a:t> венский патолог и эксперт судебной медицины </a:t>
            </a:r>
            <a:r>
              <a:rPr lang="ru-RU" sz="2000" dirty="0" err="1" smtClean="0">
                <a:solidFill>
                  <a:schemeClr val="tx1"/>
                </a:solidFill>
              </a:rPr>
              <a:t>Кристиан</a:t>
            </a:r>
            <a:r>
              <a:rPr lang="ru-RU" sz="2000" dirty="0" smtClean="0">
                <a:solidFill>
                  <a:schemeClr val="tx1"/>
                </a:solidFill>
              </a:rPr>
              <a:t> Рейтер (доцент кафедры судебной медицины Венского медицинского университета) предположил, что неумышленно ускорил кончину Бетховена его врач Андреас </a:t>
            </a:r>
            <a:r>
              <a:rPr lang="ru-RU" sz="2000" dirty="0" err="1" smtClean="0">
                <a:solidFill>
                  <a:schemeClr val="tx1"/>
                </a:solidFill>
              </a:rPr>
              <a:t>Ваврух</a:t>
            </a:r>
            <a:r>
              <a:rPr lang="ru-RU" sz="2000" dirty="0" smtClean="0">
                <a:solidFill>
                  <a:schemeClr val="tx1"/>
                </a:solidFill>
              </a:rPr>
              <a:t>, который раз за разом протыкал больному брюшину (чтобы вывести жидкость), после чего накладывал на раны примочки, содержавшие свинец.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31746" name="Picture 2" descr="https://upload.wikimedia.org/wikipedia/commons/thumb/f/fa/Beethoven_Funerals.jpg/160px-Beethoven_Funeral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13" y="3180900"/>
            <a:ext cx="4164279" cy="3039347"/>
          </a:xfrm>
          <a:prstGeom prst="rect">
            <a:avLst/>
          </a:prstGeom>
          <a:noFill/>
        </p:spPr>
      </p:pic>
      <p:pic>
        <p:nvPicPr>
          <p:cNvPr id="31748" name="Picture 4" descr="https://upload.wikimedia.org/wikipedia/commons/thumb/a/ac/Teltscher-beethoven.jpg/220px-Teltscher-beethove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692696"/>
            <a:ext cx="3024336" cy="24882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3970784" cy="557748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Происхождение</a:t>
            </a:r>
          </a:p>
          <a:p>
            <a:r>
              <a:rPr lang="ru-RU" b="1" dirty="0" smtClean="0"/>
              <a:t>Дом, где родился композитор</a:t>
            </a:r>
          </a:p>
          <a:p>
            <a:r>
              <a:rPr lang="ru-RU" dirty="0" smtClean="0"/>
              <a:t>Людвиг </a:t>
            </a:r>
            <a:r>
              <a:rPr lang="ru-RU" dirty="0" err="1" smtClean="0"/>
              <a:t>ван</a:t>
            </a:r>
            <a:r>
              <a:rPr lang="ru-RU" dirty="0" smtClean="0"/>
              <a:t> Бетховен родился в 1770 году в Бонне 16 декабря, крещён 17 декабря 1770 года в Бонне, в католической церкви. Святого </a:t>
            </a:r>
            <a:r>
              <a:rPr lang="ru-RU" dirty="0" err="1" smtClean="0"/>
              <a:t>Ремигия</a:t>
            </a:r>
            <a:r>
              <a:rPr lang="ru-RU" dirty="0" smtClean="0"/>
              <a:t>.</a:t>
            </a:r>
          </a:p>
        </p:txBody>
      </p:sp>
      <p:pic>
        <p:nvPicPr>
          <p:cNvPr id="26626" name="Picture 2" descr="https://upload.wikimedia.org/wikipedia/commons/thumb/0/09/Bethovendom.jpg/220px-Bethoven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6672"/>
            <a:ext cx="3672408" cy="532499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34563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Проведённые Рейтером исследования волос показали, что уровень содержания свинца в организме Бетховена резко возрастал каждый раз после визита </a:t>
            </a:r>
            <a:r>
              <a:rPr lang="ru-RU" sz="2800" dirty="0" smtClean="0"/>
              <a:t>врача.</a:t>
            </a:r>
            <a:endParaRPr lang="ru-RU" sz="2800" dirty="0"/>
          </a:p>
        </p:txBody>
      </p:sp>
      <p:pic>
        <p:nvPicPr>
          <p:cNvPr id="3" name="Picture 2" descr="https://upload.wikimedia.org/wikipedia/ru/thumb/7/7b/Beethoven_tomb_stone.JPG/220px-Beethoven_tomb_st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06225"/>
            <a:ext cx="3672408" cy="5976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7157198"/>
      </p:ext>
    </p:extLst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BEETHOVEN-SINFONIE F-MOLL, op. . 68, NO.6 PASTORALE. . &amp;Vcy;&amp;iecy;&amp;ncy;&amp;scy;&amp;kcy;&amp;icy;&amp;jcy; &amp;scy;&amp;icy;&amp;mcy;&amp;fcy;&amp;ocy;&amp;ncy;&amp;icy;&amp;chcy;&amp;iecy;&amp;scy;&amp;kcy;&amp;icy;&amp;jcy; &amp;ocy;&amp;rcy;&amp;kcy;&amp;iecy;&amp;scy;&amp;tcy;&amp;rcy;. . &amp;Dcy;&amp;icy;&amp;rcy;&amp;icy;&amp;zhcy;&amp;iecy;&amp;rcy; &amp;Kcy;&amp;acy;&amp;rcy;&amp;lcy; &amp;Bcy;&amp;iocy;&amp;mcy; / &amp;Ocy;&amp;bcy;&amp;zcy;&amp;ocy;&amp;rcy;&amp;ycy; &amp;mcy;&amp;ucy;&amp;zcy;&amp;ycy;&amp;kcy;&amp;acy;&amp;lcy;&amp;softcy;&amp;ncy;&amp;ycy;&amp;khcy; &amp;acy;&amp;l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4248472" cy="6048672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10" y="692696"/>
            <a:ext cx="3907578" cy="5472608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5855" y="374073"/>
            <a:ext cx="35801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Его отец, Иоганн Бетховен (1740—1792), был певцом, </a:t>
            </a:r>
            <a:r>
              <a:rPr lang="ru-RU" sz="2800" dirty="0">
                <a:hlinkClick r:id="rId2" tooltip="Тенор"/>
              </a:rPr>
              <a:t>тенором</a:t>
            </a:r>
            <a:r>
              <a:rPr lang="ru-RU" sz="2800" dirty="0"/>
              <a:t> в придворной </a:t>
            </a:r>
            <a:r>
              <a:rPr lang="ru-RU" sz="2800" dirty="0" smtClean="0">
                <a:hlinkClick r:id="rId3" tooltip="Капелла (коллектив)"/>
              </a:rPr>
              <a:t>капелле</a:t>
            </a:r>
            <a:r>
              <a:rPr lang="ru-RU" sz="2800" dirty="0" smtClean="0"/>
              <a:t>. </a:t>
            </a:r>
            <a:r>
              <a:rPr lang="ru-RU" sz="2800" dirty="0"/>
              <a:t>Мать, Мария-Магдалина, до замужества </a:t>
            </a:r>
            <a:r>
              <a:rPr lang="ru-RU" sz="2800" dirty="0" err="1"/>
              <a:t>Кеверих</a:t>
            </a:r>
            <a:r>
              <a:rPr lang="ru-RU" sz="2800" dirty="0"/>
              <a:t> (1748—1787), была дочерью придворного шеф-повара в </a:t>
            </a:r>
            <a:r>
              <a:rPr lang="ru-RU" sz="2800" dirty="0">
                <a:hlinkClick r:id="rId4" tooltip="Кобленц"/>
              </a:rPr>
              <a:t>Кобленце</a:t>
            </a:r>
            <a:r>
              <a:rPr lang="ru-RU" sz="2800" dirty="0"/>
              <a:t>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548680"/>
            <a:ext cx="374441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Они поженились в 1767 году. Дед, Людвиг Бетховен (1712—1773), был родом из </a:t>
            </a:r>
            <a:r>
              <a:rPr lang="ru-RU" sz="2800" dirty="0" err="1">
                <a:hlinkClick r:id="rId5" tooltip="Мехелен"/>
              </a:rPr>
              <a:t>Мехелена</a:t>
            </a:r>
            <a:r>
              <a:rPr lang="ru-RU" sz="2800" dirty="0"/>
              <a:t> (</a:t>
            </a:r>
            <a:r>
              <a:rPr lang="ru-RU" sz="2800" dirty="0">
                <a:hlinkClick r:id="rId6" tooltip="Южные Нидерланды"/>
              </a:rPr>
              <a:t>Южные Нидерланды</a:t>
            </a:r>
            <a:r>
              <a:rPr lang="ru-RU" sz="2800" dirty="0"/>
              <a:t>). Он служил в той же капелле, что и Иоганн, сначала певцом, </a:t>
            </a:r>
            <a:r>
              <a:rPr lang="ru-RU" sz="2800" dirty="0">
                <a:hlinkClick r:id="rId7" tooltip="Бас"/>
              </a:rPr>
              <a:t>басом</a:t>
            </a:r>
            <a:r>
              <a:rPr lang="ru-RU" sz="2800" dirty="0"/>
              <a:t>, а затем — </a:t>
            </a:r>
            <a:r>
              <a:rPr lang="ru-RU" sz="2800" dirty="0">
                <a:hlinkClick r:id="rId8" tooltip="Капельмейстер"/>
              </a:rPr>
              <a:t>капельмейстером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3977343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3744416" cy="5721499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Отец композитора хотел сделать из сына второго </a:t>
            </a:r>
            <a:r>
              <a:rPr lang="ru-RU" sz="2400" dirty="0" smtClean="0">
                <a:hlinkClick r:id="rId2" tooltip="Моцарт, Вольфганг Амадей"/>
              </a:rPr>
              <a:t>Моцарта</a:t>
            </a:r>
            <a:r>
              <a:rPr lang="ru-RU" sz="2400" dirty="0" smtClean="0"/>
              <a:t> и стал обучать игре на </a:t>
            </a:r>
            <a:r>
              <a:rPr lang="ru-RU" sz="2400" dirty="0" smtClean="0">
                <a:hlinkClick r:id="rId3" tooltip="Клавесин"/>
              </a:rPr>
              <a:t>клавесине</a:t>
            </a:r>
            <a:r>
              <a:rPr lang="ru-RU" sz="2400" dirty="0" smtClean="0"/>
              <a:t> и </a:t>
            </a:r>
            <a:r>
              <a:rPr lang="ru-RU" sz="2400" dirty="0" smtClean="0">
                <a:hlinkClick r:id="rId4" tooltip="Скрипка"/>
              </a:rPr>
              <a:t>скрипке</a:t>
            </a:r>
            <a:r>
              <a:rPr lang="ru-RU" sz="2400" dirty="0" smtClean="0"/>
              <a:t>. В 1778 году в </a:t>
            </a:r>
            <a:r>
              <a:rPr lang="ru-RU" sz="2400" dirty="0" smtClean="0">
                <a:hlinkClick r:id="rId5" tooltip="Кёльн"/>
              </a:rPr>
              <a:t>Кёльне</a:t>
            </a:r>
            <a:r>
              <a:rPr lang="ru-RU" sz="2400" dirty="0" smtClean="0"/>
              <a:t> состоялось первое выступление. Однако чудо-ребёнком Бетховен не стал, отец же перепоручил мальчика своим коллегам и приятелям. Один обучал Людвига игре на </a:t>
            </a:r>
            <a:r>
              <a:rPr lang="ru-RU" sz="2400" dirty="0" smtClean="0">
                <a:hlinkClick r:id="rId6" tooltip="Орган (музыкальный инструмент)"/>
              </a:rPr>
              <a:t>органе</a:t>
            </a:r>
            <a:r>
              <a:rPr lang="ru-RU" sz="2400" dirty="0" smtClean="0"/>
              <a:t>, другой — на скрипке.</a:t>
            </a:r>
          </a:p>
          <a:p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19100"/>
            <a:ext cx="3888432" cy="5818212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38884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1780 году в Бонн приехал органист и композитор </a:t>
            </a:r>
            <a:r>
              <a:rPr lang="ru-RU" sz="2400" dirty="0" err="1">
                <a:hlinkClick r:id="rId2" tooltip="Нефе, Кристиан Готлоб"/>
              </a:rPr>
              <a:t>Кристиан</a:t>
            </a:r>
            <a:r>
              <a:rPr lang="ru-RU" sz="2400" dirty="0">
                <a:hlinkClick r:id="rId2" tooltip="Нефе, Кристиан Готлоб"/>
              </a:rPr>
              <a:t> </a:t>
            </a:r>
            <a:r>
              <a:rPr lang="ru-RU" sz="2400" dirty="0" err="1">
                <a:hlinkClick r:id="rId2" tooltip="Нефе, Кристиан Готлоб"/>
              </a:rPr>
              <a:t>Готлоб</a:t>
            </a:r>
            <a:r>
              <a:rPr lang="ru-RU" sz="2400" dirty="0">
                <a:hlinkClick r:id="rId2" tooltip="Нефе, Кристиан Готлоб"/>
              </a:rPr>
              <a:t> Нефе</a:t>
            </a:r>
            <a:r>
              <a:rPr lang="ru-RU" sz="2400" dirty="0"/>
              <a:t>. Он стал настоящим учителем </a:t>
            </a:r>
            <a:r>
              <a:rPr lang="ru-RU" sz="2400" dirty="0" smtClean="0"/>
              <a:t>Бетховена</a:t>
            </a:r>
            <a:r>
              <a:rPr lang="ru-RU" sz="2400" baseline="30000" dirty="0" smtClean="0"/>
              <a:t>[</a:t>
            </a:r>
            <a:r>
              <a:rPr lang="ru-RU" sz="2400" dirty="0" smtClean="0"/>
              <a:t>. </a:t>
            </a:r>
            <a:r>
              <a:rPr lang="ru-RU" sz="2400" dirty="0"/>
              <a:t>Нефе сразу понял, что у мальчика талант. Он познакомил Людвига с «</a:t>
            </a:r>
            <a:r>
              <a:rPr lang="ru-RU" sz="2400" dirty="0">
                <a:hlinkClick r:id="rId3" tooltip="Хорошо темперированный клавир"/>
              </a:rPr>
              <a:t>Хорошо темперированным клавиром</a:t>
            </a:r>
            <a:r>
              <a:rPr lang="ru-RU" sz="2400" dirty="0"/>
              <a:t>» </a:t>
            </a:r>
            <a:r>
              <a:rPr lang="ru-RU" sz="2400" dirty="0">
                <a:hlinkClick r:id="rId4" tooltip="Бах, Иоганн Себастьян"/>
              </a:rPr>
              <a:t>Баха</a:t>
            </a:r>
            <a:r>
              <a:rPr lang="ru-RU" sz="2400" dirty="0"/>
              <a:t> и произведениями </a:t>
            </a:r>
            <a:r>
              <a:rPr lang="ru-RU" sz="2400" dirty="0">
                <a:hlinkClick r:id="rId5" tooltip="Гендель, Георг Фридрих"/>
              </a:rPr>
              <a:t>Генделя</a:t>
            </a:r>
            <a:r>
              <a:rPr lang="ru-RU" sz="2400" dirty="0"/>
              <a:t>, а также с музыкой старших современников: </a:t>
            </a:r>
            <a:r>
              <a:rPr lang="ru-RU" sz="2400" dirty="0">
                <a:hlinkClick r:id="rId6" tooltip="Бах, Карл Филипп Эммануил"/>
              </a:rPr>
              <a:t>Ф. Э. Баха</a:t>
            </a:r>
            <a:r>
              <a:rPr lang="ru-RU" sz="2400" dirty="0"/>
              <a:t>, </a:t>
            </a:r>
            <a:r>
              <a:rPr lang="ru-RU" sz="2400" dirty="0">
                <a:hlinkClick r:id="rId7" tooltip="Гайдн, Йозеф"/>
              </a:rPr>
              <a:t>Гайдна</a:t>
            </a:r>
            <a:r>
              <a:rPr lang="ru-RU" sz="2400" dirty="0"/>
              <a:t> и Моцарта.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548681"/>
            <a:ext cx="3672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Благодаря Нефе, было издано и первое сочинение Бетховена — вариации на тему марша </a:t>
            </a:r>
            <a:r>
              <a:rPr lang="ru-RU" sz="2400" dirty="0" err="1"/>
              <a:t>Дресслера</a:t>
            </a:r>
            <a:r>
              <a:rPr lang="ru-RU" sz="2400" dirty="0"/>
              <a:t>. Бетховену в то время было двенадцать лет, и он уже работал помощником придворного органиста.</a:t>
            </a:r>
          </a:p>
        </p:txBody>
      </p:sp>
    </p:spTree>
    <p:extLst>
      <p:ext uri="{BB962C8B-B14F-4D97-AF65-F5344CB8AC3E}">
        <p14:creationId xmlns:p14="http://schemas.microsoft.com/office/powerpoint/2010/main" val="1021309433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3"/>
            <a:ext cx="360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После смерти деда материальное положение семьи ухудшилось. Людвигу пришлось рано бросить школу, но он выучил </a:t>
            </a:r>
            <a:r>
              <a:rPr lang="ru-RU" sz="2400" dirty="0">
                <a:hlinkClick r:id="rId2" tooltip="Латынь"/>
              </a:rPr>
              <a:t>латынь</a:t>
            </a:r>
            <a:r>
              <a:rPr lang="ru-RU" sz="2400" dirty="0"/>
              <a:t>, изучал итальянский и французский, много читал.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476673"/>
            <a:ext cx="3960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Уже став взрослым, композитор в одном из писем признался:</a:t>
            </a:r>
          </a:p>
          <a:p>
            <a:r>
              <a:rPr lang="ru-RU" sz="2400" dirty="0"/>
              <a:t>«Не существует сочинения, которое было бы для меня чересчур учёно; не претендуя ни в малейшей степени на учёность в собственном смысле слова, я всё же с детства стремился понять сущность лучших и мудрейших людей каждой эпохи».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262324"/>
            <a:ext cx="3528392" cy="204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39131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38884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1787 году Бетховен посетил </a:t>
            </a:r>
            <a:r>
              <a:rPr lang="ru-RU" sz="2400" dirty="0">
                <a:hlinkClick r:id="rId2" tooltip="Вена"/>
              </a:rPr>
              <a:t>Вену</a:t>
            </a:r>
            <a:r>
              <a:rPr lang="ru-RU" sz="2400" dirty="0"/>
              <a:t>. Прослушав импровизацию Бетховена, Моцарт </a:t>
            </a:r>
            <a:r>
              <a:rPr lang="ru-RU" sz="2400" dirty="0" smtClean="0"/>
              <a:t>воскликнул: </a:t>
            </a:r>
            <a:r>
              <a:rPr lang="ru-RU" sz="2400" dirty="0"/>
              <a:t>«Он всех заставит говорить о себе!»</a:t>
            </a:r>
          </a:p>
          <a:p>
            <a:r>
              <a:rPr lang="ru-RU" sz="2400" dirty="0"/>
              <a:t>Но занятия так и не состоялись: Бетховен узнал о болезни матери и вернулся в Бонн. Она умерла 17 июля 1787 </a:t>
            </a:r>
            <a:r>
              <a:rPr lang="ru-RU" sz="2400" dirty="0" smtClean="0"/>
              <a:t>года.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404664"/>
            <a:ext cx="40324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Семнадцатилетний юноша был вынужден стать главой семьи и взять на себя заботу о младших братьях. Он поступил в </a:t>
            </a:r>
            <a:r>
              <a:rPr lang="ru-RU" sz="2400" dirty="0">
                <a:hlinkClick r:id="rId3" tooltip="Оркестр"/>
              </a:rPr>
              <a:t>оркестр</a:t>
            </a:r>
            <a:r>
              <a:rPr lang="ru-RU" sz="2400" dirty="0"/>
              <a:t> в качестве альтиста. Здесь ставятся итальянские, французские и немецкие оперы. Особенно сильное впечатление на юношу произвели оперы </a:t>
            </a:r>
            <a:r>
              <a:rPr lang="ru-RU" sz="2400" dirty="0">
                <a:hlinkClick r:id="rId4" tooltip="Глюк, Кристоф Виллибальд"/>
              </a:rPr>
              <a:t>Глюка</a:t>
            </a:r>
            <a:r>
              <a:rPr lang="ru-RU" sz="2400" dirty="0"/>
              <a:t> и Моцарта.</a:t>
            </a:r>
          </a:p>
        </p:txBody>
      </p:sp>
    </p:spTree>
    <p:extLst>
      <p:ext uri="{BB962C8B-B14F-4D97-AF65-F5344CB8AC3E}">
        <p14:creationId xmlns:p14="http://schemas.microsoft.com/office/powerpoint/2010/main" val="247326511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4464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</a:t>
            </a:r>
            <a:r>
              <a:rPr lang="ru-RU" sz="2800" dirty="0">
                <a:hlinkClick r:id="rId2" tooltip="1789 год"/>
              </a:rPr>
              <a:t>1789 году</a:t>
            </a:r>
            <a:r>
              <a:rPr lang="ru-RU" sz="2800" dirty="0"/>
              <a:t> Бетховен, желая продолжить образование, начинает посещать лекции в университете. Как раз в это время в Бонн приходит известие о </a:t>
            </a:r>
            <a:r>
              <a:rPr lang="ru-RU" sz="2800" dirty="0">
                <a:hlinkClick r:id="rId3" tooltip="Великая французская революция"/>
              </a:rPr>
              <a:t>революции во Франции</a:t>
            </a:r>
            <a:r>
              <a:rPr lang="ru-RU" sz="2800" dirty="0"/>
              <a:t>. Один из профессоров университета издаёт сборник стихов, воспевающих революцию. Бетховен подписывается на него.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404664"/>
            <a:ext cx="38884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Тогда же он сочиняет «Песню свободного человека», в которой есть слова: «Свободен тот, для кого ничего не значат преимущества рождения и титул».</a:t>
            </a:r>
          </a:p>
        </p:txBody>
      </p:sp>
    </p:spTree>
    <p:extLst>
      <p:ext uri="{BB962C8B-B14F-4D97-AF65-F5344CB8AC3E}">
        <p14:creationId xmlns:p14="http://schemas.microsoft.com/office/powerpoint/2010/main" val="3262298328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360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Проездом из Англии в Бонне остановился Гайдн. Он с одобрением отзывался о композиторских опытах Бетховена. Юноша решает ехать в Вену, чтобы брать уроки у прославленного композитора, так как, вернувшись из Англии, Гайдн становится ещё известнее. Осенью 1792 года Бетховен покидает Бонн.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409274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56156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1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106</TotalTime>
  <Words>1246</Words>
  <Application>Microsoft Office PowerPoint</Application>
  <PresentationFormat>Экран (4:3)</PresentationFormat>
  <Paragraphs>45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Тема1</vt:lpstr>
      <vt:lpstr>Лю́двиг ван Бетхо́вен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Лю́двиг ван Бетхо́вен</dc:title>
  <dc:creator>Вероника</dc:creator>
  <cp:lastModifiedBy>16</cp:lastModifiedBy>
  <cp:revision>14</cp:revision>
  <dcterms:created xsi:type="dcterms:W3CDTF">2015-04-29T19:11:41Z</dcterms:created>
  <dcterms:modified xsi:type="dcterms:W3CDTF">2016-02-25T09:52:40Z</dcterms:modified>
</cp:coreProperties>
</file>