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349" r:id="rId3"/>
    <p:sldId id="346" r:id="rId4"/>
    <p:sldId id="347" r:id="rId5"/>
    <p:sldId id="348" r:id="rId6"/>
    <p:sldId id="308" r:id="rId7"/>
    <p:sldId id="258" r:id="rId8"/>
    <p:sldId id="263" r:id="rId9"/>
    <p:sldId id="266" r:id="rId10"/>
    <p:sldId id="274" r:id="rId11"/>
    <p:sldId id="316" r:id="rId12"/>
    <p:sldId id="331" r:id="rId13"/>
    <p:sldId id="336" r:id="rId14"/>
    <p:sldId id="335" r:id="rId15"/>
    <p:sldId id="351" r:id="rId16"/>
    <p:sldId id="35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576" autoAdjust="0"/>
    <p:restoredTop sz="91197" autoAdjust="0"/>
  </p:normalViewPr>
  <p:slideViewPr>
    <p:cSldViewPr>
      <p:cViewPr varScale="1">
        <p:scale>
          <a:sx n="68" d="100"/>
          <a:sy n="68" d="100"/>
        </p:scale>
        <p:origin x="-3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5F9C4-2A41-46DE-9C1C-CFD8998ECA7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97F5-A8C3-4F53-8C5A-D9E91F3ED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22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97F5-A8C3-4F53-8C5A-D9E91F3ED5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01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97F5-A8C3-4F53-8C5A-D9E91F3ED5D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89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ertine-saylan-kyzyl-oolovn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533959" cy="330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000364" y="980728"/>
            <a:ext cx="6143636" cy="53741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Образование</a:t>
            </a:r>
            <a:r>
              <a:rPr lang="ru-RU" dirty="0" smtClean="0">
                <a:solidFill>
                  <a:srgbClr val="000099"/>
                </a:solidFill>
              </a:rPr>
              <a:t>: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1996 г</a:t>
            </a:r>
            <a:r>
              <a:rPr lang="ru-RU" dirty="0" smtClean="0">
                <a:solidFill>
                  <a:srgbClr val="008000"/>
                </a:solidFill>
              </a:rPr>
              <a:t>,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высшее,АГПИ</a:t>
            </a:r>
            <a:r>
              <a:rPr lang="ru-RU" dirty="0" smtClean="0">
                <a:solidFill>
                  <a:srgbClr val="008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Место работы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  <a:r>
              <a:rPr lang="ru-RU" b="1" dirty="0" smtClean="0">
                <a:solidFill>
                  <a:srgbClr val="008000"/>
                </a:solidFill>
              </a:rPr>
              <a:t>МБОУ СОШ с.Ак-Тал </a:t>
            </a:r>
            <a:r>
              <a:rPr lang="ru-RU" b="1" dirty="0" err="1" smtClean="0">
                <a:solidFill>
                  <a:srgbClr val="008000"/>
                </a:solidFill>
              </a:rPr>
              <a:t>Чеди-Хольского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кожууна</a:t>
            </a:r>
            <a:endParaRPr lang="ru-RU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Должность: </a:t>
            </a:r>
            <a:r>
              <a:rPr lang="ru-RU" b="1" dirty="0" smtClean="0">
                <a:solidFill>
                  <a:srgbClr val="008000"/>
                </a:solidFill>
              </a:rPr>
              <a:t>Учитель истории и обществознания.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Квалификация:</a:t>
            </a:r>
            <a:r>
              <a:rPr lang="ru-RU" b="1" dirty="0" smtClean="0">
                <a:solidFill>
                  <a:srgbClr val="008000"/>
                </a:solidFill>
              </a:rPr>
              <a:t> 1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категория.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Стаж работы: </a:t>
            </a:r>
            <a:r>
              <a:rPr lang="ru-RU" b="1" dirty="0" smtClean="0">
                <a:solidFill>
                  <a:srgbClr val="008000"/>
                </a:solidFill>
              </a:rPr>
              <a:t>19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Персональный мини-сайт</a:t>
            </a:r>
            <a:r>
              <a:rPr lang="ru-RU" dirty="0" smtClean="0">
                <a:solidFill>
                  <a:srgbClr val="000099"/>
                </a:solidFill>
              </a:rPr>
              <a:t>: </a:t>
            </a:r>
            <a:r>
              <a:rPr lang="ru-RU" b="1" dirty="0" smtClean="0">
                <a:solidFill>
                  <a:srgbClr val="008000"/>
                </a:solidFill>
              </a:rPr>
              <a:t>"http://nsportal.ru/ertine-saylan-kyzyl-oolovna" &gt;</a:t>
            </a:r>
          </a:p>
          <a:p>
            <a:pPr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290"/>
            <a:ext cx="8001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Эртине</a:t>
            </a:r>
            <a:r>
              <a:rPr lang="ru-RU" sz="3200" b="1" cap="none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cap="none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Сайлан</a:t>
            </a:r>
            <a:r>
              <a:rPr lang="ru-RU" sz="3200" b="1" cap="none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cap="none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Кызыл-ооловна</a:t>
            </a:r>
            <a:endParaRPr lang="ru-RU" sz="32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501122" cy="4537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Кожуунный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патриотический конкурс  «</a:t>
            </a:r>
            <a:r>
              <a:rPr lang="ru-RU" sz="1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Я-гражданин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64399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02"/>
                <a:gridCol w="1441721"/>
                <a:gridCol w="5112568"/>
                <a:gridCol w="1549407"/>
              </a:tblGrid>
              <a:tr h="3208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год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конкурсы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4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место-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Презентация «Я- лидер»;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реклама»;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«Викторина»;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социальный проект «Трудоустройство»;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социальный проект «ЗОЖ»;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Конституция РФ»;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социальный проект «ЗОЖ»;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Documents and Settings\эртине\Мои документы\Мои рисунки\ягражданинросс\ягражданинросс.jpg"/>
          <p:cNvPicPr>
            <a:picLocks noChangeAspect="1" noChangeArrowheads="1"/>
          </p:cNvPicPr>
          <p:nvPr/>
        </p:nvPicPr>
        <p:blipFill>
          <a:blip r:embed="rId2" cstate="print"/>
          <a:srcRect r="6175"/>
          <a:stretch>
            <a:fillRect/>
          </a:stretch>
        </p:blipFill>
        <p:spPr bwMode="auto">
          <a:xfrm>
            <a:off x="4932040" y="3789040"/>
            <a:ext cx="172819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Documents and Settings\эртине\Мои документы\Мои рисунки\ягражданинросс\ягражданинросс 002.jpg"/>
          <p:cNvPicPr>
            <a:picLocks noChangeAspect="1" noChangeArrowheads="1"/>
          </p:cNvPicPr>
          <p:nvPr/>
        </p:nvPicPr>
        <p:blipFill>
          <a:blip r:embed="rId3" cstate="print"/>
          <a:srcRect r="4545" b="5263"/>
          <a:stretch>
            <a:fillRect/>
          </a:stretch>
        </p:blipFill>
        <p:spPr bwMode="auto">
          <a:xfrm>
            <a:off x="7164288" y="3861048"/>
            <a:ext cx="16561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C:\Documents and Settings\эртине\Мои документы\Мои рисунки\ягражданинросс\ягражданинросс 001.jpg"/>
          <p:cNvPicPr>
            <a:picLocks noChangeAspect="1" noChangeArrowheads="1"/>
          </p:cNvPicPr>
          <p:nvPr/>
        </p:nvPicPr>
        <p:blipFill>
          <a:blip r:embed="rId4" cstate="print"/>
          <a:srcRect r="2080" b="5263"/>
          <a:stretch>
            <a:fillRect/>
          </a:stretch>
        </p:blipFill>
        <p:spPr bwMode="auto">
          <a:xfrm>
            <a:off x="395536" y="3789040"/>
            <a:ext cx="17281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C:\Documents and Settings\эртине\Мои документы\Мои рисунки\ягражданинросс\ягражданинросс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789040"/>
            <a:ext cx="175281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Успехи  учащихся по предметной олимпиаде.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(</a:t>
            </a:r>
            <a:r>
              <a:rPr lang="ru-RU" sz="2400" b="1" dirty="0" err="1" smtClean="0">
                <a:solidFill>
                  <a:srgbClr val="008000"/>
                </a:solidFill>
              </a:rPr>
              <a:t>кожууный</a:t>
            </a:r>
            <a:r>
              <a:rPr lang="ru-RU" sz="2400" b="1" dirty="0" smtClean="0">
                <a:solidFill>
                  <a:srgbClr val="008000"/>
                </a:solidFill>
              </a:rPr>
              <a:t> уровень)</a:t>
            </a:r>
            <a:endParaRPr lang="ru-RU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7959861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55"/>
                <a:gridCol w="1770064"/>
                <a:gridCol w="3469326"/>
                <a:gridCol w="2083216"/>
              </a:tblGrid>
              <a:tr h="40285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0099"/>
                          </a:solidFill>
                        </a:rPr>
                        <a:t>№</a:t>
                      </a:r>
                      <a:endParaRPr lang="ru-RU" sz="22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0099"/>
                          </a:solidFill>
                        </a:rPr>
                        <a:t>год</a:t>
                      </a:r>
                      <a:endParaRPr lang="ru-RU" sz="22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0099"/>
                          </a:solidFill>
                        </a:rPr>
                        <a:t>Ф.И.</a:t>
                      </a:r>
                      <a:r>
                        <a:rPr lang="ru-RU" sz="2200" baseline="0" dirty="0" smtClean="0">
                          <a:solidFill>
                            <a:srgbClr val="000099"/>
                          </a:solidFill>
                        </a:rPr>
                        <a:t> учащегося</a:t>
                      </a:r>
                      <a:endParaRPr lang="ru-RU" sz="22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0099"/>
                          </a:solidFill>
                        </a:rPr>
                        <a:t>место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21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Куулар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Кан-Болат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Бегзи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Анай-Хаак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Эртине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Буяна</a:t>
                      </a:r>
                    </a:p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Сурун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Аржаана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Сурун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Аржаана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Чыртак-оол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Шериг-оол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Оюн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Азиана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Комбу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Айлана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Нас-Сюрюн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Карина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Нас-Сюрюн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Карина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Намчак-оол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Дан-Хаяа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Намчак-оол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Дан-Хаяа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1(история)</a:t>
                      </a:r>
                    </a:p>
                    <a:p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2(общество)</a:t>
                      </a:r>
                    </a:p>
                    <a:p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3(общество)</a:t>
                      </a:r>
                    </a:p>
                    <a:p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1(история)</a:t>
                      </a:r>
                    </a:p>
                    <a:p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1(общество)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2(общество) 3(общество) 2(история)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3(история)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2(история)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2(история)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1(общество)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5715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Достижения регионального уровня </a:t>
            </a:r>
            <a:r>
              <a:rPr lang="ru-RU" sz="2400" smtClean="0">
                <a:solidFill>
                  <a:srgbClr val="7030A0"/>
                </a:solidFill>
              </a:rPr>
              <a:t>с 2013 по 2015 </a:t>
            </a:r>
            <a:r>
              <a:rPr lang="ru-RU" sz="2400" dirty="0" smtClean="0">
                <a:solidFill>
                  <a:srgbClr val="7030A0"/>
                </a:solidFill>
              </a:rPr>
              <a:t>год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0" y="857233"/>
          <a:ext cx="8031263" cy="1784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977"/>
                <a:gridCol w="2279143"/>
                <a:gridCol w="2279143"/>
              </a:tblGrid>
              <a:tr h="3637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конкурсы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2012-2013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2013-2014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3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этап Всероссийской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Сурун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Аржаана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НПК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«100 открытий и 100 находок»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Тонгак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Тайгежина-2 место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C:\Documents and Settings\эртине\Мои документы\Мои рисунки\Изображение\Изображение 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0034" y="3071810"/>
            <a:ext cx="1728192" cy="2807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88547" y="3495593"/>
            <a:ext cx="28626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эртине\Мои документы\Мои рисунки\тайгежина\тайгежина.jpg"/>
          <p:cNvPicPr>
            <a:picLocks noChangeAspect="1" noChangeArrowheads="1"/>
          </p:cNvPicPr>
          <p:nvPr/>
        </p:nvPicPr>
        <p:blipFill>
          <a:blip r:embed="rId4" cstate="print"/>
          <a:srcRect t="1718" r="5723" b="3803"/>
          <a:stretch>
            <a:fillRect/>
          </a:stretch>
        </p:blipFill>
        <p:spPr bwMode="auto">
          <a:xfrm>
            <a:off x="4929190" y="3000372"/>
            <a:ext cx="1728192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МБОУ СОШ с. Ак-Тал2\Desktop\100откр100находок\Фото0425.jpg"/>
          <p:cNvPicPr>
            <a:picLocks noChangeAspect="1" noChangeArrowheads="1"/>
          </p:cNvPicPr>
          <p:nvPr/>
        </p:nvPicPr>
        <p:blipFill>
          <a:blip r:embed="rId5" cstate="print"/>
          <a:srcRect l="24822" r="17957"/>
          <a:stretch>
            <a:fillRect/>
          </a:stretch>
        </p:blipFill>
        <p:spPr bwMode="auto">
          <a:xfrm>
            <a:off x="6858016" y="2928934"/>
            <a:ext cx="185738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660066"/>
                </a:solidFill>
              </a:rPr>
              <a:t>Всероссийский конкурс «Портфолио ученика» 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«1 сентября.»</a:t>
            </a:r>
            <a:endParaRPr lang="ru-RU" sz="2400" dirty="0">
              <a:solidFill>
                <a:srgbClr val="660066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1" y="839997"/>
          <a:ext cx="8643998" cy="157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798"/>
                <a:gridCol w="4892003"/>
                <a:gridCol w="1500197"/>
              </a:tblGrid>
              <a:tr h="3614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Ф.И. учащихся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конкурс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место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7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Эртине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Айлазат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«Портфолио ученика» «1 сентября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53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Ооржак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Алаш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«Портфолио ученика»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«1 сентября»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4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Тонгак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Тайгежина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«Портфолио ученика»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«1 сентября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эртине\Мои документы\Мои рисунки\1сентября\1сентября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5860">
            <a:off x="279728" y="2974044"/>
            <a:ext cx="138172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эртине\Мои документы\Мои рисунки\1сентября\1сентября 003.jpg"/>
          <p:cNvPicPr>
            <a:picLocks noChangeAspect="1" noChangeArrowheads="1"/>
          </p:cNvPicPr>
          <p:nvPr/>
        </p:nvPicPr>
        <p:blipFill>
          <a:blip r:embed="rId3" cstate="print"/>
          <a:srcRect r="5000"/>
          <a:stretch>
            <a:fillRect/>
          </a:stretch>
        </p:blipFill>
        <p:spPr bwMode="auto">
          <a:xfrm>
            <a:off x="2051720" y="3429000"/>
            <a:ext cx="136815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эртине\Мои документы\Мои рисунки\1сентября\1сентября.jpg"/>
          <p:cNvPicPr>
            <a:picLocks noChangeAspect="1" noChangeArrowheads="1"/>
          </p:cNvPicPr>
          <p:nvPr/>
        </p:nvPicPr>
        <p:blipFill>
          <a:blip r:embed="rId4" cstate="print"/>
          <a:srcRect l="4167" t="2439"/>
          <a:stretch>
            <a:fillRect/>
          </a:stretch>
        </p:blipFill>
        <p:spPr bwMode="auto">
          <a:xfrm>
            <a:off x="3707904" y="2708920"/>
            <a:ext cx="165618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эртине\Мои документы\Мои рисунки\1сентября\1сентября 002.jpg"/>
          <p:cNvPicPr>
            <a:picLocks noChangeAspect="1" noChangeArrowheads="1"/>
          </p:cNvPicPr>
          <p:nvPr/>
        </p:nvPicPr>
        <p:blipFill>
          <a:blip r:embed="rId5" cstate="print"/>
          <a:srcRect r="5000"/>
          <a:stretch>
            <a:fillRect/>
          </a:stretch>
        </p:blipFill>
        <p:spPr bwMode="auto">
          <a:xfrm>
            <a:off x="5580112" y="3573016"/>
            <a:ext cx="136815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эртине\Мои документы\Мои рисунки\1сентября\1сентября 004.jpg"/>
          <p:cNvPicPr>
            <a:picLocks noChangeAspect="1" noChangeArrowheads="1"/>
          </p:cNvPicPr>
          <p:nvPr/>
        </p:nvPicPr>
        <p:blipFill>
          <a:blip r:embed="rId6" cstate="print"/>
          <a:srcRect l="4114" t="2485" r="4474" b="3054"/>
          <a:stretch>
            <a:fillRect/>
          </a:stretch>
        </p:blipFill>
        <p:spPr bwMode="auto">
          <a:xfrm rot="363728">
            <a:off x="7379508" y="2992570"/>
            <a:ext cx="1232501" cy="239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3828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8000"/>
                </a:solidFill>
              </a:rPr>
              <a:t>Международный проект «Товарищ, верь» (к 190летия декабристов)</a:t>
            </a:r>
            <a:endParaRPr lang="ru-RU" sz="1800" b="1" dirty="0">
              <a:solidFill>
                <a:srgbClr val="008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571480"/>
          <a:ext cx="8786875" cy="160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717"/>
                <a:gridCol w="3155033"/>
                <a:gridCol w="4445125"/>
              </a:tblGrid>
              <a:tr h="3500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Ф.И.учащегося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место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500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Чыртак-оол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Балзан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11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 победителя 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0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Тонгак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Тайгежина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9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 победителя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1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Эртине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Айлазат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3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 победителя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0" descr="C:\Documents and Settings\эртине\Мои документы\Мои рисунки\товверь2014г\товверь2014г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8630" y="2187754"/>
            <a:ext cx="3168352" cy="3346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1" descr="C:\Documents and Settings\эртине\Мои документы\Мои рисунки\товверь2014г\товверь2014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564375" y="3060363"/>
            <a:ext cx="3384375" cy="3113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C:\Documents and Settings\эртине\Мои документы\Мои рисунки\товверь2014г\товверь2014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681596" y="3399524"/>
            <a:ext cx="3096344" cy="344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БОУ СОШ с. Ак-Тал2\Pictures\БДА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78" t="14206" r="12922" b="30550"/>
          <a:stretch>
            <a:fillRect/>
          </a:stretch>
        </p:blipFill>
        <p:spPr bwMode="auto">
          <a:xfrm>
            <a:off x="4786314" y="1500174"/>
            <a:ext cx="200026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571612"/>
            <a:ext cx="2054032" cy="321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786314" y="5000636"/>
            <a:ext cx="2000264" cy="150019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Биче-оол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Долаана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Артуровна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-учитель русского языка и литературы МБОУ СОШ с.Ак-Тал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Заголовок 5"/>
          <p:cNvSpPr txBox="1">
            <a:spLocks/>
          </p:cNvSpPr>
          <p:nvPr/>
        </p:nvSpPr>
        <p:spPr>
          <a:xfrm>
            <a:off x="571472" y="142852"/>
            <a:ext cx="8229600" cy="11430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996633"/>
            </a:solidFill>
            <a:prstDash val="solid"/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Мои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ученики.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Заголовок 5"/>
          <p:cNvSpPr txBox="1">
            <a:spLocks/>
          </p:cNvSpPr>
          <p:nvPr/>
        </p:nvSpPr>
        <p:spPr>
          <a:xfrm>
            <a:off x="214282" y="5072074"/>
            <a:ext cx="2143140" cy="159728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996633"/>
            </a:solidFill>
            <a:prstDash val="solid"/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Азията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Маскыровна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ассистент кафедры международного права и сравнительного правоведения ИИП  ХГУ им. Н.Ф. Катанова </a:t>
            </a:r>
          </a:p>
        </p:txBody>
      </p:sp>
      <p:pic>
        <p:nvPicPr>
          <p:cNvPr id="32" name="Picture 5" descr="C:\Documents and Settings\эртине\Мои документы\Мои рисунки\Изображение\Изображение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556792"/>
            <a:ext cx="201622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Заголовок 5"/>
          <p:cNvSpPr txBox="1">
            <a:spLocks/>
          </p:cNvSpPr>
          <p:nvPr/>
        </p:nvSpPr>
        <p:spPr>
          <a:xfrm>
            <a:off x="2643174" y="4929198"/>
            <a:ext cx="2000264" cy="17145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996633"/>
            </a:solidFill>
            <a:prstDash val="solid"/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Седип-оол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Чейнеш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Владимировна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-ведущий специалист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ФГУБ РСХЦ  РТ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84784"/>
            <a:ext cx="187220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6948264" y="4797152"/>
            <a:ext cx="2016224" cy="18002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996633"/>
            </a:solidFill>
            <a:prstDash val="solid"/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Сотпа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Чингис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Сабисович-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студент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медицинской академии г. Кемерово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 rot="20099691">
            <a:off x="209437" y="1764884"/>
            <a:ext cx="8416207" cy="2524698"/>
          </a:xfrm>
          <a:prstGeom prst="horizontalScroll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2852"/>
            <a:ext cx="7056784" cy="571504"/>
          </a:xfr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Методический семинар.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5929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тема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ru-RU" dirty="0" smtClean="0"/>
              <a:t>  «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деятельности учащихся на уроках истории  и обществознания с целью формирования коммуникативной компетенции.» 	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Достижение современного качества общего и среднего образования через эффективное управление образовательным процессом, через внедрение в образовательный процесс инновационных форм работы учителей предметов.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1. Внедрение в образовательный процесс инновационные технологии для повышения качества образования.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 Совершенствование методики подготовки обучающихся к ГИА: ОГЭ и ЕГЭ. 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3. Расширение знаний учащихся в области  истории, обществознания, истории и культуры народов Тувы  путём привлечения их во внеклассную работу по предметам, повышения творческой активности.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Совершенствовать  систему поддержки одаренных, талантливых детей и учащихся с повышенной мотивацией учебно-познавательной деятельности.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472608" cy="620688"/>
          </a:xfr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Методический семинар.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как учитель истории,  должна позаботиться о  духовном состоянии подрастающего поколения,  привить  чувства патриотизма, любовь к  семье, к Родине. Дать понять  почему мы должны знать свою историю, истоки.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Для того что бы воплотить выше высказанное в жизнь я использую элементы некоторых технологий.  Остановимся на них: проектная,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глоссарная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постерная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Работу с одарёнными детьми (координаторы) начала с 2001-2002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 проектную технологию использую с 2007-2008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Глоссарная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методика очень актуальна на уроках истории и обществознания, потому что  без знания терминов, фактов, дат, исторических личностей не возможно изучение этих предметов.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Особенностью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постерной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технологии является реализация идеи диалога во всех   его аспектах. Результатом работы становится не только сам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реальное знание или умение, важен сам процесс постижения истины и создание творческого продукта. При этом важнейшим качеством процесса оказывается  сотрудничество и сотворчество — явления самоценные.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48464" cy="548679"/>
          </a:xfr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Координаторы на уроках истории и обществознания.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эртине\Мои документы\Мои рисунки\Изображение\Изображение 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129614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эртине\Мои документы\Мои рисунки\Изображение\Изображение 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136815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эртине\Мои документы\Мои рисунки\Изображение\Изображение 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96752"/>
            <a:ext cx="129614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эртине\Мои документы\Мои рисунки\Изображение\Изображение 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96752"/>
            <a:ext cx="14401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Documents and Settings\эртине\Мои документы\Мои рисунки\Изображение\Изображение 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129614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Documents and Settings\эртине\Мои документы\Мои рисунки\Изображение\Изображение 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077072"/>
            <a:ext cx="136815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Documents and Settings\эртине\Мои документы\Мои рисунки\Изображение\Изображение 0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077072"/>
            <a:ext cx="136815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Documents and Settings\эртине\Мои документы\Мои рисунки\Изображение\Изображение 0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196752"/>
            <a:ext cx="136815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23528" y="2852936"/>
            <a:ext cx="13681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Долгар</a:t>
            </a:r>
            <a:r>
              <a:rPr lang="ru-RU" sz="2000" dirty="0" smtClean="0"/>
              <a:t> </a:t>
            </a:r>
            <a:r>
              <a:rPr lang="ru-RU" sz="2000" dirty="0" err="1" smtClean="0"/>
              <a:t>Агар-оол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2780928"/>
            <a:ext cx="144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Седип-оол</a:t>
            </a:r>
            <a:r>
              <a:rPr lang="ru-RU" dirty="0" smtClean="0"/>
              <a:t> </a:t>
            </a:r>
            <a:r>
              <a:rPr lang="ru-RU" dirty="0" err="1" smtClean="0"/>
              <a:t>Чейнеш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924944"/>
            <a:ext cx="1368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Чондан</a:t>
            </a:r>
            <a:r>
              <a:rPr lang="ru-RU" dirty="0" smtClean="0"/>
              <a:t> </a:t>
            </a:r>
            <a:r>
              <a:rPr lang="ru-RU" dirty="0" err="1" smtClean="0"/>
              <a:t>Шенне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2852936"/>
            <a:ext cx="144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Шулуу</a:t>
            </a:r>
            <a:r>
              <a:rPr lang="ru-RU" dirty="0" smtClean="0"/>
              <a:t> </a:t>
            </a:r>
            <a:r>
              <a:rPr lang="ru-RU" dirty="0" err="1" smtClean="0"/>
              <a:t>Сайдашмаа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2996952"/>
            <a:ext cx="1512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Таспаанчик</a:t>
            </a:r>
            <a:r>
              <a:rPr lang="ru-RU" dirty="0" smtClean="0"/>
              <a:t> </a:t>
            </a:r>
            <a:r>
              <a:rPr lang="ru-RU" dirty="0" err="1" smtClean="0"/>
              <a:t>Белекмаа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949280"/>
            <a:ext cx="14046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Доо</a:t>
            </a:r>
            <a:r>
              <a:rPr lang="ru-RU" dirty="0" smtClean="0"/>
              <a:t>  </a:t>
            </a:r>
            <a:r>
              <a:rPr lang="ru-RU" dirty="0" err="1" smtClean="0"/>
              <a:t>Азията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5877272"/>
            <a:ext cx="12961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Биче-оол</a:t>
            </a:r>
            <a:r>
              <a:rPr lang="ru-RU" dirty="0" smtClean="0"/>
              <a:t>  </a:t>
            </a:r>
          </a:p>
          <a:p>
            <a:r>
              <a:rPr lang="ru-RU" dirty="0" err="1" smtClean="0"/>
              <a:t>Долаана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5877272"/>
            <a:ext cx="144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Биче-оол</a:t>
            </a:r>
            <a:r>
              <a:rPr lang="ru-RU" dirty="0" smtClean="0"/>
              <a:t>  Ира</a:t>
            </a:r>
            <a:endParaRPr lang="ru-RU" dirty="0"/>
          </a:p>
        </p:txBody>
      </p:sp>
      <p:pic>
        <p:nvPicPr>
          <p:cNvPr id="1026" name="Рисунок 4"/>
          <p:cNvPicPr>
            <a:picLocks noChangeArrowheads="1"/>
          </p:cNvPicPr>
          <p:nvPr/>
        </p:nvPicPr>
        <p:blipFill>
          <a:blip r:embed="rId10" cstate="print"/>
          <a:srcRect l="-276" t="-494" r="-221" b="-652"/>
          <a:stretch>
            <a:fillRect/>
          </a:stretch>
        </p:blipFill>
        <p:spPr bwMode="auto">
          <a:xfrm>
            <a:off x="5292080" y="3861048"/>
            <a:ext cx="1656184" cy="2178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5292080" y="5949280"/>
            <a:ext cx="17032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Сотпа</a:t>
            </a:r>
            <a:r>
              <a:rPr lang="ru-RU" dirty="0" smtClean="0"/>
              <a:t>  </a:t>
            </a:r>
            <a:r>
              <a:rPr lang="ru-RU" dirty="0" err="1" smtClean="0"/>
              <a:t>Чингис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3857628"/>
            <a:ext cx="183671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Кунгаа</a:t>
            </a:r>
            <a:r>
              <a:rPr lang="ru-RU" dirty="0" smtClean="0"/>
              <a:t> </a:t>
            </a:r>
            <a:r>
              <a:rPr lang="ru-RU" dirty="0" err="1" smtClean="0"/>
              <a:t>Аржаана</a:t>
            </a:r>
            <a:r>
              <a:rPr lang="ru-RU" dirty="0" smtClean="0"/>
              <a:t>, </a:t>
            </a:r>
            <a:r>
              <a:rPr lang="ru-RU" dirty="0" err="1" smtClean="0"/>
              <a:t>Монгуш</a:t>
            </a:r>
            <a:r>
              <a:rPr lang="ru-RU" dirty="0" smtClean="0"/>
              <a:t> Юлия,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Тонгак</a:t>
            </a:r>
            <a:r>
              <a:rPr lang="ru-RU" dirty="0" smtClean="0"/>
              <a:t> </a:t>
            </a:r>
            <a:r>
              <a:rPr lang="ru-RU" dirty="0" err="1" smtClean="0"/>
              <a:t>Тайгежина</a:t>
            </a:r>
            <a:r>
              <a:rPr lang="ru-RU" dirty="0" smtClean="0"/>
              <a:t>, </a:t>
            </a:r>
            <a:r>
              <a:rPr lang="ru-RU" dirty="0" err="1" smtClean="0"/>
              <a:t>Сотпа</a:t>
            </a:r>
            <a:r>
              <a:rPr lang="ru-RU" dirty="0" smtClean="0"/>
              <a:t> Лилия.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Дагбалдай</a:t>
            </a:r>
            <a:r>
              <a:rPr lang="ru-RU" dirty="0" smtClean="0">
                <a:solidFill>
                  <a:srgbClr val="FF0000"/>
                </a:solidFill>
              </a:rPr>
              <a:t> Ананды.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642910" y="214290"/>
            <a:ext cx="8229600" cy="50006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996633"/>
            </a:solidFill>
            <a:prstDash val="solid"/>
          </a:ln>
          <a:effectLst>
            <a:glow rad="101600">
              <a:srgbClr val="9966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Проектная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34" y="1142984"/>
            <a:ext cx="8358246" cy="535785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Парная работа над проектом: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«Историческая сага о Николае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«Ак-Тал в годы войны»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«Нашествия Батыя на Русь»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Восстание 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Алдан-Маадыр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Донгак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Б-Х.Х»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Долгосрочные проекты: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«Культурно-историческое наследие Тывы»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«Россия в 19 веке»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«Россия в 20 веке»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«История в лицах»; «В промежутке времени»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 проекты: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«65 лет Победы в войне»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«Год Российской истории в  СОШ с. Ак-Тал»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«Знаешь ли, ты историю?»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Личный вклад в повышение качества образования на основе совершенствования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методов обучения и воспитания, </a:t>
            </a:r>
            <a:r>
              <a:rPr lang="ru-RU" sz="1400" b="1" dirty="0" smtClean="0">
                <a:solidFill>
                  <a:srgbClr val="7030A0"/>
                </a:solidFill>
              </a:rPr>
              <a:t>инновационной деятельности.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071548"/>
          <a:ext cx="86868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08"/>
                <a:gridCol w="2505092"/>
                <a:gridCol w="2171700"/>
                <a:gridCol w="2171700"/>
              </a:tblGrid>
              <a:tr h="7858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Выступления на </a:t>
                      </a:r>
                      <a:r>
                        <a:rPr lang="ru-RU" sz="1200" kern="5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НПК, </a:t>
                      </a:r>
                      <a:r>
                        <a:rPr lang="ru-RU" sz="1200" kern="5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педагогических чтениях, семинарах, </a:t>
                      </a:r>
                      <a:r>
                        <a:rPr lang="ru-RU" sz="1200" kern="5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секциях.</a:t>
                      </a:r>
                      <a:endParaRPr lang="ru-RU" sz="12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открытых уроков, занятий, мероприятий, мастер-классов и др.</a:t>
                      </a:r>
                      <a:endParaRPr lang="ru-RU" sz="12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Научные, научно-методические и учебно-методические публикации</a:t>
                      </a:r>
                      <a:endParaRPr lang="ru-RU" sz="12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1.Доклад «Проектная деятельность учащихся».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1.«Использование ПК на уроках истории и обществознания».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Открытый урок «Историческая сага о Николае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Открытый урок «Начало Великой Отечественной войны».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 учителей истории   Доклад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</a:t>
                      </a:r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Глоссарная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методика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интегрированный урок «Юбилейный Псков».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фестиваль педагогического мастерства  «1001 идея педагогических проектов»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4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«Историческая сага о Николае 2»,«Нашествие Батыя на Русь»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«Юбилею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Ак-Тальской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школы»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размешены: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://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nsportal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ertine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saylan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kyzyl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oolovna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Georgia" pitchFamily="18" charset="0"/>
              </a:rPr>
              <a:t>Курсы повышения.</a:t>
            </a:r>
            <a:endParaRPr lang="ru-RU" sz="40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702221"/>
          <a:ext cx="8856984" cy="575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3650294"/>
                <a:gridCol w="1894322"/>
                <a:gridCol w="1008112"/>
                <a:gridCol w="576064"/>
              </a:tblGrid>
              <a:tr h="755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учреждения</a:t>
                      </a:r>
                      <a:endParaRPr lang="ru-RU" sz="1800" dirty="0">
                        <a:solidFill>
                          <a:srgbClr val="000099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образовательной программы</a:t>
                      </a:r>
                      <a:endParaRPr lang="ru-RU" sz="1800" dirty="0">
                        <a:solidFill>
                          <a:srgbClr val="000099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Дата </a:t>
                      </a:r>
                      <a:r>
                        <a:rPr lang="ru-RU" sz="1800" dirty="0" err="1" smtClean="0">
                          <a:solidFill>
                            <a:srgbClr val="000099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прохожен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курсов</a:t>
                      </a:r>
                      <a:endParaRPr lang="ru-RU" sz="1800" dirty="0">
                        <a:solidFill>
                          <a:srgbClr val="000099"/>
                        </a:solidFill>
                        <a:latin typeface="Courier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удостов</a:t>
                      </a:r>
                      <a:endParaRPr lang="ru-RU" sz="1800" dirty="0">
                        <a:solidFill>
                          <a:srgbClr val="000099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99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</a:rPr>
                        <a:t>часы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ТГИП и ПКК МОНМП РТ, 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«Обновление</a:t>
                      </a:r>
                      <a:r>
                        <a:rPr lang="ru-RU" sz="16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содержания и методики обучения истории в связи с принятием нового УМК по Отечественной истории</a:t>
                      </a: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»; 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9-13/02-2015 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г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№38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ГАОУ ДПО(ПК) с  ТГИП и ПКК,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«Реализация</a:t>
                      </a:r>
                      <a:r>
                        <a:rPr lang="ru-RU" sz="16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ФГОСТ дошкольного и общего образования: проблемы, поиски, решения</a:t>
                      </a: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»;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14-15/05- 2015 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г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№752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ГАОУ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ДПО(ПК) с  ТГИП и ПКК  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«Система</a:t>
                      </a:r>
                      <a:r>
                        <a:rPr lang="ru-RU" sz="16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подготовки учащихся 11-х классов к ЕГЭ по истории</a:t>
                      </a: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»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09-11/11 2015 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г,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2329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ТГИП и ПКК МОНМП РТ,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«Анализ</a:t>
                      </a:r>
                      <a:r>
                        <a:rPr lang="ru-RU" sz="18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результатов работ ЕГЭ по обществознанию в 2015 г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».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18/09- 2015 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г,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№29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ТГИП и ПКК МОНМП РТ,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Анализ</a:t>
                      </a:r>
                      <a:r>
                        <a:rPr lang="ru-RU" sz="16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результатов работ ЕГЭ по истории в 2015 г</a:t>
                      </a:r>
                      <a:r>
                        <a:rPr lang="ru-RU" sz="1600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24/09-2015</a:t>
                      </a:r>
                      <a:r>
                        <a:rPr lang="ru-RU" sz="1800" baseline="0" dirty="0" smtClean="0">
                          <a:latin typeface="Calibri" pitchFamily="34" charset="0"/>
                          <a:cs typeface="Calibri" pitchFamily="34" charset="0"/>
                        </a:rPr>
                        <a:t> г.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№28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ТГИП и ПКК МОНМП РТ,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«Организация и совершенствование предметной подготовки к итоговой аттестации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09/10-2015</a:t>
                      </a:r>
                      <a:r>
                        <a:rPr lang="ru-RU" sz="1800" baseline="0" dirty="0" smtClean="0">
                          <a:latin typeface="Calibri" pitchFamily="34" charset="0"/>
                          <a:cs typeface="Calibri" pitchFamily="34" charset="0"/>
                        </a:rPr>
                        <a:t> г.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791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ТГИП и ПКК МОНМП РТ,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«Оценка достижения планируемых результатов освоения учебного предмета (история,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общество</a:t>
                      </a: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)»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21/10-2015 г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995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Наличие  разработок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4"/>
          <a:ext cx="8715436" cy="598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3714776"/>
                <a:gridCol w="714380"/>
                <a:gridCol w="3857652"/>
              </a:tblGrid>
              <a:tr h="484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работы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распространения(наличие в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м/к., 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интернет)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Открытый урок «Историческая сага о Николае 2»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http://nsportal.ru/ertine-saylan-kyzyl-oolovna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«Юбилейный Псков»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школа, 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http://nsportal.ru/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tumat-bailan-dariahuurakobna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«Нашествие Батыя на Русь»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http://nsportal.ru/ertine-saylan-kyzyl-oolovna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«Восстание декабристов»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ШМО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Бунташный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век»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ШМО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духовная жизнь общества»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ШМО, КМО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«Деятельность и общение»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Чашкы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шаамче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хая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корнуул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Школа, республика </a:t>
                      </a:r>
                      <a:r>
                        <a:rPr lang="en-US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://</a:t>
                      </a: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nsportal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ru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/579253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«Тува в годы В.О. войны»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://</a:t>
                      </a: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aktalsholazy.jimdo.com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Начало  Великой  Отечественной войны.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http://nsportal.ru/ertine-saylan-kyzyl-oolovna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     </a:t>
            </a:r>
            <a:r>
              <a:rPr lang="ru-RU" sz="2400" b="1" dirty="0" smtClean="0">
                <a:solidFill>
                  <a:srgbClr val="008000"/>
                </a:solidFill>
              </a:rPr>
              <a:t/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Участие в профессиональных конкурсах.</a:t>
            </a:r>
            <a:r>
              <a:rPr lang="ru-RU" sz="2400" b="1" dirty="0" smtClean="0">
                <a:solidFill>
                  <a:srgbClr val="008000"/>
                </a:solidFill>
              </a:rPr>
              <a:t/>
            </a:r>
            <a:br>
              <a:rPr lang="ru-RU" sz="2400" b="1" dirty="0" smtClean="0">
                <a:solidFill>
                  <a:srgbClr val="008000"/>
                </a:solidFill>
              </a:rPr>
            </a:br>
            <a:endParaRPr lang="ru-RU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95536" y="980728"/>
          <a:ext cx="842493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458"/>
                <a:gridCol w="2835918"/>
                <a:gridCol w="2664296"/>
                <a:gridCol w="2376263"/>
              </a:tblGrid>
              <a:tr h="317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Название конкурса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Сроки, уровень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800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«Лучший классный руководитель»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 жюри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руководителей «Моя малая Родина»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Республиканский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endParaRPr lang="ru-RU" sz="2400" dirty="0"/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«Учитель года-2013»</a:t>
                      </a:r>
                    </a:p>
                    <a:p>
                      <a:endParaRPr lang="ru-RU" sz="2400" dirty="0"/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Школьный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«Внедрение идеи в педпрактику»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Настольный теннис ко дню Учителя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место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«Учитель  года-2016»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школьный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место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2715</TotalTime>
  <Words>1224</Words>
  <Application>Microsoft Office PowerPoint</Application>
  <PresentationFormat>Экран (4:3)</PresentationFormat>
  <Paragraphs>308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Методический семинар.</vt:lpstr>
      <vt:lpstr>Методический семинар.</vt:lpstr>
      <vt:lpstr>Координаторы на уроках истории и обществознания.</vt:lpstr>
      <vt:lpstr>Слайд 5</vt:lpstr>
      <vt:lpstr>Личный вклад в повышение качества образования на основе совершенствования  методов обучения и воспитания, инновационной деятельности.</vt:lpstr>
      <vt:lpstr>Курсы повышения.</vt:lpstr>
      <vt:lpstr>Наличие  разработок.</vt:lpstr>
      <vt:lpstr>      Участие в профессиональных конкурсах. </vt:lpstr>
      <vt:lpstr>Кожуунный патриотический конкурс  «Я-гражданин россии» </vt:lpstr>
      <vt:lpstr>Успехи  учащихся по предметной олимпиаде. (кожууный уровень)</vt:lpstr>
      <vt:lpstr>Достижения регионального уровня с 2013 по 2015 год</vt:lpstr>
      <vt:lpstr>Всероссийский конкурс «Портфолио ученика»  «1 сентября.»</vt:lpstr>
      <vt:lpstr>Международный проект «Товарищ, верь» (к 190летия декабристов)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Эртине Сайлан Кызыл-ооловна</dc:title>
  <dc:creator>istoriy</dc:creator>
  <cp:lastModifiedBy>МБОУ СОШ с. Ак-Тал2</cp:lastModifiedBy>
  <cp:revision>331</cp:revision>
  <dcterms:modified xsi:type="dcterms:W3CDTF">2016-02-25T10:11:21Z</dcterms:modified>
</cp:coreProperties>
</file>