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21" r:id="rId5"/>
    <p:sldMasterId id="2147483733" r:id="rId6"/>
  </p:sldMasterIdLst>
  <p:notesMasterIdLst>
    <p:notesMasterId r:id="rId19"/>
  </p:notesMasterIdLst>
  <p:sldIdLst>
    <p:sldId id="284" r:id="rId7"/>
    <p:sldId id="259" r:id="rId8"/>
    <p:sldId id="260" r:id="rId9"/>
    <p:sldId id="261" r:id="rId10"/>
    <p:sldId id="262" r:id="rId11"/>
    <p:sldId id="264" r:id="rId12"/>
    <p:sldId id="278" r:id="rId13"/>
    <p:sldId id="281" r:id="rId14"/>
    <p:sldId id="283" r:id="rId15"/>
    <p:sldId id="272" r:id="rId16"/>
    <p:sldId id="273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EF18-B791-412A-A175-CF68135AD59C}" type="datetimeFigureOut">
              <a:rPr lang="ru-RU" smtClean="0"/>
              <a:pPr/>
              <a:t>02.11.2015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B3D1-4F66-4344-A2C9-B591C9A3E4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2488F-6A93-4D31-8352-39A9C7D5FED5}" type="slidenum">
              <a:rPr 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AB3D1-4F66-4344-A2C9-B591C9A3E48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45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CAB63D-EBC9-4F56-84CF-B038C9151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52113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9F25E0-E63A-4107-8EEE-346D2F139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02796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F02012-C8FB-4B4B-8F0A-B95BA360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326902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D90AE3-A8B3-4A15-B8FC-489BDC2DB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7549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D0DE-BB21-413F-AD47-EDE6052CA0F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0591-CD35-4C87-988C-FA7FCD33B3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0269-5381-41B3-8D22-5539587358C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B1B6-D929-4EC0-8093-B1656D2050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89CB-DF08-4F81-BF55-09FFF052614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2880-E01F-471A-8FC8-825933FD15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4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D91C-0317-41FD-B51C-5330FC27699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3906-757D-4B7A-98DA-A0358D48FC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8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6062-E9D0-4262-904C-747D332870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B113-F5C7-441D-9E71-70CC1B6EB0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0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BE52-B9E2-46B6-8FF4-8E5CE271442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112A-D5DE-4922-939B-7804BC8C4E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BCFC-5189-4A51-BE7E-3195074BEAA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3225-95B5-4C9F-9A78-B870D48C7F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2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8BC4C3-5F43-4B24-98C9-4C0128D69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21446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7D5F-0E07-487D-B848-107AAF59FE7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8C94-54F7-4D6D-88F9-53C11B8CAB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3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913B-D53B-48D5-B9E7-D609E23E4EC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0418-2BEA-40F8-8146-00F966C05D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9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BDC6-3762-4048-82F5-1E112EA73D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B0D1-4481-4DF3-B0EB-0E0098EE0A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6FF2C-34E6-4F3E-A3A6-034ECD967E4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4020-199D-42E2-89AE-710675230D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69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4AB4-64AE-4F66-ACC8-BC9351DE574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4DE6-458F-496D-BCF9-9A42F84363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49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59A7-2B12-4D72-98D4-A725D8961BF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E32E-A329-414F-AF5F-7431B7D8B4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26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8DF7-000D-4095-AD94-27961B61A8B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0390-FEEC-4632-B552-9669084A7E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71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08A51-97A7-458D-95D4-420C9115653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835ED-9628-4D32-B337-FE24ACA2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9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BDF3-C9AF-4203-BD32-BF8C43C3339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FEB47-109E-4C13-9DB6-266810DA2E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98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9452-2E0F-4895-BCD2-A1B353CB0C9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C53AD-B3DE-4668-8892-3839A6C1DD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E752B9-DBB2-435A-9822-4EA9690E45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99676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FBCF-17B5-4BBF-AB23-92722934642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E41A-DA7C-4E48-AC7F-7659BFBFC0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6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82609-81F1-42B3-AD36-B1092CDC833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9092-9774-4D23-BBFD-16EF0C139E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3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C85-9EEE-4587-A9FD-399F6D22746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746E-A9C0-4DAA-88FB-A6B6DA1796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17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DD41-F77E-4652-87C6-1CE5E8A820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EC0C-3B10-4741-A769-C0AAC1427E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22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2348-DB77-4FF3-A9FE-45E62590BBC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640C-1926-4A49-BF74-AAC222D18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89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0946-4594-4D94-9ABB-C90E89124E2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45CF-22C6-4E5B-B1D5-C0C9EF3D95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0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CA9C-B8FF-45DE-9A6F-FAA0D981A82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9B3D-C2C4-4632-A325-99BCD38284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2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FBD7-C421-47AA-9CFA-FD2F62F1465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EEEB-DCAF-4CF9-ACA9-226502496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4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B968-4BF0-4FFF-B6D0-785BF4D06C7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E3D5-C670-48BC-9034-1F0A940582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64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CC6CA-65DC-4156-A99D-45873E472A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37DD-460B-48F0-9CA9-D995D4155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893CD8-90F9-4D50-BC1E-96B335EDB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133584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666F-39F5-409A-9527-5B37B0AAFF6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D057-063A-420E-B16B-672BA5AB17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33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0947-BBE5-40A8-B725-1E4E56B3955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5015A-A883-4C4A-9F5C-F5624F8D1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30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EE8E-CE50-4434-9E17-AE10B290B7E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01EF-F09E-40BA-9B96-E24601E09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21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DD76-77B2-417B-A23D-A01D6B960E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46B2-F038-48BA-BD1B-022848C74A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8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DF09-3E65-4F6D-9B5A-31AA69C6B58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B94A-402E-4BFB-AE0C-D525D98435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69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A2EB-FEE4-4A50-9B19-F9A9E75681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ED47-AF42-4C77-B925-87D0E60EAC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76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1527-2E1A-4F67-A19A-6E40C7A651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018C-DC19-44F8-955A-BB131A801F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FE69-0AA8-4716-8A96-E135DB1DF2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5777-C1F3-4439-8212-1450F9743C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2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DC57-257F-440B-851F-1BF407290F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097D-5D60-47A6-B245-B3FD2AFBFC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11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5A65-FA5F-4A34-8297-98F3FD14F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BB69-F377-4278-AB45-2D4E7C77E7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1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966A5F-4749-4CE6-8A7F-0AB3FC2754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18411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5D2C-F09B-425D-890D-8C6C1E1C73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334D-3143-448B-8235-2FC1D4521B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92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73B4-A79E-48EE-BFC3-CA4319D9DB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4880-85FA-4F2A-B153-DAC22FB80D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95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CADC-A9C3-4BB6-A436-397115ECD2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3F3D-6FE4-473A-9B5B-AECDDEB811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4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FC6A-AD7E-4A36-8530-EAD7A6077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4F3C-3501-4D6B-A86E-C387E81DD8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79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3BEA-2CFA-435B-BF73-DA976AAE7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F68E-61A8-436B-A555-6380B11BD8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93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AEBF-9046-4931-B883-7802A5564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197-B1BD-43FC-A96B-014277C3C8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92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2142-B14A-45AE-981A-B3755EC040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151C-7190-4BBA-80E8-5B5F2EF0F2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9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1527-2E1A-4F67-A19A-6E40C7A651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018C-DC19-44F8-955A-BB131A801F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93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FE69-0AA8-4716-8A96-E135DB1DF2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5777-C1F3-4439-8212-1450F9743C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77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DC57-257F-440B-851F-1BF407290F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097D-5D60-47A6-B245-B3FD2AFBFC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7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66D1C0-713C-445B-9AC0-CF7D1EB66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91490"/>
      </p:ext>
    </p:extLst>
  </p:cSld>
  <p:clrMapOvr>
    <a:masterClrMapping/>
  </p:clrMapOvr>
  <p:transition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5A65-FA5F-4A34-8297-98F3FD14F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BB69-F377-4278-AB45-2D4E7C77E7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72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5D2C-F09B-425D-890D-8C6C1E1C73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334D-3143-448B-8235-2FC1D4521B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87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73B4-A79E-48EE-BFC3-CA4319D9DB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4880-85FA-4F2A-B153-DAC22FB80D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40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CADC-A9C3-4BB6-A436-397115ECD2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3F3D-6FE4-473A-9B5B-AECDDEB811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04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FC6A-AD7E-4A36-8530-EAD7A6077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4F3C-3501-4D6B-A86E-C387E81DD8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29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3BEA-2CFA-435B-BF73-DA976AAE7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F68E-61A8-436B-A555-6380B11BD8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799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AEBF-9046-4931-B883-7802A5564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197-B1BD-43FC-A96B-014277C3C8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5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2142-B14A-45AE-981A-B3755EC040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151C-7190-4BBA-80E8-5B5F2EF0F2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3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FBB8CB-1722-47E5-BE54-18D1E546A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26922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9746A0-602B-49F2-A0C1-4A74C273EC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53812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2C8582-388F-4807-B911-22156AB24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223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20.01.2009 г.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3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strips dir="r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B19BD-114F-484C-ACCB-627686CF1748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9A75A-805A-4268-80FA-6581F6BA3E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9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0D85C-4857-4BA9-8206-AC2F5F891FA0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F2E2B-A1EE-415D-A6DC-DD0FFC5249F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69D16-0B78-46EF-88F8-DF4CE51EAAE0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DC6FC-DBC6-4B4B-8B8B-EF5FAD651F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7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E1A26E-F9A0-4035-B9EC-3E9D9C4CE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0F0E5-EF74-4E5E-8F2D-10950B79A9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3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E1A26E-F9A0-4035-B9EC-3E9D9C4CE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0F0E5-EF74-4E5E-8F2D-10950B79A9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8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logo">
            <a:hlinkClick r:id="rId2"/>
          </p:cNvPr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5596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6238" y="1936750"/>
            <a:ext cx="504031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Сравнительный  анализ проведения урока технологии ФГОС и традиционного урока</a:t>
            </a:r>
            <a:endParaRPr lang="ru-RU" sz="36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275856" y="6064250"/>
            <a:ext cx="5760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00"/>
                </a:solidFill>
              </a:rPr>
              <a:t>Учитель </a:t>
            </a:r>
            <a:r>
              <a:rPr lang="ru-RU" sz="2400" b="1" i="1" dirty="0" smtClean="0">
                <a:solidFill>
                  <a:srgbClr val="FF0000"/>
                </a:solidFill>
              </a:rPr>
              <a:t>технологии Климова Ю.Е.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19539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rgbClr val="00B050"/>
                </a:solidFill>
              </a:rPr>
              <a:t>Современный урок – это урок, характеризующийся следующими признаками:</a:t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800" i="1" dirty="0" smtClean="0">
                <a:solidFill>
                  <a:srgbClr val="00B050"/>
                </a:solidFill>
              </a:rPr>
              <a:t/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главной целью урока является развитие каждой личности, в процессе обучения и воспитания;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реализуется 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личностно – ориентированный подход к обучению;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реализуется </a:t>
            </a:r>
            <a:r>
              <a:rPr lang="ru-RU" sz="2400" b="1" i="1" dirty="0" err="1" smtClean="0">
                <a:solidFill>
                  <a:schemeClr val="tx1"/>
                </a:solidFill>
                <a:effectLst/>
              </a:rPr>
              <a:t>деятельностный</a:t>
            </a:r>
            <a:r>
              <a:rPr lang="ru-RU" sz="2400" b="1" i="1" dirty="0" smtClean="0">
                <a:solidFill>
                  <a:schemeClr val="tx1"/>
                </a:solidFill>
                <a:effectLst/>
              </a:rPr>
              <a:t> подход;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организация урока динамична и вариативна;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используются современные педагогические технологии;</a:t>
            </a:r>
            <a:r>
              <a:rPr lang="ru-RU" sz="24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</a:rPr>
            </a:br>
            <a:endParaRPr lang="ru-RU" sz="2400" i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656770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785813" y="466954"/>
            <a:ext cx="75009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Calibri" charset="-52"/>
                <a:cs typeface="Times New Roman" pitchFamily="18" charset="0"/>
              </a:rPr>
              <a:t>Учитель,</a:t>
            </a:r>
            <a:r>
              <a:rPr lang="ru-RU" sz="2800" dirty="0" smtClean="0">
                <a:solidFill>
                  <a:srgbClr val="000000"/>
                </a:solidFill>
                <a:latin typeface="Calibri" charset="-52"/>
                <a:cs typeface="Times New Roman" pitchFamily="18" charset="0"/>
              </a:rPr>
              <a:t> 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  <a:endParaRPr lang="ru-RU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jaz.at.ua/b_971aa8d6578ff21285100388e90780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3120594"/>
            <a:ext cx="3096344" cy="37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chcollector-spb.ru/files/categories/gr3pa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19" y="3651913"/>
            <a:ext cx="2800281" cy="20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9684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kyzyl-online.ru/images/board/14597/medium/a885f96659c1559f82ff23f15bd8f3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260350"/>
            <a:ext cx="7313612" cy="5184775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Урок есть часть жизни ребенка, и проживание этой жизни должно совершаться на уровне высокой культуры.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Урок – главная составная часть учебного процесса.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Учебная деятельность учителя и учащегося в значительной мере 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сосредотачивается на уроке.</a:t>
            </a:r>
          </a:p>
        </p:txBody>
      </p:sp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876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2272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66407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/>
              </a:rPr>
              <a:t>Современный урок 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a:t>
            </a:r>
            <a:endParaRPr lang="ru-RU" sz="36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27146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5129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116013" y="857250"/>
            <a:ext cx="7764462" cy="545207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dirty="0" smtClean="0"/>
              <a:t>Особое место в образовательном процессе занимает система УУД учащихся: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</a:rPr>
              <a:t>коммуникативные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 познавательные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 личностные  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регулятивные       </a:t>
            </a:r>
          </a:p>
          <a:p>
            <a:pPr marL="0" indent="0" algn="ctr" eaLnBrk="1" hangingPunct="1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    </a:t>
            </a:r>
          </a:p>
          <a:p>
            <a:pPr algn="ctr" eaLnBrk="1" hangingPunct="1">
              <a:buFont typeface="Wingdings" pitchFamily="2" charset="2"/>
              <a:buChar char="ü"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ru-RU" dirty="0" smtClean="0"/>
          </a:p>
        </p:txBody>
      </p:sp>
      <p:sp>
        <p:nvSpPr>
          <p:cNvPr id="23555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23556" name="Picture 4" descr="j0408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2005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7220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6175524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/>
              </a:rPr>
              <a:t>Учебная ситуация </a:t>
            </a:r>
            <a:r>
              <a:rPr lang="ru-RU" dirty="0" smtClean="0"/>
              <a:t>– </a:t>
            </a:r>
            <a:r>
              <a:rPr lang="ru-RU" sz="3600" b="1" i="1" dirty="0" smtClean="0">
                <a:effectLst/>
              </a:rPr>
              <a:t>это такая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 или предлагают свое описание, частично запоминают.    </a:t>
            </a:r>
            <a:endParaRPr lang="ru-RU" sz="3600" b="1" i="1" dirty="0">
              <a:effectLst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86066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1196752"/>
            <a:ext cx="7313612" cy="4968551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Создание учебной ситуации должно строится с учетом: 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возраста ребенка;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специфики учебного предмета;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меры </a:t>
            </a:r>
            <a:r>
              <a:rPr lang="ru-RU" b="1" i="1" dirty="0" err="1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сформированности</a:t>
            </a: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 универсальных учебных действий учащихся;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endParaRPr lang="ru-RU" b="1" i="1" dirty="0" smtClean="0">
              <a:solidFill>
                <a:srgbClr val="DE0CB1"/>
              </a:solidFill>
              <a:latin typeface="Calibri" charset="-52"/>
            </a:endParaRPr>
          </a:p>
        </p:txBody>
      </p:sp>
      <p:pic>
        <p:nvPicPr>
          <p:cNvPr id="34819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55562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3246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13852"/>
              </p:ext>
            </p:extLst>
          </p:nvPr>
        </p:nvGraphicFramePr>
        <p:xfrm>
          <a:off x="285720" y="1346708"/>
          <a:ext cx="8643998" cy="491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683"/>
                <a:gridCol w="2930729"/>
                <a:gridCol w="3357586"/>
              </a:tblGrid>
              <a:tr h="7249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598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Подготовка уроку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Учитель пользуется жестко структурным конспектом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Учитель пользуется сценарным планом урока</a:t>
                      </a:r>
                      <a:r>
                        <a:rPr lang="ru-RU" sz="18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b="1" i="1" dirty="0"/>
                    </a:p>
                  </a:txBody>
                  <a:tcPr/>
                </a:tc>
              </a:tr>
              <a:tr h="150616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Основные этапы урока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Объяснение и закрепление учебного материала.</a:t>
                      </a:r>
                    </a:p>
                    <a:p>
                      <a:pPr algn="ctr"/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Большое количество времени занимает речь учителя.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Самостоятельная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деятельность обучающихся.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56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Главная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цель учителя на уроке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Успеть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выполнить все, что запланировано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Организовать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деятельность детей: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 поиску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и обработке информации;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обобщению способов действия;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постановке учебной задачи;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13852"/>
              </p:ext>
            </p:extLst>
          </p:nvPr>
        </p:nvGraphicFramePr>
        <p:xfrm>
          <a:off x="214282" y="1500173"/>
          <a:ext cx="8715436" cy="511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151"/>
                <a:gridCol w="2954950"/>
                <a:gridCol w="3385335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Формулировка заданий для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Формулировки: решите, спишите, сравните, найдите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Формулировки: проанализируйте, докажите, выразите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символом, создайте схему или модель, измените, придумайте. 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71571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Форма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Преимущественно фронтальная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Преимущественно групповая и /или индивидуальная</a:t>
                      </a:r>
                    </a:p>
                  </a:txBody>
                  <a:tcPr/>
                </a:tc>
              </a:tr>
              <a:tr h="16182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Взаимодействие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с родителями обучающихся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Родители не включены в образовательный процесс.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Информированность родителей обучающихся. Они имеют возможность участвовать в образовательном процессе.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13852"/>
              </p:ext>
            </p:extLst>
          </p:nvPr>
        </p:nvGraphicFramePr>
        <p:xfrm>
          <a:off x="214282" y="1346708"/>
          <a:ext cx="8786874" cy="508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2928958"/>
                <a:gridCol w="3571900"/>
              </a:tblGrid>
              <a:tr h="6535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Образовательная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среда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Создается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учителем.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Выставки работ обучающихся.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Создается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обучающимися.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Дети изготавливают учебный материал, проводят презентации.</a:t>
                      </a: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Результаты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обучения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предметные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результаты;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 портфолио обучающегося;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основная оценка- оценка учителя;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важны положительные оценки учеников по итогам контрольных работ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не только предметные результаты, но и личностные, </a:t>
                      </a:r>
                      <a:r>
                        <a:rPr lang="ru-RU" sz="1600" b="1" i="1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создание </a:t>
                      </a:r>
                      <a:r>
                        <a:rPr lang="ru-RU" sz="1600" b="1" i="1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ориентир на самооценку обучающегося, формирование адекватной самооценки;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Учет динамики результатов обучения детей относительно самих  себя. Оценка промежуточных результатов обучения;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447</Words>
  <Application>Microsoft Office PowerPoint</Application>
  <PresentationFormat>Экран (4:3)</PresentationFormat>
  <Paragraphs>82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Шаблон оформления 'Надпись крупным планом'</vt:lpstr>
      <vt:lpstr>1_Равновесие</vt:lpstr>
      <vt:lpstr>2_Равновесие</vt:lpstr>
      <vt:lpstr>Равновесие</vt:lpstr>
      <vt:lpstr>Тема Office</vt:lpstr>
      <vt:lpstr>1_Тема Office</vt:lpstr>
      <vt:lpstr>Презентация PowerPoint</vt:lpstr>
      <vt:lpstr>Урок есть часть жизни ребенка, и проживание этой жизни должно совершаться на уровне высокой культуры. Урок – главная составная часть учебного процесса. Учебная деятельность учителя и учащегося в значительной мере  сосредотачивается на уроке.</vt:lpstr>
      <vt:lpstr>Современный урок 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vt:lpstr>
      <vt:lpstr>Презентация PowerPoint</vt:lpstr>
      <vt:lpstr>Учебная ситуация – это такая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 или предлагают свое описание, частично запоминают.    </vt:lpstr>
      <vt:lpstr>   Создание учебной ситуации должно строится с учетом:   возраста ребенка;  специфики учебного предмета;  меры сформированности универсальных учебных действий учащихся;     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Современный урок – это урок, характеризующийся следующими признаками:  - главной целью урока является развитие каждой личности, в процессе обучения и воспитания;  - на уроке реализуется  личностно – ориентированный подход к обучению;  - на уроке реализуется деятельностный подход;  - организация урока динамична и вариативна;  - на уроке используются современные педагогические технологии;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Анастасия</cp:lastModifiedBy>
  <cp:revision>42</cp:revision>
  <dcterms:created xsi:type="dcterms:W3CDTF">2013-03-26T15:59:35Z</dcterms:created>
  <dcterms:modified xsi:type="dcterms:W3CDTF">2015-11-02T13:17:39Z</dcterms:modified>
</cp:coreProperties>
</file>