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64" r:id="rId4"/>
    <p:sldId id="265" r:id="rId5"/>
    <p:sldId id="258" r:id="rId6"/>
    <p:sldId id="266" r:id="rId7"/>
    <p:sldId id="263" r:id="rId8"/>
    <p:sldId id="259" r:id="rId9"/>
    <p:sldId id="262" r:id="rId10"/>
    <p:sldId id="260" r:id="rId11"/>
    <p:sldId id="270" r:id="rId12"/>
    <p:sldId id="271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7D4E8-3C34-4A7A-86CF-98903068BFB5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E0EBD-940C-43C8-AE71-6946BE5E4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D6A9D-317C-4617-97FD-07D2FE77C97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0454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714356"/>
            <a:ext cx="7029472" cy="35004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Модели методического сопровождения процесса разработки и реализации предметных и междисциплинарных программ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7415242" cy="1781172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dirty="0" smtClean="0"/>
              <a:t>Семинар ЦПКИМР 24.02.2016</a:t>
            </a:r>
          </a:p>
          <a:p>
            <a:pPr algn="ctr"/>
            <a:r>
              <a:rPr lang="ru-RU" sz="2400" i="1" dirty="0" err="1" smtClean="0"/>
              <a:t>Хомченко</a:t>
            </a:r>
            <a:r>
              <a:rPr lang="ru-RU" sz="2400" i="1" dirty="0" smtClean="0"/>
              <a:t> Н.П., </a:t>
            </a:r>
            <a:r>
              <a:rPr lang="ru-RU" sz="2400" i="1" dirty="0" err="1" smtClean="0"/>
              <a:t>Баландина</a:t>
            </a:r>
            <a:r>
              <a:rPr lang="ru-RU" sz="2400" i="1" dirty="0" smtClean="0"/>
              <a:t> М.Б. (МОУ СШИ №2), Кузьминых Е.М. (МОУ  СОШ №66),Горбунова А.В. (МОУ СОШ №43), </a:t>
            </a:r>
            <a:r>
              <a:rPr lang="ru-RU" sz="2400" i="1" dirty="0" err="1" smtClean="0"/>
              <a:t>Ярина</a:t>
            </a:r>
            <a:r>
              <a:rPr lang="ru-RU" sz="2400" i="1" dirty="0" smtClean="0"/>
              <a:t> Н.В. (МОУ СОШ №37), Воронина И.А. (МОУ СОШ №16)</a:t>
            </a:r>
            <a:endParaRPr lang="ru-RU" sz="24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Модель процесса реализации программы формирования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ru-RU" sz="2000" dirty="0" smtClean="0"/>
          </a:p>
          <a:p>
            <a:pPr algn="r"/>
            <a:endParaRPr lang="ru-RU" sz="2000" dirty="0" smtClean="0"/>
          </a:p>
          <a:p>
            <a:pPr algn="r"/>
            <a:endParaRPr lang="ru-RU" sz="2000" dirty="0" smtClean="0"/>
          </a:p>
          <a:p>
            <a:pPr algn="r"/>
            <a:endParaRPr lang="ru-RU" sz="2000" dirty="0" smtClean="0"/>
          </a:p>
          <a:p>
            <a:pPr algn="r"/>
            <a:endParaRPr lang="ru-RU" sz="2000" dirty="0" smtClean="0"/>
          </a:p>
          <a:p>
            <a:pPr algn="r"/>
            <a:endParaRPr lang="ru-RU" sz="2000" dirty="0" smtClean="0"/>
          </a:p>
          <a:p>
            <a:r>
              <a:rPr lang="ru-RU" sz="2000" dirty="0" smtClean="0"/>
              <a:t>Конструктор  урока (место </a:t>
            </a:r>
            <a:r>
              <a:rPr lang="ru-RU" sz="2000" dirty="0" err="1" smtClean="0"/>
              <a:t>УУРезультатов</a:t>
            </a:r>
            <a:r>
              <a:rPr lang="ru-RU" sz="2000" dirty="0" smtClean="0"/>
              <a:t>)  </a:t>
            </a:r>
          </a:p>
          <a:p>
            <a:r>
              <a:rPr lang="ru-RU" sz="2000" dirty="0" smtClean="0"/>
              <a:t>Конструктор интегрированного занятия  (</a:t>
            </a:r>
            <a:r>
              <a:rPr lang="ru-RU" sz="2000" dirty="0" err="1" smtClean="0"/>
              <a:t>метапредметного</a:t>
            </a:r>
            <a:r>
              <a:rPr lang="ru-RU" sz="2000" dirty="0" smtClean="0"/>
              <a:t>)</a:t>
            </a:r>
          </a:p>
          <a:p>
            <a:r>
              <a:rPr lang="ru-RU" sz="2000" dirty="0" smtClean="0"/>
              <a:t>Семинары по проектированию УУД на уроке (</a:t>
            </a:r>
            <a:r>
              <a:rPr lang="ru-RU" sz="2000" dirty="0" err="1" smtClean="0"/>
              <a:t>нач.шк.+осн.шк</a:t>
            </a:r>
            <a:r>
              <a:rPr lang="ru-RU" sz="2000" dirty="0" smtClean="0"/>
              <a:t>.)</a:t>
            </a:r>
          </a:p>
          <a:p>
            <a:r>
              <a:rPr lang="ru-RU" sz="2000" dirty="0" smtClean="0"/>
              <a:t>Индивидуальные консультации</a:t>
            </a:r>
          </a:p>
          <a:p>
            <a:r>
              <a:rPr lang="ru-RU" sz="2000" dirty="0" smtClean="0"/>
              <a:t>Просветительская работа с родителями об  УУД  +сайт ОУ</a:t>
            </a:r>
          </a:p>
          <a:p>
            <a:r>
              <a:rPr lang="ru-RU" sz="2000" dirty="0" smtClean="0"/>
              <a:t>Проведение методических советов</a:t>
            </a:r>
          </a:p>
          <a:p>
            <a:r>
              <a:rPr lang="ru-RU" sz="2000" dirty="0" smtClean="0"/>
              <a:t>   КТД (</a:t>
            </a:r>
            <a:r>
              <a:rPr lang="ru-RU" sz="2000" dirty="0" err="1" smtClean="0"/>
              <a:t>педагог+обучающиеся+родители</a:t>
            </a:r>
            <a:r>
              <a:rPr lang="ru-RU" sz="2000" dirty="0" smtClean="0"/>
              <a:t>)                    </a:t>
            </a:r>
            <a:endParaRPr lang="ru-RU" sz="2000" dirty="0"/>
          </a:p>
        </p:txBody>
      </p:sp>
      <p:sp>
        <p:nvSpPr>
          <p:cNvPr id="4" name="Овал 3"/>
          <p:cNvSpPr/>
          <p:nvPr/>
        </p:nvSpPr>
        <p:spPr>
          <a:xfrm>
            <a:off x="4429124" y="1428736"/>
            <a:ext cx="642942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429124" y="2214554"/>
            <a:ext cx="642942" cy="500066"/>
          </a:xfrm>
          <a:prstGeom prst="triangle">
            <a:avLst>
              <a:gd name="adj" fmla="val 52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>
            <a:stCxn id="5" idx="3"/>
          </p:cNvCxnSpPr>
          <p:nvPr/>
        </p:nvCxnSpPr>
        <p:spPr>
          <a:xfrm rot="16200000" flipH="1">
            <a:off x="4846926" y="2632356"/>
            <a:ext cx="642942" cy="807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3"/>
          </p:cNvCxnSpPr>
          <p:nvPr/>
        </p:nvCxnSpPr>
        <p:spPr>
          <a:xfrm rot="5400000">
            <a:off x="3596762" y="2332537"/>
            <a:ext cx="785818" cy="1549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3"/>
          </p:cNvCxnSpPr>
          <p:nvPr/>
        </p:nvCxnSpPr>
        <p:spPr>
          <a:xfrm rot="5400000">
            <a:off x="4274629" y="3082636"/>
            <a:ext cx="858050" cy="1220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08305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Модели методического сопровождения процесса разработки и реализации междисциплинарных программ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8580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0"/>
                <a:gridCol w="3048000"/>
                <a:gridCol w="3048000"/>
              </a:tblGrid>
              <a:tr h="4436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Анализ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Действие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64143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      Диагностика контингента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latin typeface="+mj-lt"/>
                        </a:rPr>
                        <a:t>разнородный национальный состав «Школа толерантности»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latin typeface="+mj-lt"/>
                        </a:rPr>
                        <a:t> сниженная познавательная активность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latin typeface="+mj-lt"/>
                        </a:rPr>
                        <a:t> инфантильность</a:t>
                      </a:r>
                      <a:endParaRPr lang="ru-RU" sz="1600" dirty="0" smtClean="0">
                        <a:latin typeface="+mj-lt"/>
                      </a:endParaRPr>
                    </a:p>
                    <a:p>
                      <a:endParaRPr lang="ru-RU" sz="1600" dirty="0" smtClean="0">
                        <a:latin typeface="+mj-lt"/>
                      </a:endParaRPr>
                    </a:p>
                    <a:p>
                      <a:endParaRPr lang="ru-RU" sz="1600" dirty="0" smtClean="0">
                        <a:latin typeface="+mj-lt"/>
                      </a:endParaRPr>
                    </a:p>
                    <a:p>
                      <a:endParaRPr lang="ru-RU" sz="1600" dirty="0" smtClean="0">
                        <a:latin typeface="+mj-lt"/>
                      </a:endParaRPr>
                    </a:p>
                    <a:p>
                      <a:endParaRPr lang="ru-RU" sz="1600" dirty="0" smtClean="0">
                        <a:latin typeface="+mj-lt"/>
                      </a:endParaRPr>
                    </a:p>
                    <a:p>
                      <a:endParaRPr lang="ru-RU" sz="1600" dirty="0" smtClean="0">
                        <a:latin typeface="+mj-lt"/>
                      </a:endParaRPr>
                    </a:p>
                    <a:p>
                      <a:endParaRPr lang="ru-RU" sz="1600" dirty="0" smtClean="0">
                        <a:latin typeface="+mj-lt"/>
                      </a:endParaRPr>
                    </a:p>
                    <a:p>
                      <a:endParaRPr lang="ru-RU" sz="1600" dirty="0" smtClean="0">
                        <a:latin typeface="+mj-lt"/>
                      </a:endParaRPr>
                    </a:p>
                    <a:p>
                      <a:endParaRPr lang="ru-RU" sz="1600" dirty="0" smtClean="0">
                        <a:latin typeface="+mj-lt"/>
                      </a:endParaRPr>
                    </a:p>
                    <a:p>
                      <a:endParaRPr lang="ru-RU" sz="1600" dirty="0" smtClean="0">
                        <a:latin typeface="+mj-lt"/>
                      </a:endParaRPr>
                    </a:p>
                    <a:p>
                      <a:endParaRPr lang="ru-RU" sz="1600" dirty="0" smtClean="0">
                        <a:latin typeface="+mj-lt"/>
                      </a:endParaRPr>
                    </a:p>
                    <a:p>
                      <a:endParaRPr lang="ru-RU" sz="1600" dirty="0" smtClean="0">
                        <a:latin typeface="+mj-lt"/>
                      </a:endParaRPr>
                    </a:p>
                    <a:p>
                      <a:endParaRPr lang="ru-RU" sz="160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            Анализ ресурсов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+mj-lt"/>
                        </a:rPr>
                        <a:t> нормативно-правовая база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+mj-lt"/>
                        </a:rPr>
                        <a:t> материальная база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коллектив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6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sz="1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Оценивание</a:t>
                      </a:r>
                    </a:p>
                    <a:p>
                      <a:r>
                        <a:rPr lang="ru-RU" u="sng" dirty="0" smtClean="0"/>
                        <a:t>Качественное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 представление проектных, исследовательских работ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 общественно-полезные практики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проведение праздников и конкурсов …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u="sng" baseline="0" dirty="0" smtClean="0"/>
                        <a:t>Количественное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Комплексные диагностические работы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Стандартизированные психологические диагностические методики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214313" y="2071688"/>
            <a:ext cx="2643187" cy="27146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Контингент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B05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B05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B05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B05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B05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B050"/>
                </a:solidFill>
                <a:latin typeface="+mj-lt"/>
              </a:rPr>
              <a:t>Ресурсы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9" name="Прямая соединительная линия 8"/>
          <p:cNvCxnSpPr>
            <a:stCxn id="7" idx="7"/>
            <a:endCxn id="7" idx="3"/>
          </p:cNvCxnSpPr>
          <p:nvPr/>
        </p:nvCxnSpPr>
        <p:spPr>
          <a:xfrm rot="16200000" flipH="1" flipV="1">
            <a:off x="575469" y="2494757"/>
            <a:ext cx="1920875" cy="18684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войная стрелка вверх/вниз 14"/>
          <p:cNvSpPr/>
          <p:nvPr/>
        </p:nvSpPr>
        <p:spPr>
          <a:xfrm rot="18833870">
            <a:off x="1331119" y="2804319"/>
            <a:ext cx="398463" cy="128587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286125" y="500063"/>
            <a:ext cx="2500313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Разработка продукта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/>
              <a:t>ШМО</a:t>
            </a:r>
            <a:r>
              <a:rPr lang="ru-RU" sz="1200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Творческие группы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Администрация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Педагогический совет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86125" y="2857500"/>
            <a:ext cx="2500313" cy="2071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Методическая поддержка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заседания </a:t>
            </a:r>
            <a:r>
              <a:rPr lang="ru-RU" sz="1200" dirty="0" err="1"/>
              <a:t>ШМО</a:t>
            </a:r>
            <a:r>
              <a:rPr lang="ru-RU" sz="1200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творческие группы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/>
              <a:t>взаимопосещение</a:t>
            </a:r>
            <a:endParaRPr lang="ru-RU" sz="1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открытые занятия и мероприятия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педсоветы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семинары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социально-психологическая помощь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286125" y="5286375"/>
            <a:ext cx="2500313" cy="142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Контроль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посещение занятий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проверка документов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самоанализ педагогов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опрос, анкетирование обучающихся, родителей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" name="Загнутый угол 26"/>
          <p:cNvSpPr/>
          <p:nvPr/>
        </p:nvSpPr>
        <p:spPr>
          <a:xfrm>
            <a:off x="6286500" y="5214938"/>
            <a:ext cx="2643188" cy="1428750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Проблема - формирование объективного набора объектов и методов оценивания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286125" y="1714500"/>
            <a:ext cx="2500313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Экспертиза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286125" y="2286000"/>
            <a:ext cx="2500313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Входная диагностика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" name="Стрелка вниз 29"/>
          <p:cNvSpPr/>
          <p:nvPr/>
        </p:nvSpPr>
        <p:spPr>
          <a:xfrm>
            <a:off x="4429125" y="1500188"/>
            <a:ext cx="285750" cy="21431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4429125" y="2071688"/>
            <a:ext cx="285750" cy="21431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4429125" y="2643188"/>
            <a:ext cx="285750" cy="21431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Двойная стрелка вверх/вниз 32"/>
          <p:cNvSpPr/>
          <p:nvPr/>
        </p:nvSpPr>
        <p:spPr>
          <a:xfrm>
            <a:off x="4429125" y="4857750"/>
            <a:ext cx="285750" cy="428625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5500688" y="142875"/>
            <a:ext cx="1000125" cy="214313"/>
          </a:xfrm>
          <a:prstGeom prst="rightArrow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2643188" y="142875"/>
            <a:ext cx="1000125" cy="214313"/>
          </a:xfrm>
          <a:prstGeom prst="rightArrow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00FF"/>
                </a:solidFill>
              </a:rPr>
              <a:t>Модель организации проектно-исследовательской деятельности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14688" y="1071563"/>
            <a:ext cx="30718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Сайт школы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СМИ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00250" y="2428875"/>
            <a:ext cx="5143500" cy="1428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Информационный стенд (реклама)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Классные часы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Родительские собрания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Научно – практическая конференция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8" y="4500563"/>
            <a:ext cx="278606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начальная школа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00375" y="4500563"/>
            <a:ext cx="300037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основная школа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43625" y="4500563"/>
            <a:ext cx="278606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старшая школа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4467225" y="2247901"/>
            <a:ext cx="3524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7" idx="0"/>
          </p:cNvCxnSpPr>
          <p:nvPr/>
        </p:nvCxnSpPr>
        <p:spPr>
          <a:xfrm rot="10800000" flipV="1">
            <a:off x="1463675" y="3929063"/>
            <a:ext cx="2822575" cy="571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4036219" y="4179094"/>
            <a:ext cx="50006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0" idx="0"/>
          </p:cNvCxnSpPr>
          <p:nvPr/>
        </p:nvCxnSpPr>
        <p:spPr>
          <a:xfrm>
            <a:off x="4357688" y="3929063"/>
            <a:ext cx="3179762" cy="571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3214688" y="5715000"/>
            <a:ext cx="278606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ПРОЕКТ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исследование</a:t>
            </a:r>
          </a:p>
        </p:txBody>
      </p:sp>
      <p:cxnSp>
        <p:nvCxnSpPr>
          <p:cNvPr id="30" name="Прямая со стрелкой 29"/>
          <p:cNvCxnSpPr>
            <a:endCxn id="25" idx="1"/>
          </p:cNvCxnSpPr>
          <p:nvPr/>
        </p:nvCxnSpPr>
        <p:spPr>
          <a:xfrm>
            <a:off x="1428750" y="5429250"/>
            <a:ext cx="1785938" cy="7429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9" idx="2"/>
          </p:cNvCxnSpPr>
          <p:nvPr/>
        </p:nvCxnSpPr>
        <p:spPr>
          <a:xfrm rot="5400000">
            <a:off x="4349750" y="5565775"/>
            <a:ext cx="30003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25" idx="3"/>
          </p:cNvCxnSpPr>
          <p:nvPr/>
        </p:nvCxnSpPr>
        <p:spPr>
          <a:xfrm rot="10800000" flipV="1">
            <a:off x="6000750" y="5429250"/>
            <a:ext cx="1500188" cy="7429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i="1" dirty="0" smtClean="0">
                <a:solidFill>
                  <a:srgbClr val="0000FF"/>
                </a:solidFill>
              </a:rPr>
              <a:t>Модель проектирования междисциплинарной программы « Основы проектно-исследовательской деятельности».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8" y="1500188"/>
            <a:ext cx="1785937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Педсовет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71688" y="1500188"/>
            <a:ext cx="2071687" cy="2071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Проблемная группа «</a:t>
            </a:r>
            <a:r>
              <a:rPr lang="ru-RU" dirty="0" err="1"/>
              <a:t>Проектно</a:t>
            </a:r>
            <a:r>
              <a:rPr lang="ru-RU" dirty="0"/>
              <a:t> – исследовательская деятельность»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6250" y="1428750"/>
            <a:ext cx="2428875" cy="1000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Зам. директора по учебно-воспитательной работе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58000" y="1500188"/>
            <a:ext cx="2071688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Научный руководитель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(педагог, </a:t>
            </a:r>
            <a:r>
              <a:rPr lang="ru-RU" sz="1400" dirty="0" err="1"/>
              <a:t>тьютор</a:t>
            </a:r>
            <a:r>
              <a:rPr lang="ru-RU" sz="1400" dirty="0"/>
              <a:t>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75" y="3143250"/>
            <a:ext cx="1785938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Локальные акты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72000" y="3143250"/>
            <a:ext cx="1785938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Семинары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58000" y="3143250"/>
            <a:ext cx="1928813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Консультации +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коррекция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71688" y="4643438"/>
            <a:ext cx="2000250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Тематическое поле проектов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72000" y="4714875"/>
            <a:ext cx="2286000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Организация проектной деятельности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1000125" y="714375"/>
            <a:ext cx="1643063" cy="642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2859881" y="1069182"/>
            <a:ext cx="70961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5003006" y="1069182"/>
            <a:ext cx="70961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429375" y="714375"/>
            <a:ext cx="1500188" cy="7143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573881" y="2783682"/>
            <a:ext cx="70961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5145881" y="2783682"/>
            <a:ext cx="70961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7503318" y="2783682"/>
            <a:ext cx="70961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2717007" y="4001294"/>
            <a:ext cx="7096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5074443" y="4355307"/>
            <a:ext cx="70961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i="1" dirty="0" smtClean="0">
                <a:solidFill>
                  <a:srgbClr val="0000FF"/>
                </a:solidFill>
              </a:rPr>
              <a:t>Модель реализации  </a:t>
            </a:r>
            <a:r>
              <a:rPr lang="ru-RU" sz="2800" i="1" smtClean="0">
                <a:solidFill>
                  <a:srgbClr val="0000FF"/>
                </a:solidFill>
              </a:rPr>
              <a:t>программы </a:t>
            </a:r>
            <a:br>
              <a:rPr lang="ru-RU" sz="2800" i="1" smtClean="0">
                <a:solidFill>
                  <a:srgbClr val="0000FF"/>
                </a:solidFill>
              </a:rPr>
            </a:br>
            <a:r>
              <a:rPr lang="ru-RU" sz="2800" i="1" smtClean="0">
                <a:solidFill>
                  <a:srgbClr val="0000FF"/>
                </a:solidFill>
              </a:rPr>
              <a:t>«</a:t>
            </a:r>
            <a:r>
              <a:rPr lang="ru-RU" sz="2800" i="1" dirty="0" smtClean="0">
                <a:solidFill>
                  <a:srgbClr val="0000FF"/>
                </a:solidFill>
              </a:rPr>
              <a:t>Основы проектно-исследовательской деятельности»</a:t>
            </a:r>
            <a:endParaRPr lang="ru-RU" sz="2800" i="1" dirty="0">
              <a:solidFill>
                <a:srgbClr val="0000FF"/>
              </a:solidFill>
            </a:endParaRPr>
          </a:p>
        </p:txBody>
      </p:sp>
      <p:sp>
        <p:nvSpPr>
          <p:cNvPr id="1126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Lucida Sans Unicode" pitchFamily="34" charset="0"/>
            </a:endParaRPr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0" y="1571625"/>
            <a:ext cx="5219700" cy="4643438"/>
            <a:chOff x="1999" y="1243"/>
            <a:chExt cx="7200" cy="4320"/>
          </a:xfrm>
        </p:grpSpPr>
        <p:sp>
          <p:nvSpPr>
            <p:cNvPr id="11280" name="AutoShape 11"/>
            <p:cNvSpPr>
              <a:spLocks noChangeAspect="1" noChangeArrowheads="1" noTextEdit="1"/>
            </p:cNvSpPr>
            <p:nvPr/>
          </p:nvSpPr>
          <p:spPr bwMode="auto">
            <a:xfrm>
              <a:off x="1999" y="1243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>
              <a:off x="4259" y="1522"/>
              <a:ext cx="2823" cy="1047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ru-RU" sz="1600" dirty="0">
                  <a:solidFill>
                    <a:schemeClr val="tx1"/>
                  </a:solidFill>
                  <a:latin typeface="Arial" charset="0"/>
                  <a:cs typeface="Times New Roman" pitchFamily="18" charset="0"/>
                </a:rPr>
                <a:t>Проектно-исследовательская деятельность на учебном занятии</a:t>
              </a:r>
              <a:endParaRPr lang="ru-RU" sz="16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>
              <a:off x="2063" y="2218"/>
              <a:ext cx="2008" cy="1069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ru-RU" sz="1600" dirty="0">
                  <a:solidFill>
                    <a:schemeClr val="tx1"/>
                  </a:solidFill>
                  <a:latin typeface="Arial" charset="0"/>
                  <a:cs typeface="Times New Roman" pitchFamily="18" charset="0"/>
                </a:rPr>
                <a:t>Проведение учебного эксперимента</a:t>
              </a:r>
              <a:endParaRPr lang="ru-RU" sz="16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>
              <a:off x="7270" y="2218"/>
              <a:ext cx="1929" cy="1069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ru-RU" sz="1600" dirty="0" smtClean="0">
                  <a:solidFill>
                    <a:schemeClr val="tx1"/>
                  </a:solidFill>
                  <a:latin typeface="Arial" charset="0"/>
                  <a:cs typeface="Times New Roman" pitchFamily="18" charset="0"/>
                </a:rPr>
                <a:t>Урок-проект</a:t>
              </a:r>
              <a:endParaRPr lang="ru-RU" sz="16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2564" y="3473"/>
              <a:ext cx="3105" cy="102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ru-RU" sz="1600" dirty="0">
                  <a:solidFill>
                    <a:schemeClr val="tx1"/>
                  </a:solidFill>
                  <a:latin typeface="Arial" charset="0"/>
                  <a:cs typeface="Times New Roman" pitchFamily="18" charset="0"/>
                </a:rPr>
                <a:t>Применение исследовательского метода обучения</a:t>
              </a:r>
              <a:endParaRPr lang="ru-RU" sz="16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6094" y="3473"/>
              <a:ext cx="2963" cy="1374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ru-RU" sz="1600" dirty="0">
                  <a:solidFill>
                    <a:schemeClr val="tx1"/>
                  </a:solidFill>
                  <a:latin typeface="Arial" charset="0"/>
                  <a:cs typeface="Times New Roman" pitchFamily="18" charset="0"/>
                </a:rPr>
                <a:t>Домашнее задание исследовательского характера, проект</a:t>
              </a:r>
              <a:endParaRPr lang="ru-RU" sz="16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286" name="Line 5"/>
            <p:cNvSpPr>
              <a:spLocks noChangeShapeType="1"/>
            </p:cNvSpPr>
            <p:nvPr/>
          </p:nvSpPr>
          <p:spPr bwMode="auto">
            <a:xfrm flipV="1">
              <a:off x="3269" y="1940"/>
              <a:ext cx="988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7" name="Line 4"/>
            <p:cNvSpPr>
              <a:spLocks noChangeShapeType="1"/>
            </p:cNvSpPr>
            <p:nvPr/>
          </p:nvSpPr>
          <p:spPr bwMode="auto">
            <a:xfrm flipH="1" flipV="1">
              <a:off x="7081" y="1940"/>
              <a:ext cx="988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8" name="Line 3"/>
            <p:cNvSpPr>
              <a:spLocks noChangeShapeType="1"/>
            </p:cNvSpPr>
            <p:nvPr/>
          </p:nvSpPr>
          <p:spPr bwMode="auto">
            <a:xfrm flipV="1">
              <a:off x="4257" y="2358"/>
              <a:ext cx="706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9" name="Line 2"/>
            <p:cNvSpPr>
              <a:spLocks noChangeShapeType="1"/>
            </p:cNvSpPr>
            <p:nvPr/>
          </p:nvSpPr>
          <p:spPr bwMode="auto">
            <a:xfrm flipH="1" flipV="1">
              <a:off x="6375" y="2358"/>
              <a:ext cx="847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6523038" y="1871663"/>
            <a:ext cx="1944687" cy="1196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Проектно-исследовательская деятельность во внеурочное время</a:t>
            </a:r>
          </a:p>
        </p:txBody>
      </p:sp>
      <p:sp>
        <p:nvSpPr>
          <p:cNvPr id="4" name="Овал 3"/>
          <p:cNvSpPr/>
          <p:nvPr/>
        </p:nvSpPr>
        <p:spPr>
          <a:xfrm>
            <a:off x="5424488" y="3573463"/>
            <a:ext cx="2100262" cy="5032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Исследовательская практика</a:t>
            </a:r>
            <a:endParaRPr lang="ru-RU" sz="14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6300788" y="3068638"/>
            <a:ext cx="222250" cy="504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5527675" y="4437063"/>
            <a:ext cx="2357438" cy="78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В процессе работы над учебным проектом</a:t>
            </a:r>
            <a:endParaRPr lang="ru-RU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604125" y="3357563"/>
            <a:ext cx="1431925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 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школьное, городское НОУ</a:t>
            </a:r>
            <a:endParaRPr lang="ru-RU" sz="1200" dirty="0"/>
          </a:p>
        </p:txBody>
      </p:sp>
      <p:sp>
        <p:nvSpPr>
          <p:cNvPr id="9" name="Овал 8"/>
          <p:cNvSpPr/>
          <p:nvPr/>
        </p:nvSpPr>
        <p:spPr>
          <a:xfrm>
            <a:off x="8085138" y="4581525"/>
            <a:ext cx="1058862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Факультативы, спецкурсы, кружки</a:t>
            </a:r>
          </a:p>
        </p:txBody>
      </p:sp>
      <p:sp>
        <p:nvSpPr>
          <p:cNvPr id="10" name="Овал 9"/>
          <p:cNvSpPr/>
          <p:nvPr/>
        </p:nvSpPr>
        <p:spPr>
          <a:xfrm>
            <a:off x="6011863" y="5734050"/>
            <a:ext cx="2073275" cy="790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Олимпиады, конкурсы</a:t>
            </a:r>
          </a:p>
        </p:txBody>
      </p:sp>
      <p:cxnSp>
        <p:nvCxnSpPr>
          <p:cNvPr id="12" name="Прямая соединительная линия 11"/>
          <p:cNvCxnSpPr>
            <a:endCxn id="7" idx="0"/>
          </p:cNvCxnSpPr>
          <p:nvPr/>
        </p:nvCxnSpPr>
        <p:spPr>
          <a:xfrm flipH="1">
            <a:off x="6705600" y="3068638"/>
            <a:ext cx="314325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812088" y="3141663"/>
            <a:ext cx="273050" cy="28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2" idx="2"/>
            <a:endCxn id="9" idx="1"/>
          </p:cNvCxnSpPr>
          <p:nvPr/>
        </p:nvCxnSpPr>
        <p:spPr>
          <a:xfrm>
            <a:off x="7496175" y="3068638"/>
            <a:ext cx="744538" cy="1681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308850" y="3141663"/>
            <a:ext cx="142875" cy="2592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01175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Модели процесса разработки предметных программ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51"/>
          <p:cNvGrpSpPr/>
          <p:nvPr/>
        </p:nvGrpSpPr>
        <p:grpSpPr>
          <a:xfrm>
            <a:off x="2440918" y="380"/>
            <a:ext cx="6290237" cy="626303"/>
            <a:chOff x="1730557" y="378"/>
            <a:chExt cx="8386982" cy="626303"/>
          </a:xfrm>
        </p:grpSpPr>
        <p:sp>
          <p:nvSpPr>
            <p:cNvPr id="16" name="Полилиния 15"/>
            <p:cNvSpPr/>
            <p:nvPr/>
          </p:nvSpPr>
          <p:spPr>
            <a:xfrm>
              <a:off x="1730557" y="191815"/>
              <a:ext cx="2288167" cy="434866"/>
            </a:xfrm>
            <a:custGeom>
              <a:avLst/>
              <a:gdLst>
                <a:gd name="connsiteX0" fmla="*/ 0 w 2288167"/>
                <a:gd name="connsiteY0" fmla="*/ 434866 h 434866"/>
                <a:gd name="connsiteX1" fmla="*/ 1144083 w 2288167"/>
                <a:gd name="connsiteY1" fmla="*/ 434866 h 434866"/>
                <a:gd name="connsiteX2" fmla="*/ 1144083 w 2288167"/>
                <a:gd name="connsiteY2" fmla="*/ 0 h 434866"/>
                <a:gd name="connsiteX3" fmla="*/ 2288167 w 2288167"/>
                <a:gd name="connsiteY3" fmla="*/ 0 h 43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8167" h="434866">
                  <a:moveTo>
                    <a:pt x="0" y="434866"/>
                  </a:moveTo>
                  <a:lnTo>
                    <a:pt x="1144083" y="434866"/>
                  </a:lnTo>
                  <a:lnTo>
                    <a:pt x="1144083" y="0"/>
                  </a:lnTo>
                  <a:lnTo>
                    <a:pt x="2288167" y="0"/>
                  </a:ln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spcFirstLastPara="0" vert="horz" wrap="square" lIns="1098556" tIns="159205" rIns="1098555" bIns="159205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800"/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4018725" y="378"/>
              <a:ext cx="6098814" cy="382873"/>
            </a:xfrm>
            <a:custGeom>
              <a:avLst/>
              <a:gdLst>
                <a:gd name="connsiteX0" fmla="*/ 0 w 1555355"/>
                <a:gd name="connsiteY0" fmla="*/ 0 h 382873"/>
                <a:gd name="connsiteX1" fmla="*/ 1555355 w 1555355"/>
                <a:gd name="connsiteY1" fmla="*/ 0 h 382873"/>
                <a:gd name="connsiteX2" fmla="*/ 1555355 w 1555355"/>
                <a:gd name="connsiteY2" fmla="*/ 382873 h 382873"/>
                <a:gd name="connsiteX3" fmla="*/ 0 w 1555355"/>
                <a:gd name="connsiteY3" fmla="*/ 382873 h 382873"/>
                <a:gd name="connsiteX4" fmla="*/ 0 w 1555355"/>
                <a:gd name="connsiteY4" fmla="*/ 0 h 38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355" h="382873">
                  <a:moveTo>
                    <a:pt x="0" y="0"/>
                  </a:moveTo>
                  <a:lnTo>
                    <a:pt x="1555355" y="0"/>
                  </a:lnTo>
                  <a:lnTo>
                    <a:pt x="1555355" y="382873"/>
                  </a:lnTo>
                  <a:lnTo>
                    <a:pt x="0" y="3828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Знакомство с нормативно –правовыми документами</a:t>
              </a:r>
              <a:endParaRPr lang="ru-RU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Группа 54"/>
          <p:cNvGrpSpPr/>
          <p:nvPr/>
        </p:nvGrpSpPr>
        <p:grpSpPr>
          <a:xfrm>
            <a:off x="2446217" y="626681"/>
            <a:ext cx="6284937" cy="579208"/>
            <a:chOff x="1730557" y="626681"/>
            <a:chExt cx="8379916" cy="579208"/>
          </a:xfrm>
        </p:grpSpPr>
        <p:sp>
          <p:nvSpPr>
            <p:cNvPr id="14" name="Полилиния 13"/>
            <p:cNvSpPr/>
            <p:nvPr/>
          </p:nvSpPr>
          <p:spPr>
            <a:xfrm>
              <a:off x="1730557" y="626681"/>
              <a:ext cx="2288167" cy="393067"/>
            </a:xfrm>
            <a:custGeom>
              <a:avLst/>
              <a:gdLst>
                <a:gd name="connsiteX0" fmla="*/ 0 w 2288167"/>
                <a:gd name="connsiteY0" fmla="*/ 0 h 393067"/>
                <a:gd name="connsiteX1" fmla="*/ 1144083 w 2288167"/>
                <a:gd name="connsiteY1" fmla="*/ 0 h 393067"/>
                <a:gd name="connsiteX2" fmla="*/ 1144083 w 2288167"/>
                <a:gd name="connsiteY2" fmla="*/ 393067 h 393067"/>
                <a:gd name="connsiteX3" fmla="*/ 2288167 w 2288167"/>
                <a:gd name="connsiteY3" fmla="*/ 393067 h 393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8167" h="393067">
                  <a:moveTo>
                    <a:pt x="0" y="0"/>
                  </a:moveTo>
                  <a:lnTo>
                    <a:pt x="1144083" y="0"/>
                  </a:lnTo>
                  <a:lnTo>
                    <a:pt x="1144083" y="393067"/>
                  </a:lnTo>
                  <a:lnTo>
                    <a:pt x="2288167" y="393067"/>
                  </a:ln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spcFirstLastPara="0" vert="horz" wrap="square" lIns="1098742" tIns="138492" rIns="1098741" bIns="138491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800"/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4018725" y="833608"/>
              <a:ext cx="6091748" cy="372281"/>
            </a:xfrm>
            <a:custGeom>
              <a:avLst/>
              <a:gdLst>
                <a:gd name="connsiteX0" fmla="*/ 0 w 1538060"/>
                <a:gd name="connsiteY0" fmla="*/ 0 h 372281"/>
                <a:gd name="connsiteX1" fmla="*/ 1538060 w 1538060"/>
                <a:gd name="connsiteY1" fmla="*/ 0 h 372281"/>
                <a:gd name="connsiteX2" fmla="*/ 1538060 w 1538060"/>
                <a:gd name="connsiteY2" fmla="*/ 372281 h 372281"/>
                <a:gd name="connsiteX3" fmla="*/ 0 w 1538060"/>
                <a:gd name="connsiteY3" fmla="*/ 372281 h 372281"/>
                <a:gd name="connsiteX4" fmla="*/ 0 w 1538060"/>
                <a:gd name="connsiteY4" fmla="*/ 0 h 372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8060" h="372281">
                  <a:moveTo>
                    <a:pt x="0" y="0"/>
                  </a:moveTo>
                  <a:lnTo>
                    <a:pt x="1538060" y="0"/>
                  </a:lnTo>
                  <a:lnTo>
                    <a:pt x="1538060" y="372281"/>
                  </a:lnTo>
                  <a:lnTo>
                    <a:pt x="0" y="3722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Разработка локальных актов</a:t>
              </a:r>
              <a:endParaRPr lang="ru-RU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7" name="Полилиния 46"/>
          <p:cNvSpPr/>
          <p:nvPr/>
        </p:nvSpPr>
        <p:spPr>
          <a:xfrm>
            <a:off x="1447825" y="4998874"/>
            <a:ext cx="6457913" cy="495346"/>
          </a:xfrm>
          <a:custGeom>
            <a:avLst/>
            <a:gdLst>
              <a:gd name="connsiteX0" fmla="*/ 82559 w 495346"/>
              <a:gd name="connsiteY0" fmla="*/ 0 h 8610550"/>
              <a:gd name="connsiteX1" fmla="*/ 412787 w 495346"/>
              <a:gd name="connsiteY1" fmla="*/ 0 h 8610550"/>
              <a:gd name="connsiteX2" fmla="*/ 495346 w 495346"/>
              <a:gd name="connsiteY2" fmla="*/ 82559 h 8610550"/>
              <a:gd name="connsiteX3" fmla="*/ 495346 w 495346"/>
              <a:gd name="connsiteY3" fmla="*/ 8610550 h 8610550"/>
              <a:gd name="connsiteX4" fmla="*/ 495346 w 495346"/>
              <a:gd name="connsiteY4" fmla="*/ 8610550 h 8610550"/>
              <a:gd name="connsiteX5" fmla="*/ 0 w 495346"/>
              <a:gd name="connsiteY5" fmla="*/ 8610550 h 8610550"/>
              <a:gd name="connsiteX6" fmla="*/ 0 w 495346"/>
              <a:gd name="connsiteY6" fmla="*/ 8610550 h 8610550"/>
              <a:gd name="connsiteX7" fmla="*/ 0 w 495346"/>
              <a:gd name="connsiteY7" fmla="*/ 82559 h 8610550"/>
              <a:gd name="connsiteX8" fmla="*/ 82559 w 495346"/>
              <a:gd name="connsiteY8" fmla="*/ 0 h 861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5346" h="8610550">
                <a:moveTo>
                  <a:pt x="495346" y="1435121"/>
                </a:moveTo>
                <a:lnTo>
                  <a:pt x="495346" y="7175429"/>
                </a:lnTo>
                <a:cubicBezTo>
                  <a:pt x="495346" y="7968018"/>
                  <a:pt x="493220" y="8610541"/>
                  <a:pt x="490597" y="8610541"/>
                </a:cubicBezTo>
                <a:lnTo>
                  <a:pt x="0" y="8610541"/>
                </a:lnTo>
                <a:lnTo>
                  <a:pt x="0" y="8610541"/>
                </a:lnTo>
                <a:lnTo>
                  <a:pt x="0" y="9"/>
                </a:lnTo>
                <a:lnTo>
                  <a:pt x="0" y="9"/>
                </a:lnTo>
                <a:lnTo>
                  <a:pt x="490597" y="9"/>
                </a:lnTo>
                <a:cubicBezTo>
                  <a:pt x="493220" y="9"/>
                  <a:pt x="495346" y="642532"/>
                  <a:pt x="495346" y="143512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6249" tIns="42595" rIns="42595" bIns="42597" numCol="1" spcCol="1270" anchor="ctr" anchorCtr="0">
            <a:noAutofit/>
          </a:bodyPr>
          <a:lstStyle/>
          <a:p>
            <a:pPr marL="0" lvl="1" algn="ctr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71"/>
          <p:cNvGrpSpPr/>
          <p:nvPr/>
        </p:nvGrpSpPr>
        <p:grpSpPr>
          <a:xfrm>
            <a:off x="1143001" y="5517236"/>
            <a:ext cx="5653584" cy="799389"/>
            <a:chOff x="0" y="5517234"/>
            <a:chExt cx="7538112" cy="799389"/>
          </a:xfrm>
        </p:grpSpPr>
        <p:sp>
          <p:nvSpPr>
            <p:cNvPr id="48" name="Полилиния 47"/>
            <p:cNvSpPr/>
            <p:nvPr/>
          </p:nvSpPr>
          <p:spPr>
            <a:xfrm>
              <a:off x="0" y="5554552"/>
              <a:ext cx="533450" cy="762071"/>
            </a:xfrm>
            <a:custGeom>
              <a:avLst/>
              <a:gdLst>
                <a:gd name="connsiteX0" fmla="*/ 0 w 762070"/>
                <a:gd name="connsiteY0" fmla="*/ 0 h 533449"/>
                <a:gd name="connsiteX1" fmla="*/ 495346 w 762070"/>
                <a:gd name="connsiteY1" fmla="*/ 0 h 533449"/>
                <a:gd name="connsiteX2" fmla="*/ 762070 w 762070"/>
                <a:gd name="connsiteY2" fmla="*/ 266725 h 533449"/>
                <a:gd name="connsiteX3" fmla="*/ 495346 w 762070"/>
                <a:gd name="connsiteY3" fmla="*/ 533449 h 533449"/>
                <a:gd name="connsiteX4" fmla="*/ 0 w 762070"/>
                <a:gd name="connsiteY4" fmla="*/ 533449 h 533449"/>
                <a:gd name="connsiteX5" fmla="*/ 266725 w 762070"/>
                <a:gd name="connsiteY5" fmla="*/ 266725 h 533449"/>
                <a:gd name="connsiteX6" fmla="*/ 0 w 762070"/>
                <a:gd name="connsiteY6" fmla="*/ 0 h 533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2070" h="533449">
                  <a:moveTo>
                    <a:pt x="762069" y="0"/>
                  </a:moveTo>
                  <a:lnTo>
                    <a:pt x="762069" y="346742"/>
                  </a:lnTo>
                  <a:lnTo>
                    <a:pt x="381034" y="533449"/>
                  </a:lnTo>
                  <a:lnTo>
                    <a:pt x="1" y="346742"/>
                  </a:lnTo>
                  <a:lnTo>
                    <a:pt x="1" y="0"/>
                  </a:lnTo>
                  <a:lnTo>
                    <a:pt x="381034" y="186708"/>
                  </a:lnTo>
                  <a:lnTo>
                    <a:pt x="762069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1" tIns="275616" rIns="8890" bIns="275614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dirty="0"/>
            </a:p>
          </p:txBody>
        </p:sp>
        <p:sp>
          <p:nvSpPr>
            <p:cNvPr id="49" name="Полилиния 48"/>
            <p:cNvSpPr/>
            <p:nvPr/>
          </p:nvSpPr>
          <p:spPr>
            <a:xfrm>
              <a:off x="2160895" y="5517234"/>
              <a:ext cx="5377217" cy="495346"/>
            </a:xfrm>
            <a:custGeom>
              <a:avLst/>
              <a:gdLst>
                <a:gd name="connsiteX0" fmla="*/ 82559 w 495346"/>
                <a:gd name="connsiteY0" fmla="*/ 0 h 8610550"/>
                <a:gd name="connsiteX1" fmla="*/ 412787 w 495346"/>
                <a:gd name="connsiteY1" fmla="*/ 0 h 8610550"/>
                <a:gd name="connsiteX2" fmla="*/ 495346 w 495346"/>
                <a:gd name="connsiteY2" fmla="*/ 82559 h 8610550"/>
                <a:gd name="connsiteX3" fmla="*/ 495346 w 495346"/>
                <a:gd name="connsiteY3" fmla="*/ 8610550 h 8610550"/>
                <a:gd name="connsiteX4" fmla="*/ 495346 w 495346"/>
                <a:gd name="connsiteY4" fmla="*/ 8610550 h 8610550"/>
                <a:gd name="connsiteX5" fmla="*/ 0 w 495346"/>
                <a:gd name="connsiteY5" fmla="*/ 8610550 h 8610550"/>
                <a:gd name="connsiteX6" fmla="*/ 0 w 495346"/>
                <a:gd name="connsiteY6" fmla="*/ 8610550 h 8610550"/>
                <a:gd name="connsiteX7" fmla="*/ 0 w 495346"/>
                <a:gd name="connsiteY7" fmla="*/ 82559 h 8610550"/>
                <a:gd name="connsiteX8" fmla="*/ 82559 w 495346"/>
                <a:gd name="connsiteY8" fmla="*/ 0 h 861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5346" h="8610550">
                  <a:moveTo>
                    <a:pt x="495346" y="1435121"/>
                  </a:moveTo>
                  <a:lnTo>
                    <a:pt x="495346" y="7175429"/>
                  </a:lnTo>
                  <a:cubicBezTo>
                    <a:pt x="495346" y="7968018"/>
                    <a:pt x="493220" y="8610541"/>
                    <a:pt x="490597" y="8610541"/>
                  </a:cubicBezTo>
                  <a:lnTo>
                    <a:pt x="0" y="8610541"/>
                  </a:lnTo>
                  <a:lnTo>
                    <a:pt x="0" y="8610541"/>
                  </a:lnTo>
                  <a:lnTo>
                    <a:pt x="0" y="9"/>
                  </a:lnTo>
                  <a:lnTo>
                    <a:pt x="0" y="9"/>
                  </a:lnTo>
                  <a:lnTo>
                    <a:pt x="490597" y="9"/>
                  </a:lnTo>
                  <a:cubicBezTo>
                    <a:pt x="493220" y="9"/>
                    <a:pt x="495346" y="642532"/>
                    <a:pt x="495346" y="143512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9" tIns="42595" rIns="42595" bIns="42597" numCol="1" spcCol="1270" anchor="ctr" anchorCtr="0">
              <a:noAutofit/>
            </a:bodyPr>
            <a:lstStyle/>
            <a:p>
              <a:pPr marL="0" lvl="1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2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НМС</a:t>
              </a:r>
              <a:endPara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3001" y="6095930"/>
            <a:ext cx="5653584" cy="762071"/>
            <a:chOff x="0" y="6095341"/>
            <a:chExt cx="7538112" cy="762071"/>
          </a:xfrm>
        </p:grpSpPr>
        <p:sp>
          <p:nvSpPr>
            <p:cNvPr id="50" name="Полилиния 49"/>
            <p:cNvSpPr/>
            <p:nvPr/>
          </p:nvSpPr>
          <p:spPr>
            <a:xfrm>
              <a:off x="0" y="6095341"/>
              <a:ext cx="533450" cy="762071"/>
            </a:xfrm>
            <a:custGeom>
              <a:avLst/>
              <a:gdLst>
                <a:gd name="connsiteX0" fmla="*/ 0 w 762070"/>
                <a:gd name="connsiteY0" fmla="*/ 0 h 533449"/>
                <a:gd name="connsiteX1" fmla="*/ 495346 w 762070"/>
                <a:gd name="connsiteY1" fmla="*/ 0 h 533449"/>
                <a:gd name="connsiteX2" fmla="*/ 762070 w 762070"/>
                <a:gd name="connsiteY2" fmla="*/ 266725 h 533449"/>
                <a:gd name="connsiteX3" fmla="*/ 495346 w 762070"/>
                <a:gd name="connsiteY3" fmla="*/ 533449 h 533449"/>
                <a:gd name="connsiteX4" fmla="*/ 0 w 762070"/>
                <a:gd name="connsiteY4" fmla="*/ 533449 h 533449"/>
                <a:gd name="connsiteX5" fmla="*/ 266725 w 762070"/>
                <a:gd name="connsiteY5" fmla="*/ 266725 h 533449"/>
                <a:gd name="connsiteX6" fmla="*/ 0 w 762070"/>
                <a:gd name="connsiteY6" fmla="*/ 0 h 533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2070" h="533449">
                  <a:moveTo>
                    <a:pt x="762069" y="0"/>
                  </a:moveTo>
                  <a:lnTo>
                    <a:pt x="762069" y="346742"/>
                  </a:lnTo>
                  <a:lnTo>
                    <a:pt x="381034" y="533449"/>
                  </a:lnTo>
                  <a:lnTo>
                    <a:pt x="1" y="346742"/>
                  </a:lnTo>
                  <a:lnTo>
                    <a:pt x="1" y="0"/>
                  </a:lnTo>
                  <a:lnTo>
                    <a:pt x="381034" y="186708"/>
                  </a:lnTo>
                  <a:lnTo>
                    <a:pt x="762069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1" tIns="275616" rIns="8890" bIns="275614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dirty="0"/>
            </a:p>
          </p:txBody>
        </p:sp>
        <p:sp>
          <p:nvSpPr>
            <p:cNvPr id="51" name="Полилиния 50"/>
            <p:cNvSpPr/>
            <p:nvPr/>
          </p:nvSpPr>
          <p:spPr>
            <a:xfrm>
              <a:off x="2160895" y="6095342"/>
              <a:ext cx="5377217" cy="495346"/>
            </a:xfrm>
            <a:custGeom>
              <a:avLst/>
              <a:gdLst>
                <a:gd name="connsiteX0" fmla="*/ 82559 w 495346"/>
                <a:gd name="connsiteY0" fmla="*/ 0 h 8610550"/>
                <a:gd name="connsiteX1" fmla="*/ 412787 w 495346"/>
                <a:gd name="connsiteY1" fmla="*/ 0 h 8610550"/>
                <a:gd name="connsiteX2" fmla="*/ 495346 w 495346"/>
                <a:gd name="connsiteY2" fmla="*/ 82559 h 8610550"/>
                <a:gd name="connsiteX3" fmla="*/ 495346 w 495346"/>
                <a:gd name="connsiteY3" fmla="*/ 8610550 h 8610550"/>
                <a:gd name="connsiteX4" fmla="*/ 495346 w 495346"/>
                <a:gd name="connsiteY4" fmla="*/ 8610550 h 8610550"/>
                <a:gd name="connsiteX5" fmla="*/ 0 w 495346"/>
                <a:gd name="connsiteY5" fmla="*/ 8610550 h 8610550"/>
                <a:gd name="connsiteX6" fmla="*/ 0 w 495346"/>
                <a:gd name="connsiteY6" fmla="*/ 8610550 h 8610550"/>
                <a:gd name="connsiteX7" fmla="*/ 0 w 495346"/>
                <a:gd name="connsiteY7" fmla="*/ 82559 h 8610550"/>
                <a:gd name="connsiteX8" fmla="*/ 82559 w 495346"/>
                <a:gd name="connsiteY8" fmla="*/ 0 h 861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5346" h="8610550">
                  <a:moveTo>
                    <a:pt x="495346" y="1435121"/>
                  </a:moveTo>
                  <a:lnTo>
                    <a:pt x="495346" y="7175429"/>
                  </a:lnTo>
                  <a:cubicBezTo>
                    <a:pt x="495346" y="7968018"/>
                    <a:pt x="493220" y="8610541"/>
                    <a:pt x="490597" y="8610541"/>
                  </a:cubicBezTo>
                  <a:lnTo>
                    <a:pt x="0" y="8610541"/>
                  </a:lnTo>
                  <a:lnTo>
                    <a:pt x="0" y="8610541"/>
                  </a:lnTo>
                  <a:lnTo>
                    <a:pt x="0" y="9"/>
                  </a:lnTo>
                  <a:lnTo>
                    <a:pt x="0" y="9"/>
                  </a:lnTo>
                  <a:lnTo>
                    <a:pt x="490597" y="9"/>
                  </a:lnTo>
                  <a:cubicBezTo>
                    <a:pt x="493220" y="9"/>
                    <a:pt x="495346" y="642532"/>
                    <a:pt x="495346" y="143512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9" tIns="42595" rIns="42595" bIns="42597" numCol="1" spcCol="1270" anchor="ctr" anchorCtr="0">
              <a:noAutofit/>
            </a:bodyPr>
            <a:lstStyle/>
            <a:p>
              <a:pPr marL="0" lvl="1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2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Руководитель ОУ</a:t>
              </a:r>
              <a:endPara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Группа 55"/>
          <p:cNvGrpSpPr/>
          <p:nvPr/>
        </p:nvGrpSpPr>
        <p:grpSpPr>
          <a:xfrm>
            <a:off x="2437349" y="1210003"/>
            <a:ext cx="6293805" cy="379293"/>
            <a:chOff x="1730557" y="1644292"/>
            <a:chExt cx="8391740" cy="379293"/>
          </a:xfrm>
          <a:solidFill>
            <a:schemeClr val="accent6">
              <a:lumMod val="75000"/>
            </a:schemeClr>
          </a:solidFill>
        </p:grpSpPr>
        <p:sp>
          <p:nvSpPr>
            <p:cNvPr id="23" name="Полилиния 22"/>
            <p:cNvSpPr/>
            <p:nvPr/>
          </p:nvSpPr>
          <p:spPr>
            <a:xfrm>
              <a:off x="1730557" y="1777713"/>
              <a:ext cx="2288167" cy="91440"/>
            </a:xfrm>
            <a:custGeom>
              <a:avLst/>
              <a:gdLst>
                <a:gd name="connsiteX0" fmla="*/ 0 w 2288167"/>
                <a:gd name="connsiteY0" fmla="*/ 45720 h 91440"/>
                <a:gd name="connsiteX1" fmla="*/ 1144083 w 2288167"/>
                <a:gd name="connsiteY1" fmla="*/ 45720 h 91440"/>
                <a:gd name="connsiteX2" fmla="*/ 1144083 w 2288167"/>
                <a:gd name="connsiteY2" fmla="*/ 56226 h 91440"/>
                <a:gd name="connsiteX3" fmla="*/ 2288167 w 2288167"/>
                <a:gd name="connsiteY3" fmla="*/ 56226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8167" h="91440">
                  <a:moveTo>
                    <a:pt x="0" y="45720"/>
                  </a:moveTo>
                  <a:lnTo>
                    <a:pt x="1144083" y="45720"/>
                  </a:lnTo>
                  <a:lnTo>
                    <a:pt x="1144083" y="56226"/>
                  </a:lnTo>
                  <a:lnTo>
                    <a:pt x="2288167" y="56226"/>
                  </a:ln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spcFirstLastPara="0" vert="horz" wrap="square" lIns="1099579" tIns="-11484" rIns="1099579" bIns="-11485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800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4018725" y="1644292"/>
              <a:ext cx="6103572" cy="379293"/>
            </a:xfrm>
            <a:custGeom>
              <a:avLst/>
              <a:gdLst>
                <a:gd name="connsiteX0" fmla="*/ 0 w 1538060"/>
                <a:gd name="connsiteY0" fmla="*/ 0 h 379293"/>
                <a:gd name="connsiteX1" fmla="*/ 1538060 w 1538060"/>
                <a:gd name="connsiteY1" fmla="*/ 0 h 379293"/>
                <a:gd name="connsiteX2" fmla="*/ 1538060 w 1538060"/>
                <a:gd name="connsiteY2" fmla="*/ 379293 h 379293"/>
                <a:gd name="connsiteX3" fmla="*/ 0 w 1538060"/>
                <a:gd name="connsiteY3" fmla="*/ 379293 h 379293"/>
                <a:gd name="connsiteX4" fmla="*/ 0 w 1538060"/>
                <a:gd name="connsiteY4" fmla="*/ 0 h 379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8060" h="379293">
                  <a:moveTo>
                    <a:pt x="0" y="0"/>
                  </a:moveTo>
                  <a:lnTo>
                    <a:pt x="1538060" y="0"/>
                  </a:lnTo>
                  <a:lnTo>
                    <a:pt x="1538060" y="379293"/>
                  </a:lnTo>
                  <a:lnTo>
                    <a:pt x="0" y="379293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ООП – ППП - АПП</a:t>
              </a:r>
              <a:endParaRPr lang="ru-RU" sz="23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Группа 56"/>
          <p:cNvGrpSpPr/>
          <p:nvPr/>
        </p:nvGrpSpPr>
        <p:grpSpPr>
          <a:xfrm>
            <a:off x="2440919" y="1617776"/>
            <a:ext cx="6290236" cy="626303"/>
            <a:chOff x="1716880" y="2421266"/>
            <a:chExt cx="8386981" cy="626303"/>
          </a:xfrm>
        </p:grpSpPr>
        <p:sp>
          <p:nvSpPr>
            <p:cNvPr id="32" name="Полилиния 31"/>
            <p:cNvSpPr/>
            <p:nvPr/>
          </p:nvSpPr>
          <p:spPr>
            <a:xfrm>
              <a:off x="1716880" y="2612703"/>
              <a:ext cx="2288167" cy="434866"/>
            </a:xfrm>
            <a:custGeom>
              <a:avLst/>
              <a:gdLst>
                <a:gd name="connsiteX0" fmla="*/ 0 w 2288167"/>
                <a:gd name="connsiteY0" fmla="*/ 434866 h 434866"/>
                <a:gd name="connsiteX1" fmla="*/ 1144083 w 2288167"/>
                <a:gd name="connsiteY1" fmla="*/ 434866 h 434866"/>
                <a:gd name="connsiteX2" fmla="*/ 1144083 w 2288167"/>
                <a:gd name="connsiteY2" fmla="*/ 0 h 434866"/>
                <a:gd name="connsiteX3" fmla="*/ 2288167 w 2288167"/>
                <a:gd name="connsiteY3" fmla="*/ 0 h 43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8167" h="434866">
                  <a:moveTo>
                    <a:pt x="0" y="434866"/>
                  </a:moveTo>
                  <a:lnTo>
                    <a:pt x="1144083" y="434866"/>
                  </a:lnTo>
                  <a:lnTo>
                    <a:pt x="1144083" y="0"/>
                  </a:lnTo>
                  <a:lnTo>
                    <a:pt x="2288167" y="0"/>
                  </a:ln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spcFirstLastPara="0" vert="horz" wrap="square" lIns="1098556" tIns="159205" rIns="1098555" bIns="159205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800"/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4005048" y="2421266"/>
              <a:ext cx="6098813" cy="382873"/>
            </a:xfrm>
            <a:custGeom>
              <a:avLst/>
              <a:gdLst>
                <a:gd name="connsiteX0" fmla="*/ 0 w 1555355"/>
                <a:gd name="connsiteY0" fmla="*/ 0 h 382873"/>
                <a:gd name="connsiteX1" fmla="*/ 1555355 w 1555355"/>
                <a:gd name="connsiteY1" fmla="*/ 0 h 382873"/>
                <a:gd name="connsiteX2" fmla="*/ 1555355 w 1555355"/>
                <a:gd name="connsiteY2" fmla="*/ 382873 h 382873"/>
                <a:gd name="connsiteX3" fmla="*/ 0 w 1555355"/>
                <a:gd name="connsiteY3" fmla="*/ 382873 h 382873"/>
                <a:gd name="connsiteX4" fmla="*/ 0 w 1555355"/>
                <a:gd name="connsiteY4" fmla="*/ 0 h 38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355" h="382873">
                  <a:moveTo>
                    <a:pt x="0" y="0"/>
                  </a:moveTo>
                  <a:lnTo>
                    <a:pt x="1555355" y="0"/>
                  </a:lnTo>
                  <a:lnTo>
                    <a:pt x="1555355" y="382873"/>
                  </a:lnTo>
                  <a:lnTo>
                    <a:pt x="0" y="3828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Разработка ПП</a:t>
              </a:r>
              <a:endParaRPr lang="ru-RU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Группа 57"/>
          <p:cNvGrpSpPr/>
          <p:nvPr/>
        </p:nvGrpSpPr>
        <p:grpSpPr>
          <a:xfrm>
            <a:off x="2450321" y="2061207"/>
            <a:ext cx="6280833" cy="379293"/>
            <a:chOff x="1716880" y="2868428"/>
            <a:chExt cx="8374444" cy="379293"/>
          </a:xfrm>
        </p:grpSpPr>
        <p:sp>
          <p:nvSpPr>
            <p:cNvPr id="31" name="Полилиния 30"/>
            <p:cNvSpPr/>
            <p:nvPr/>
          </p:nvSpPr>
          <p:spPr>
            <a:xfrm>
              <a:off x="1716880" y="3001849"/>
              <a:ext cx="2288167" cy="91440"/>
            </a:xfrm>
            <a:custGeom>
              <a:avLst/>
              <a:gdLst>
                <a:gd name="connsiteX0" fmla="*/ 0 w 2288167"/>
                <a:gd name="connsiteY0" fmla="*/ 45720 h 91440"/>
                <a:gd name="connsiteX1" fmla="*/ 1144083 w 2288167"/>
                <a:gd name="connsiteY1" fmla="*/ 45720 h 91440"/>
                <a:gd name="connsiteX2" fmla="*/ 1144083 w 2288167"/>
                <a:gd name="connsiteY2" fmla="*/ 56226 h 91440"/>
                <a:gd name="connsiteX3" fmla="*/ 2288167 w 2288167"/>
                <a:gd name="connsiteY3" fmla="*/ 56226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8167" h="91440">
                  <a:moveTo>
                    <a:pt x="0" y="45720"/>
                  </a:moveTo>
                  <a:lnTo>
                    <a:pt x="1144083" y="45720"/>
                  </a:lnTo>
                  <a:lnTo>
                    <a:pt x="1144083" y="56226"/>
                  </a:lnTo>
                  <a:lnTo>
                    <a:pt x="2288167" y="56226"/>
                  </a:ln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spcFirstLastPara="0" vert="horz" wrap="square" lIns="1099579" tIns="-11484" rIns="1099579" bIns="-11485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800"/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4005047" y="2868428"/>
              <a:ext cx="6086277" cy="379293"/>
            </a:xfrm>
            <a:custGeom>
              <a:avLst/>
              <a:gdLst>
                <a:gd name="connsiteX0" fmla="*/ 0 w 1538060"/>
                <a:gd name="connsiteY0" fmla="*/ 0 h 379293"/>
                <a:gd name="connsiteX1" fmla="*/ 1538060 w 1538060"/>
                <a:gd name="connsiteY1" fmla="*/ 0 h 379293"/>
                <a:gd name="connsiteX2" fmla="*/ 1538060 w 1538060"/>
                <a:gd name="connsiteY2" fmla="*/ 379293 h 379293"/>
                <a:gd name="connsiteX3" fmla="*/ 0 w 1538060"/>
                <a:gd name="connsiteY3" fmla="*/ 379293 h 379293"/>
                <a:gd name="connsiteX4" fmla="*/ 0 w 1538060"/>
                <a:gd name="connsiteY4" fmla="*/ 0 h 379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8060" h="379293">
                  <a:moveTo>
                    <a:pt x="0" y="0"/>
                  </a:moveTo>
                  <a:lnTo>
                    <a:pt x="1538060" y="0"/>
                  </a:lnTo>
                  <a:lnTo>
                    <a:pt x="1538060" y="379293"/>
                  </a:lnTo>
                  <a:lnTo>
                    <a:pt x="0" y="3792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Обсуждение ПП</a:t>
              </a:r>
              <a:endParaRPr lang="ru-RU" sz="23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Группа 58"/>
          <p:cNvGrpSpPr/>
          <p:nvPr/>
        </p:nvGrpSpPr>
        <p:grpSpPr>
          <a:xfrm>
            <a:off x="2450321" y="2233571"/>
            <a:ext cx="6280833" cy="579208"/>
            <a:chOff x="1716880" y="3047569"/>
            <a:chExt cx="8374444" cy="579208"/>
          </a:xfrm>
        </p:grpSpPr>
        <p:sp>
          <p:nvSpPr>
            <p:cNvPr id="30" name="Полилиния 29"/>
            <p:cNvSpPr/>
            <p:nvPr/>
          </p:nvSpPr>
          <p:spPr>
            <a:xfrm>
              <a:off x="1716880" y="3047569"/>
              <a:ext cx="2288167" cy="393067"/>
            </a:xfrm>
            <a:custGeom>
              <a:avLst/>
              <a:gdLst>
                <a:gd name="connsiteX0" fmla="*/ 0 w 2288167"/>
                <a:gd name="connsiteY0" fmla="*/ 0 h 393067"/>
                <a:gd name="connsiteX1" fmla="*/ 1144083 w 2288167"/>
                <a:gd name="connsiteY1" fmla="*/ 0 h 393067"/>
                <a:gd name="connsiteX2" fmla="*/ 1144083 w 2288167"/>
                <a:gd name="connsiteY2" fmla="*/ 393067 h 393067"/>
                <a:gd name="connsiteX3" fmla="*/ 2288167 w 2288167"/>
                <a:gd name="connsiteY3" fmla="*/ 393067 h 393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8167" h="393067">
                  <a:moveTo>
                    <a:pt x="0" y="0"/>
                  </a:moveTo>
                  <a:lnTo>
                    <a:pt x="1144083" y="0"/>
                  </a:lnTo>
                  <a:lnTo>
                    <a:pt x="1144083" y="393067"/>
                  </a:lnTo>
                  <a:lnTo>
                    <a:pt x="2288167" y="393067"/>
                  </a:ln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spcFirstLastPara="0" vert="horz" wrap="square" lIns="1098742" tIns="138492" rIns="1098741" bIns="138491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800"/>
            </a:p>
          </p:txBody>
        </p:sp>
        <p:sp>
          <p:nvSpPr>
            <p:cNvPr id="36" name="Полилиния 35"/>
            <p:cNvSpPr/>
            <p:nvPr/>
          </p:nvSpPr>
          <p:spPr>
            <a:xfrm>
              <a:off x="4005048" y="3254496"/>
              <a:ext cx="6086276" cy="372281"/>
            </a:xfrm>
            <a:custGeom>
              <a:avLst/>
              <a:gdLst>
                <a:gd name="connsiteX0" fmla="*/ 0 w 1538060"/>
                <a:gd name="connsiteY0" fmla="*/ 0 h 372281"/>
                <a:gd name="connsiteX1" fmla="*/ 1538060 w 1538060"/>
                <a:gd name="connsiteY1" fmla="*/ 0 h 372281"/>
                <a:gd name="connsiteX2" fmla="*/ 1538060 w 1538060"/>
                <a:gd name="connsiteY2" fmla="*/ 372281 h 372281"/>
                <a:gd name="connsiteX3" fmla="*/ 0 w 1538060"/>
                <a:gd name="connsiteY3" fmla="*/ 372281 h 372281"/>
                <a:gd name="connsiteX4" fmla="*/ 0 w 1538060"/>
                <a:gd name="connsiteY4" fmla="*/ 0 h 372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8060" h="372281">
                  <a:moveTo>
                    <a:pt x="0" y="0"/>
                  </a:moveTo>
                  <a:lnTo>
                    <a:pt x="1538060" y="0"/>
                  </a:lnTo>
                  <a:lnTo>
                    <a:pt x="1538060" y="372281"/>
                  </a:lnTo>
                  <a:lnTo>
                    <a:pt x="0" y="3722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Доработка</a:t>
              </a:r>
              <a:endParaRPr lang="ru-RU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4" name="Полилиния 43"/>
          <p:cNvSpPr/>
          <p:nvPr/>
        </p:nvSpPr>
        <p:spPr>
          <a:xfrm>
            <a:off x="4153475" y="4192316"/>
            <a:ext cx="4577678" cy="545613"/>
          </a:xfrm>
          <a:custGeom>
            <a:avLst/>
            <a:gdLst>
              <a:gd name="connsiteX0" fmla="*/ 0 w 1538060"/>
              <a:gd name="connsiteY0" fmla="*/ 0 h 372281"/>
              <a:gd name="connsiteX1" fmla="*/ 1538060 w 1538060"/>
              <a:gd name="connsiteY1" fmla="*/ 0 h 372281"/>
              <a:gd name="connsiteX2" fmla="*/ 1538060 w 1538060"/>
              <a:gd name="connsiteY2" fmla="*/ 372281 h 372281"/>
              <a:gd name="connsiteX3" fmla="*/ 0 w 1538060"/>
              <a:gd name="connsiteY3" fmla="*/ 372281 h 372281"/>
              <a:gd name="connsiteX4" fmla="*/ 0 w 1538060"/>
              <a:gd name="connsiteY4" fmla="*/ 0 h 372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8060" h="372281">
                <a:moveTo>
                  <a:pt x="0" y="0"/>
                </a:moveTo>
                <a:lnTo>
                  <a:pt x="1538060" y="0"/>
                </a:lnTo>
                <a:lnTo>
                  <a:pt x="1538060" y="372281"/>
                </a:lnTo>
                <a:lnTo>
                  <a:pt x="0" y="37228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605" tIns="14605" rIns="14605" bIns="14605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3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содержательная</a:t>
            </a:r>
            <a:endParaRPr lang="ru-RU" sz="2300" b="1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53"/>
          <p:cNvGrpSpPr/>
          <p:nvPr/>
        </p:nvGrpSpPr>
        <p:grpSpPr>
          <a:xfrm>
            <a:off x="2474807" y="443811"/>
            <a:ext cx="6256348" cy="379293"/>
            <a:chOff x="1730557" y="447540"/>
            <a:chExt cx="8341797" cy="379293"/>
          </a:xfrm>
        </p:grpSpPr>
        <p:sp>
          <p:nvSpPr>
            <p:cNvPr id="15" name="Полилиния 14"/>
            <p:cNvSpPr/>
            <p:nvPr/>
          </p:nvSpPr>
          <p:spPr>
            <a:xfrm>
              <a:off x="1730557" y="580961"/>
              <a:ext cx="2288167" cy="91440"/>
            </a:xfrm>
            <a:custGeom>
              <a:avLst/>
              <a:gdLst>
                <a:gd name="connsiteX0" fmla="*/ 0 w 2288167"/>
                <a:gd name="connsiteY0" fmla="*/ 45720 h 91440"/>
                <a:gd name="connsiteX1" fmla="*/ 1144083 w 2288167"/>
                <a:gd name="connsiteY1" fmla="*/ 45720 h 91440"/>
                <a:gd name="connsiteX2" fmla="*/ 1144083 w 2288167"/>
                <a:gd name="connsiteY2" fmla="*/ 56226 h 91440"/>
                <a:gd name="connsiteX3" fmla="*/ 2288167 w 2288167"/>
                <a:gd name="connsiteY3" fmla="*/ 56226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8167" h="91440">
                  <a:moveTo>
                    <a:pt x="0" y="45720"/>
                  </a:moveTo>
                  <a:lnTo>
                    <a:pt x="1144083" y="45720"/>
                  </a:lnTo>
                  <a:lnTo>
                    <a:pt x="1144083" y="56226"/>
                  </a:lnTo>
                  <a:lnTo>
                    <a:pt x="2288167" y="56226"/>
                  </a:ln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spcFirstLastPara="0" vert="horz" wrap="square" lIns="1099579" tIns="-11484" rIns="1099579" bIns="-11485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800"/>
            </a:p>
          </p:txBody>
        </p:sp>
        <p:sp>
          <p:nvSpPr>
            <p:cNvPr id="53" name="Полилиния 52"/>
            <p:cNvSpPr/>
            <p:nvPr/>
          </p:nvSpPr>
          <p:spPr>
            <a:xfrm>
              <a:off x="3990835" y="447540"/>
              <a:ext cx="6081519" cy="379293"/>
            </a:xfrm>
            <a:custGeom>
              <a:avLst/>
              <a:gdLst>
                <a:gd name="connsiteX0" fmla="*/ 0 w 1538060"/>
                <a:gd name="connsiteY0" fmla="*/ 0 h 379293"/>
                <a:gd name="connsiteX1" fmla="*/ 1538060 w 1538060"/>
                <a:gd name="connsiteY1" fmla="*/ 0 h 379293"/>
                <a:gd name="connsiteX2" fmla="*/ 1538060 w 1538060"/>
                <a:gd name="connsiteY2" fmla="*/ 379293 h 379293"/>
                <a:gd name="connsiteX3" fmla="*/ 0 w 1538060"/>
                <a:gd name="connsiteY3" fmla="*/ 379293 h 379293"/>
                <a:gd name="connsiteX4" fmla="*/ 0 w 1538060"/>
                <a:gd name="connsiteY4" fmla="*/ 0 h 379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8060" h="379293">
                  <a:moveTo>
                    <a:pt x="0" y="0"/>
                  </a:moveTo>
                  <a:lnTo>
                    <a:pt x="1538060" y="0"/>
                  </a:lnTo>
                  <a:lnTo>
                    <a:pt x="1538060" y="379293"/>
                  </a:lnTo>
                  <a:lnTo>
                    <a:pt x="0" y="3792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Установочный семинар для учителей</a:t>
              </a:r>
              <a:endParaRPr lang="ru-RU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Группа 73"/>
          <p:cNvGrpSpPr/>
          <p:nvPr/>
        </p:nvGrpSpPr>
        <p:grpSpPr>
          <a:xfrm>
            <a:off x="2437350" y="2812781"/>
            <a:ext cx="6293804" cy="748601"/>
            <a:chOff x="1725799" y="2812779"/>
            <a:chExt cx="8391738" cy="748601"/>
          </a:xfrm>
        </p:grpSpPr>
        <p:grpSp>
          <p:nvGrpSpPr>
            <p:cNvPr id="19" name="Группа 59"/>
            <p:cNvGrpSpPr/>
            <p:nvPr/>
          </p:nvGrpSpPr>
          <p:grpSpPr>
            <a:xfrm>
              <a:off x="1725799" y="2812779"/>
              <a:ext cx="8391738" cy="626303"/>
              <a:chOff x="1725799" y="3645402"/>
              <a:chExt cx="8391738" cy="626303"/>
            </a:xfrm>
          </p:grpSpPr>
          <p:sp>
            <p:nvSpPr>
              <p:cNvPr id="40" name="Полилиния 39"/>
              <p:cNvSpPr/>
              <p:nvPr/>
            </p:nvSpPr>
            <p:spPr>
              <a:xfrm>
                <a:off x="1725799" y="3836839"/>
                <a:ext cx="2288167" cy="434866"/>
              </a:xfrm>
              <a:custGeom>
                <a:avLst/>
                <a:gdLst>
                  <a:gd name="connsiteX0" fmla="*/ 0 w 2288167"/>
                  <a:gd name="connsiteY0" fmla="*/ 434866 h 434866"/>
                  <a:gd name="connsiteX1" fmla="*/ 1144083 w 2288167"/>
                  <a:gd name="connsiteY1" fmla="*/ 434866 h 434866"/>
                  <a:gd name="connsiteX2" fmla="*/ 1144083 w 2288167"/>
                  <a:gd name="connsiteY2" fmla="*/ 0 h 434866"/>
                  <a:gd name="connsiteX3" fmla="*/ 2288167 w 2288167"/>
                  <a:gd name="connsiteY3" fmla="*/ 0 h 434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88167" h="434866">
                    <a:moveTo>
                      <a:pt x="0" y="434866"/>
                    </a:moveTo>
                    <a:lnTo>
                      <a:pt x="1144083" y="434866"/>
                    </a:lnTo>
                    <a:lnTo>
                      <a:pt x="1144083" y="0"/>
                    </a:lnTo>
                    <a:lnTo>
                      <a:pt x="2288167" y="0"/>
                    </a:lnTo>
                  </a:path>
                </a:pathLst>
              </a:cu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spcFirstLastPara="0" vert="horz" wrap="square" lIns="1098556" tIns="159205" rIns="1098555" bIns="159205" numCol="1" spcCol="1270" anchor="ctr" anchorCtr="0">
                <a:noAutofit/>
              </a:bodyPr>
              <a:lstStyle/>
              <a:p>
                <a:pPr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800"/>
              </a:p>
            </p:txBody>
          </p:sp>
          <p:sp>
            <p:nvSpPr>
              <p:cNvPr id="42" name="Полилиния 41"/>
              <p:cNvSpPr/>
              <p:nvPr/>
            </p:nvSpPr>
            <p:spPr>
              <a:xfrm>
                <a:off x="4013967" y="3645402"/>
                <a:ext cx="6103570" cy="504390"/>
              </a:xfrm>
              <a:custGeom>
                <a:avLst/>
                <a:gdLst>
                  <a:gd name="connsiteX0" fmla="*/ 0 w 1555355"/>
                  <a:gd name="connsiteY0" fmla="*/ 0 h 382873"/>
                  <a:gd name="connsiteX1" fmla="*/ 1555355 w 1555355"/>
                  <a:gd name="connsiteY1" fmla="*/ 0 h 382873"/>
                  <a:gd name="connsiteX2" fmla="*/ 1555355 w 1555355"/>
                  <a:gd name="connsiteY2" fmla="*/ 382873 h 382873"/>
                  <a:gd name="connsiteX3" fmla="*/ 0 w 1555355"/>
                  <a:gd name="connsiteY3" fmla="*/ 382873 h 382873"/>
                  <a:gd name="connsiteX4" fmla="*/ 0 w 1555355"/>
                  <a:gd name="connsiteY4" fmla="*/ 0 h 382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55355" h="382873">
                    <a:moveTo>
                      <a:pt x="0" y="0"/>
                    </a:moveTo>
                    <a:lnTo>
                      <a:pt x="1555355" y="0"/>
                    </a:lnTo>
                    <a:lnTo>
                      <a:pt x="1555355" y="382873"/>
                    </a:lnTo>
                    <a:lnTo>
                      <a:pt x="0" y="3828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5240" tIns="15240" rIns="15240" bIns="15240" numCol="1" spcCol="1270" anchor="ctr" anchorCtr="0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000" b="1" dirty="0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Экспертиза (Экспертная группа)</a:t>
                </a:r>
              </a:p>
            </p:txBody>
          </p:sp>
        </p:grpSp>
        <p:cxnSp>
          <p:nvCxnSpPr>
            <p:cNvPr id="62" name="Прямая со стрелкой 61"/>
            <p:cNvCxnSpPr/>
            <p:nvPr/>
          </p:nvCxnSpPr>
          <p:spPr>
            <a:xfrm>
              <a:off x="4759866" y="3195652"/>
              <a:ext cx="0" cy="3657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7" name="Полилиния 16"/>
          <p:cNvSpPr/>
          <p:nvPr/>
        </p:nvSpPr>
        <p:spPr>
          <a:xfrm>
            <a:off x="327547" y="191817"/>
            <a:ext cx="2262327" cy="827933"/>
          </a:xfrm>
          <a:custGeom>
            <a:avLst/>
            <a:gdLst>
              <a:gd name="connsiteX0" fmla="*/ 0 w 748027"/>
              <a:gd name="connsiteY0" fmla="*/ 0 h 350813"/>
              <a:gd name="connsiteX1" fmla="*/ 748027 w 748027"/>
              <a:gd name="connsiteY1" fmla="*/ 0 h 350813"/>
              <a:gd name="connsiteX2" fmla="*/ 748027 w 748027"/>
              <a:gd name="connsiteY2" fmla="*/ 350813 h 350813"/>
              <a:gd name="connsiteX3" fmla="*/ 0 w 748027"/>
              <a:gd name="connsiteY3" fmla="*/ 350813 h 350813"/>
              <a:gd name="connsiteX4" fmla="*/ 0 w 748027"/>
              <a:gd name="connsiteY4" fmla="*/ 0 h 350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027" h="350813">
                <a:moveTo>
                  <a:pt x="0" y="0"/>
                </a:moveTo>
                <a:lnTo>
                  <a:pt x="748027" y="0"/>
                </a:lnTo>
                <a:lnTo>
                  <a:pt x="748027" y="350813"/>
                </a:lnTo>
                <a:lnTo>
                  <a:pt x="0" y="35081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65" tIns="12065" rIns="12065" bIns="12065" numCol="1" spcCol="1270" anchor="ctr" anchorCtr="0">
            <a:noAutofit/>
          </a:bodyPr>
          <a:lstStyle/>
          <a:p>
            <a:pPr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</a:p>
          <a:p>
            <a:pPr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ознакомительный</a:t>
            </a:r>
            <a:endParaRPr lang="ru-RU" sz="2000" b="1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327547" y="1160480"/>
            <a:ext cx="2252068" cy="526436"/>
          </a:xfrm>
          <a:custGeom>
            <a:avLst/>
            <a:gdLst>
              <a:gd name="connsiteX0" fmla="*/ 0 w 748027"/>
              <a:gd name="connsiteY0" fmla="*/ 0 h 350813"/>
              <a:gd name="connsiteX1" fmla="*/ 748027 w 748027"/>
              <a:gd name="connsiteY1" fmla="*/ 0 h 350813"/>
              <a:gd name="connsiteX2" fmla="*/ 748027 w 748027"/>
              <a:gd name="connsiteY2" fmla="*/ 350813 h 350813"/>
              <a:gd name="connsiteX3" fmla="*/ 0 w 748027"/>
              <a:gd name="connsiteY3" fmla="*/ 350813 h 350813"/>
              <a:gd name="connsiteX4" fmla="*/ 0 w 748027"/>
              <a:gd name="connsiteY4" fmla="*/ 0 h 350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027" h="350813">
                <a:moveTo>
                  <a:pt x="0" y="0"/>
                </a:moveTo>
                <a:lnTo>
                  <a:pt x="748027" y="0"/>
                </a:lnTo>
                <a:lnTo>
                  <a:pt x="748027" y="350813"/>
                </a:lnTo>
                <a:lnTo>
                  <a:pt x="0" y="35081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65" tIns="12065" rIns="12065" bIns="12065" numCol="1" spcCol="1270" anchor="ctr" anchorCtr="0">
            <a:noAutofit/>
          </a:bodyPr>
          <a:lstStyle/>
          <a:p>
            <a:pPr algn="ctr" defTabSz="844550">
              <a:spcBef>
                <a:spcPct val="0"/>
              </a:spcBef>
            </a:pP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</a:t>
            </a:r>
          </a:p>
          <a:p>
            <a:pPr algn="ctr" defTabSz="844550">
              <a:spcBef>
                <a:spcPct val="0"/>
              </a:spcBef>
            </a:pP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</a:t>
            </a:r>
            <a:endParaRPr lang="ru-RU" sz="2000" b="1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327547" y="1809213"/>
            <a:ext cx="2240556" cy="817427"/>
          </a:xfrm>
          <a:custGeom>
            <a:avLst/>
            <a:gdLst>
              <a:gd name="connsiteX0" fmla="*/ 0 w 748027"/>
              <a:gd name="connsiteY0" fmla="*/ 0 h 350813"/>
              <a:gd name="connsiteX1" fmla="*/ 748027 w 748027"/>
              <a:gd name="connsiteY1" fmla="*/ 0 h 350813"/>
              <a:gd name="connsiteX2" fmla="*/ 748027 w 748027"/>
              <a:gd name="connsiteY2" fmla="*/ 350813 h 350813"/>
              <a:gd name="connsiteX3" fmla="*/ 0 w 748027"/>
              <a:gd name="connsiteY3" fmla="*/ 350813 h 350813"/>
              <a:gd name="connsiteX4" fmla="*/ 0 w 748027"/>
              <a:gd name="connsiteY4" fmla="*/ 0 h 350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027" h="350813">
                <a:moveTo>
                  <a:pt x="0" y="0"/>
                </a:moveTo>
                <a:lnTo>
                  <a:pt x="748027" y="0"/>
                </a:lnTo>
                <a:lnTo>
                  <a:pt x="748027" y="350813"/>
                </a:lnTo>
                <a:lnTo>
                  <a:pt x="0" y="35081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65" tIns="12065" rIns="12065" bIns="12065" numCol="1" spcCol="1270" anchor="ctr" anchorCtr="0">
            <a:noAutofit/>
          </a:bodyPr>
          <a:lstStyle/>
          <a:p>
            <a:pPr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</a:t>
            </a:r>
          </a:p>
          <a:p>
            <a:pPr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проектировочный</a:t>
            </a:r>
            <a:endParaRPr lang="ru-RU" sz="2000" b="1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олилиния 40"/>
          <p:cNvSpPr/>
          <p:nvPr/>
        </p:nvSpPr>
        <p:spPr>
          <a:xfrm>
            <a:off x="327547" y="3004215"/>
            <a:ext cx="2262326" cy="936458"/>
          </a:xfrm>
          <a:custGeom>
            <a:avLst/>
            <a:gdLst>
              <a:gd name="connsiteX0" fmla="*/ 0 w 748027"/>
              <a:gd name="connsiteY0" fmla="*/ 0 h 350813"/>
              <a:gd name="connsiteX1" fmla="*/ 748027 w 748027"/>
              <a:gd name="connsiteY1" fmla="*/ 0 h 350813"/>
              <a:gd name="connsiteX2" fmla="*/ 748027 w 748027"/>
              <a:gd name="connsiteY2" fmla="*/ 350813 h 350813"/>
              <a:gd name="connsiteX3" fmla="*/ 0 w 748027"/>
              <a:gd name="connsiteY3" fmla="*/ 350813 h 350813"/>
              <a:gd name="connsiteX4" fmla="*/ 0 w 748027"/>
              <a:gd name="connsiteY4" fmla="*/ 0 h 350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027" h="350813">
                <a:moveTo>
                  <a:pt x="0" y="0"/>
                </a:moveTo>
                <a:lnTo>
                  <a:pt x="748027" y="0"/>
                </a:lnTo>
                <a:lnTo>
                  <a:pt x="748027" y="350813"/>
                </a:lnTo>
                <a:lnTo>
                  <a:pt x="0" y="35081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65" tIns="12065" rIns="12065" bIns="12065" numCol="1" spcCol="1270" anchor="ctr" anchorCtr="0">
            <a:noAutofit/>
          </a:bodyPr>
          <a:lstStyle/>
          <a:p>
            <a:pPr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этап</a:t>
            </a:r>
          </a:p>
          <a:p>
            <a:pPr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экспертный</a:t>
            </a:r>
            <a:endParaRPr lang="ru-RU" sz="2000" b="1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Группа 74"/>
          <p:cNvGrpSpPr/>
          <p:nvPr/>
        </p:nvGrpSpPr>
        <p:grpSpPr>
          <a:xfrm>
            <a:off x="4153475" y="3561380"/>
            <a:ext cx="4577678" cy="630934"/>
            <a:chOff x="4013966" y="3561380"/>
            <a:chExt cx="6103571" cy="630934"/>
          </a:xfrm>
        </p:grpSpPr>
        <p:sp>
          <p:nvSpPr>
            <p:cNvPr id="43" name="Полилиния 42"/>
            <p:cNvSpPr/>
            <p:nvPr/>
          </p:nvSpPr>
          <p:spPr>
            <a:xfrm>
              <a:off x="4013966" y="3561380"/>
              <a:ext cx="6103571" cy="379293"/>
            </a:xfrm>
            <a:custGeom>
              <a:avLst/>
              <a:gdLst>
                <a:gd name="connsiteX0" fmla="*/ 0 w 1538060"/>
                <a:gd name="connsiteY0" fmla="*/ 0 h 379293"/>
                <a:gd name="connsiteX1" fmla="*/ 1538060 w 1538060"/>
                <a:gd name="connsiteY1" fmla="*/ 0 h 379293"/>
                <a:gd name="connsiteX2" fmla="*/ 1538060 w 1538060"/>
                <a:gd name="connsiteY2" fmla="*/ 379293 h 379293"/>
                <a:gd name="connsiteX3" fmla="*/ 0 w 1538060"/>
                <a:gd name="connsiteY3" fmla="*/ 379293 h 379293"/>
                <a:gd name="connsiteX4" fmla="*/ 0 w 1538060"/>
                <a:gd name="connsiteY4" fmla="*/ 0 h 379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8060" h="379293">
                  <a:moveTo>
                    <a:pt x="0" y="0"/>
                  </a:moveTo>
                  <a:lnTo>
                    <a:pt x="1538060" y="0"/>
                  </a:lnTo>
                  <a:lnTo>
                    <a:pt x="1538060" y="379293"/>
                  </a:lnTo>
                  <a:lnTo>
                    <a:pt x="0" y="3792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формальная</a:t>
              </a:r>
              <a:endParaRPr lang="ru-RU" sz="23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5" name="Прямая со стрелкой 64"/>
            <p:cNvCxnSpPr/>
            <p:nvPr/>
          </p:nvCxnSpPr>
          <p:spPr>
            <a:xfrm>
              <a:off x="4759866" y="3940673"/>
              <a:ext cx="0" cy="25164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" name="Прямоугольник 1"/>
          <p:cNvSpPr/>
          <p:nvPr/>
        </p:nvSpPr>
        <p:spPr>
          <a:xfrm>
            <a:off x="1708405" y="5076771"/>
            <a:ext cx="61039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46210" y="3847178"/>
            <a:ext cx="34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089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4" grpId="0" animBg="1"/>
      <p:bldP spid="17" grpId="0" animBg="1"/>
      <p:bldP spid="25" grpId="0" animBg="1"/>
      <p:bldP spid="33" grpId="0" animBg="1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486150" y="350520"/>
            <a:ext cx="2537460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ЗАВУЧ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3486150" y="1676400"/>
            <a:ext cx="2537460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ТГ</a:t>
            </a:r>
          </a:p>
          <a:p>
            <a:pPr algn="ctr"/>
            <a:r>
              <a:rPr lang="ru-RU" dirty="0" smtClean="0"/>
              <a:t>По разработке ЛА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71500" y="2971800"/>
            <a:ext cx="1245870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ТГ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640330" y="3078480"/>
            <a:ext cx="1417320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ТГ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686300" y="3078480"/>
            <a:ext cx="1337310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ТГ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652260" y="3078480"/>
            <a:ext cx="1337310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ТГ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417570" y="4404360"/>
            <a:ext cx="2674620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ЗАВ.КАФЕДРАМИ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658868" y="5318760"/>
            <a:ext cx="363474" cy="566928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94698" y="5900928"/>
            <a:ext cx="3074670" cy="91701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ЭКСПЕРТНАЯ КОМИССИЯ</a:t>
            </a:r>
          </a:p>
          <a:p>
            <a:pPr algn="ctr"/>
            <a:r>
              <a:rPr lang="ru-RU" dirty="0" smtClean="0"/>
              <a:t>(завучи, </a:t>
            </a:r>
            <a:r>
              <a:rPr lang="ru-RU" dirty="0" err="1" smtClean="0"/>
              <a:t>зав.кафедрами</a:t>
            </a:r>
            <a:r>
              <a:rPr lang="ru-RU" smtClean="0"/>
              <a:t>, члены НМС)</a:t>
            </a:r>
          </a:p>
        </p:txBody>
      </p:sp>
      <p:cxnSp>
        <p:nvCxnSpPr>
          <p:cNvPr id="12" name="Прямая со стрелкой 11"/>
          <p:cNvCxnSpPr>
            <a:stCxn id="8" idx="2"/>
            <a:endCxn id="4" idx="5"/>
          </p:cNvCxnSpPr>
          <p:nvPr/>
        </p:nvCxnSpPr>
        <p:spPr>
          <a:xfrm flipH="1" flipV="1">
            <a:off x="1634917" y="3752290"/>
            <a:ext cx="1782653" cy="11092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5" idx="5"/>
          </p:cNvCxnSpPr>
          <p:nvPr/>
        </p:nvCxnSpPr>
        <p:spPr>
          <a:xfrm flipH="1" flipV="1">
            <a:off x="3850089" y="3858969"/>
            <a:ext cx="207562" cy="6215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6" idx="4"/>
          </p:cNvCxnSpPr>
          <p:nvPr/>
        </p:nvCxnSpPr>
        <p:spPr>
          <a:xfrm flipV="1">
            <a:off x="5200224" y="3992880"/>
            <a:ext cx="154732" cy="4114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6023610" y="3992880"/>
            <a:ext cx="1008484" cy="6431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2" idx="4"/>
            <a:endCxn id="3" idx="0"/>
          </p:cNvCxnSpPr>
          <p:nvPr/>
        </p:nvCxnSpPr>
        <p:spPr>
          <a:xfrm>
            <a:off x="4754880" y="1264920"/>
            <a:ext cx="0" cy="4114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31457" y="624840"/>
            <a:ext cx="3254693" cy="152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31458" y="624840"/>
            <a:ext cx="0" cy="423672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20027" y="4851984"/>
            <a:ext cx="3186113" cy="1471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2822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736"/>
            <a:ext cx="7498080" cy="372586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Модели процесса реализации </a:t>
            </a:r>
            <a:r>
              <a:rPr lang="ru-RU" dirty="0" err="1" smtClean="0"/>
              <a:t>пердметных</a:t>
            </a:r>
            <a:r>
              <a:rPr lang="ru-RU" dirty="0" smtClean="0"/>
              <a:t> 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Модель сопровождения реализации предметных программ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060848"/>
            <a:ext cx="504056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Методический совет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71600" y="2060848"/>
            <a:ext cx="417971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Установочный семинар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2060848"/>
            <a:ext cx="360040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Временные ТГ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23729" y="2060848"/>
            <a:ext cx="432048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Разработка локальных актов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59832" y="1628800"/>
            <a:ext cx="79208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/>
              <a:t>Урочная деятельность 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699792" y="1628800"/>
            <a:ext cx="360040" cy="4579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Предметные результаты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059832" y="3284984"/>
            <a:ext cx="792089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/>
              <a:t>Внеурочная </a:t>
            </a:r>
            <a:r>
              <a:rPr lang="ru-RU" sz="1400" dirty="0" err="1" smtClean="0"/>
              <a:t>деят-сть</a:t>
            </a:r>
            <a:r>
              <a:rPr lang="ru-RU" sz="1400" dirty="0" smtClean="0"/>
              <a:t> </a:t>
            </a:r>
            <a:r>
              <a:rPr lang="ru-RU" sz="1600" dirty="0"/>
              <a:t>(</a:t>
            </a:r>
            <a:r>
              <a:rPr lang="ru-RU" sz="1600" dirty="0" smtClean="0"/>
              <a:t>школьная)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081072" y="5056026"/>
            <a:ext cx="792089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Внешкольная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861818" y="1196752"/>
            <a:ext cx="135825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МО </a:t>
            </a:r>
            <a:r>
              <a:rPr lang="ru-RU" sz="1100" b="1" dirty="0" err="1" smtClean="0"/>
              <a:t>уч.пред.циклов</a:t>
            </a:r>
            <a:r>
              <a:rPr lang="ru-RU" sz="1100" b="1" dirty="0" smtClean="0"/>
              <a:t> (мастер-класс, </a:t>
            </a:r>
            <a:r>
              <a:rPr lang="ru-RU" sz="1100" b="1" dirty="0" err="1" smtClean="0"/>
              <a:t>метод.совещания</a:t>
            </a:r>
            <a:r>
              <a:rPr lang="ru-RU" sz="1100" b="1" dirty="0" smtClean="0"/>
              <a:t>)</a:t>
            </a:r>
            <a:endParaRPr lang="ru-RU" sz="11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220072" y="1196752"/>
            <a:ext cx="111612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Дисциплины </a:t>
            </a:r>
            <a:r>
              <a:rPr lang="ru-RU" sz="1600" b="1" dirty="0" smtClean="0"/>
              <a:t>(</a:t>
            </a:r>
            <a:r>
              <a:rPr lang="ru-RU" sz="1100" b="1" dirty="0" err="1" smtClean="0"/>
              <a:t>взаимопосещение</a:t>
            </a:r>
            <a:r>
              <a:rPr lang="ru-RU" sz="1100" b="1" dirty="0" smtClean="0"/>
              <a:t> уроков, открытые уроки)</a:t>
            </a:r>
            <a:endParaRPr lang="ru-RU" sz="11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851921" y="2276872"/>
            <a:ext cx="1368151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Спецкурсы, </a:t>
            </a:r>
            <a:r>
              <a:rPr lang="ru-RU" sz="1050" dirty="0" err="1" smtClean="0"/>
              <a:t>эл.курсы</a:t>
            </a:r>
            <a:r>
              <a:rPr lang="ru-RU" sz="1050" dirty="0" smtClean="0"/>
              <a:t> (разработка собственных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220072" y="2276872"/>
            <a:ext cx="11161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проф. уровень (10-11кл.)</a:t>
            </a:r>
            <a:endParaRPr lang="ru-RU" sz="1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861818" y="3133069"/>
            <a:ext cx="1368151" cy="13040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-ФГОС</a:t>
            </a:r>
          </a:p>
          <a:p>
            <a:pPr algn="ctr"/>
            <a:r>
              <a:rPr lang="ru-RU" sz="1400" dirty="0" smtClean="0"/>
              <a:t>-проекты</a:t>
            </a:r>
          </a:p>
          <a:p>
            <a:pPr algn="ctr"/>
            <a:r>
              <a:rPr lang="ru-RU" sz="1400" dirty="0" smtClean="0"/>
              <a:t>-олимпиады</a:t>
            </a:r>
          </a:p>
          <a:p>
            <a:pPr algn="ctr"/>
            <a:r>
              <a:rPr lang="ru-RU" sz="1400" dirty="0" smtClean="0"/>
              <a:t>-предметные месячники</a:t>
            </a:r>
          </a:p>
          <a:p>
            <a:pPr algn="ctr"/>
            <a:r>
              <a:rPr lang="ru-RU" sz="1400" dirty="0" smtClean="0"/>
              <a:t>- олимпиады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220072" y="3156595"/>
            <a:ext cx="1116124" cy="1280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/>
              <a:t>Соревновательные групповые и индивидуальные формы работы</a:t>
            </a:r>
            <a:endParaRPr lang="ru-RU" sz="1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873161" y="5056026"/>
            <a:ext cx="1368151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и</a:t>
            </a:r>
            <a:r>
              <a:rPr lang="ru-RU" sz="1200" dirty="0" smtClean="0"/>
              <a:t>ндивидуальная работа</a:t>
            </a:r>
          </a:p>
          <a:p>
            <a:pPr algn="ctr"/>
            <a:r>
              <a:rPr lang="ru-RU" sz="1200" dirty="0" smtClean="0"/>
              <a:t>-курсы</a:t>
            </a:r>
          </a:p>
          <a:p>
            <a:pPr algn="ctr"/>
            <a:r>
              <a:rPr lang="ru-RU" sz="1200" dirty="0" smtClean="0"/>
              <a:t>-школы</a:t>
            </a:r>
          </a:p>
          <a:p>
            <a:pPr algn="ctr"/>
            <a:r>
              <a:rPr lang="ru-RU" sz="1200" dirty="0" smtClean="0"/>
              <a:t>-олимпиады</a:t>
            </a:r>
            <a:endParaRPr lang="ru-RU" sz="1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241312" y="5062636"/>
            <a:ext cx="79208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/>
              <a:t>Индивидуальные формы работы</a:t>
            </a:r>
            <a:endParaRPr lang="ru-RU" sz="1200" dirty="0"/>
          </a:p>
        </p:txBody>
      </p:sp>
      <p:sp>
        <p:nvSpPr>
          <p:cNvPr id="1025" name="Прямоугольник 1024"/>
          <p:cNvSpPr/>
          <p:nvPr/>
        </p:nvSpPr>
        <p:spPr>
          <a:xfrm>
            <a:off x="6660232" y="1196752"/>
            <a:ext cx="324036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Анализ результатов в ТГ и МО</a:t>
            </a:r>
            <a:endParaRPr lang="ru-RU" dirty="0"/>
          </a:p>
        </p:txBody>
      </p:sp>
      <p:sp>
        <p:nvSpPr>
          <p:cNvPr id="1029" name="Прямоугольник 1028"/>
          <p:cNvSpPr/>
          <p:nvPr/>
        </p:nvSpPr>
        <p:spPr>
          <a:xfrm>
            <a:off x="6984268" y="1196752"/>
            <a:ext cx="306034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Обсуждение результатов с </a:t>
            </a:r>
            <a:r>
              <a:rPr lang="ru-RU" dirty="0" err="1" smtClean="0"/>
              <a:t>руковод</a:t>
            </a:r>
            <a:r>
              <a:rPr lang="ru-RU" dirty="0" smtClean="0"/>
              <a:t>-ми МО и ТГ</a:t>
            </a:r>
            <a:endParaRPr lang="ru-RU" dirty="0"/>
          </a:p>
        </p:txBody>
      </p:sp>
      <p:sp>
        <p:nvSpPr>
          <p:cNvPr id="1030" name="Прямоугольник 1029"/>
          <p:cNvSpPr/>
          <p:nvPr/>
        </p:nvSpPr>
        <p:spPr>
          <a:xfrm>
            <a:off x="7740352" y="1700808"/>
            <a:ext cx="252028" cy="3931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корректировка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362167" y="1268760"/>
            <a:ext cx="57606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/>
              <a:t>Урочная деятельность </a:t>
            </a:r>
            <a:endParaRPr lang="ru-RU" sz="14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8362168" y="4941168"/>
            <a:ext cx="57606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/>
              <a:t>Внешкольная </a:t>
            </a:r>
            <a:r>
              <a:rPr lang="ru-RU" sz="1400" dirty="0" err="1" smtClean="0"/>
              <a:t>деят-ть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8362168" y="3360418"/>
            <a:ext cx="576063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/>
              <a:t>Внеурочная </a:t>
            </a:r>
            <a:r>
              <a:rPr lang="ru-RU" sz="1400" dirty="0" err="1" smtClean="0"/>
              <a:t>деят-сть</a:t>
            </a:r>
            <a:r>
              <a:rPr lang="ru-RU" sz="1400" dirty="0" smtClean="0"/>
              <a:t> </a:t>
            </a:r>
            <a:r>
              <a:rPr lang="ru-RU" sz="1600" dirty="0"/>
              <a:t>(</a:t>
            </a:r>
            <a:r>
              <a:rPr lang="ru-RU" sz="1600" dirty="0" smtClean="0"/>
              <a:t>школьная)</a:t>
            </a:r>
            <a:endParaRPr lang="ru-RU" sz="1600" dirty="0"/>
          </a:p>
        </p:txBody>
      </p:sp>
      <p:cxnSp>
        <p:nvCxnSpPr>
          <p:cNvPr id="1033" name="Прямая со стрелкой 1032"/>
          <p:cNvCxnSpPr>
            <a:stCxn id="6" idx="3"/>
            <a:endCxn id="7" idx="1"/>
          </p:cNvCxnSpPr>
          <p:nvPr/>
        </p:nvCxnSpPr>
        <p:spPr>
          <a:xfrm>
            <a:off x="755576" y="36090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Прямая со стрелкой 1035"/>
          <p:cNvCxnSpPr>
            <a:stCxn id="8" idx="3"/>
            <a:endCxn id="9" idx="1"/>
          </p:cNvCxnSpPr>
          <p:nvPr/>
        </p:nvCxnSpPr>
        <p:spPr>
          <a:xfrm>
            <a:off x="1907704" y="3609020"/>
            <a:ext cx="2160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3" name="Прямая со стрелкой 1052"/>
          <p:cNvCxnSpPr/>
          <p:nvPr/>
        </p:nvCxnSpPr>
        <p:spPr>
          <a:xfrm>
            <a:off x="5004048" y="3140968"/>
            <a:ext cx="0" cy="21260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Прямая со стрелкой 1054"/>
          <p:cNvCxnSpPr>
            <a:endCxn id="31" idx="0"/>
          </p:cNvCxnSpPr>
          <p:nvPr/>
        </p:nvCxnSpPr>
        <p:spPr>
          <a:xfrm flipH="1">
            <a:off x="4545894" y="2701021"/>
            <a:ext cx="324036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V="1">
            <a:off x="7290302" y="3933057"/>
            <a:ext cx="45005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7983195" y="3939906"/>
            <a:ext cx="317358" cy="3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V="1">
            <a:off x="8005092" y="2412989"/>
            <a:ext cx="295461" cy="14480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6" name="Прямоугольник 1065"/>
          <p:cNvSpPr/>
          <p:nvPr/>
        </p:nvSpPr>
        <p:spPr>
          <a:xfrm>
            <a:off x="3081072" y="2780928"/>
            <a:ext cx="74569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ВШК</a:t>
            </a:r>
            <a:endParaRPr lang="ru-RU" dirty="0"/>
          </a:p>
        </p:txBody>
      </p:sp>
      <p:cxnSp>
        <p:nvCxnSpPr>
          <p:cNvPr id="1072" name="Прямая со стрелкой 1071"/>
          <p:cNvCxnSpPr>
            <a:stCxn id="16" idx="2"/>
          </p:cNvCxnSpPr>
          <p:nvPr/>
        </p:nvCxnSpPr>
        <p:spPr>
          <a:xfrm flipH="1">
            <a:off x="3453920" y="4437112"/>
            <a:ext cx="1957" cy="6189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4" name="Прямая со стрелкой 1073"/>
          <p:cNvCxnSpPr>
            <a:stCxn id="31" idx="2"/>
            <a:endCxn id="23" idx="0"/>
          </p:cNvCxnSpPr>
          <p:nvPr/>
        </p:nvCxnSpPr>
        <p:spPr>
          <a:xfrm>
            <a:off x="4545894" y="4437112"/>
            <a:ext cx="11343" cy="6189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6" name="Прямая со стрелкой 1075"/>
          <p:cNvCxnSpPr>
            <a:stCxn id="19" idx="2"/>
          </p:cNvCxnSpPr>
          <p:nvPr/>
        </p:nvCxnSpPr>
        <p:spPr>
          <a:xfrm>
            <a:off x="5778134" y="4437112"/>
            <a:ext cx="0" cy="6189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7" name="Прямоугольник 1076"/>
          <p:cNvSpPr/>
          <p:nvPr/>
        </p:nvSpPr>
        <p:spPr>
          <a:xfrm>
            <a:off x="3859789" y="980728"/>
            <a:ext cx="2463035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сотрудничество</a:t>
            </a:r>
            <a:endParaRPr lang="ru-RU" dirty="0"/>
          </a:p>
        </p:txBody>
      </p:sp>
      <p:cxnSp>
        <p:nvCxnSpPr>
          <p:cNvPr id="1083" name="Прямая со стрелкой 1082"/>
          <p:cNvCxnSpPr/>
          <p:nvPr/>
        </p:nvCxnSpPr>
        <p:spPr>
          <a:xfrm flipV="1">
            <a:off x="6033400" y="4653136"/>
            <a:ext cx="626832" cy="409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5" name="Прямая со стрелкой 1084"/>
          <p:cNvCxnSpPr>
            <a:stCxn id="19" idx="3"/>
          </p:cNvCxnSpPr>
          <p:nvPr/>
        </p:nvCxnSpPr>
        <p:spPr>
          <a:xfrm>
            <a:off x="6336196" y="3796854"/>
            <a:ext cx="324036" cy="50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7" name="Прямая со стрелкой 1086"/>
          <p:cNvCxnSpPr/>
          <p:nvPr/>
        </p:nvCxnSpPr>
        <p:spPr>
          <a:xfrm>
            <a:off x="6346816" y="2276872"/>
            <a:ext cx="3134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9" name="Прямая со стрелкой 1088"/>
          <p:cNvCxnSpPr>
            <a:stCxn id="9" idx="3"/>
          </p:cNvCxnSpPr>
          <p:nvPr/>
        </p:nvCxnSpPr>
        <p:spPr>
          <a:xfrm>
            <a:off x="2555777" y="3609020"/>
            <a:ext cx="1440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1" name="Прямая со стрелкой 1090"/>
          <p:cNvCxnSpPr>
            <a:stCxn id="7" idx="3"/>
            <a:endCxn id="8" idx="1"/>
          </p:cNvCxnSpPr>
          <p:nvPr/>
        </p:nvCxnSpPr>
        <p:spPr>
          <a:xfrm>
            <a:off x="1389571" y="3609020"/>
            <a:ext cx="15809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0" name="Прямая со стрелкой 1099"/>
          <p:cNvCxnSpPr>
            <a:stCxn id="42" idx="2"/>
            <a:endCxn id="41" idx="0"/>
          </p:cNvCxnSpPr>
          <p:nvPr/>
        </p:nvCxnSpPr>
        <p:spPr>
          <a:xfrm>
            <a:off x="8650200" y="4512546"/>
            <a:ext cx="0" cy="42862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2981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программы формирования и развития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Урочная + внеурочная +самостоятельная деятельность.</a:t>
            </a:r>
          </a:p>
          <a:p>
            <a:r>
              <a:rPr lang="ru-RU" sz="2800" dirty="0" smtClean="0"/>
              <a:t>Занятие ≠ Урок (</a:t>
            </a:r>
            <a:r>
              <a:rPr lang="ru-RU" sz="2800" i="1" dirty="0" smtClean="0"/>
              <a:t>практика, тренинг, конференция, сессия, факультатив…)</a:t>
            </a:r>
            <a:endParaRPr lang="ru-RU" sz="2800" dirty="0" smtClean="0"/>
          </a:p>
          <a:p>
            <a:r>
              <a:rPr lang="ru-RU" sz="2800" dirty="0" smtClean="0"/>
              <a:t>Индивидуализация + сотрудничество</a:t>
            </a:r>
          </a:p>
          <a:p>
            <a:r>
              <a:rPr lang="ru-RU" sz="2800" dirty="0" smtClean="0"/>
              <a:t>Предметное + междисциплинарное содержание</a:t>
            </a:r>
          </a:p>
          <a:p>
            <a:r>
              <a:rPr lang="ru-RU" sz="2800" dirty="0" smtClean="0"/>
              <a:t>Преемственность с начальной школой +  социальная практика + проектная, исследовательская деятельность + ИКТ</a:t>
            </a:r>
          </a:p>
          <a:p>
            <a:r>
              <a:rPr lang="ru-RU" sz="2800" dirty="0" smtClean="0"/>
              <a:t>Учебный план нелинейный, вариативный, предполагающий ИОМ («параллели», «вертикали»).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Модель процесса разработки программы формирования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ru-RU" sz="2000" b="1" dirty="0" smtClean="0"/>
              <a:t>                           </a:t>
            </a:r>
            <a:r>
              <a:rPr lang="ru-RU" sz="2000" b="1" u="sng" dirty="0" smtClean="0"/>
              <a:t>Подготовительный этап</a:t>
            </a:r>
          </a:p>
          <a:p>
            <a:pPr algn="r"/>
            <a:r>
              <a:rPr lang="ru-RU" sz="2000" dirty="0" smtClean="0"/>
              <a:t>Анализ образовательной предметности</a:t>
            </a:r>
          </a:p>
          <a:p>
            <a:pPr algn="r"/>
            <a:r>
              <a:rPr lang="ru-RU" sz="2000" dirty="0" smtClean="0"/>
              <a:t>Анализ состава детей (одаренные, ОВЗ, </a:t>
            </a:r>
          </a:p>
          <a:p>
            <a:pPr algn="r">
              <a:buNone/>
            </a:pPr>
            <a:r>
              <a:rPr lang="ru-RU" sz="2000" dirty="0" smtClean="0"/>
              <a:t>потребности, возможности)</a:t>
            </a:r>
          </a:p>
          <a:p>
            <a:pPr algn="r"/>
            <a:r>
              <a:rPr lang="ru-RU" sz="2000" dirty="0" smtClean="0"/>
              <a:t>Анализ опыта</a:t>
            </a:r>
          </a:p>
          <a:p>
            <a:pPr algn="r">
              <a:buNone/>
            </a:pPr>
            <a:r>
              <a:rPr lang="ru-RU" sz="2000" b="1" u="sng" dirty="0" smtClean="0"/>
              <a:t>Основной этап</a:t>
            </a:r>
          </a:p>
          <a:p>
            <a:pPr algn="r"/>
            <a:r>
              <a:rPr lang="ru-RU" sz="2000" dirty="0" smtClean="0"/>
              <a:t>Разработка стратегии формирования</a:t>
            </a:r>
          </a:p>
          <a:p>
            <a:pPr algn="r">
              <a:buNone/>
            </a:pPr>
            <a:r>
              <a:rPr lang="ru-RU" sz="2000" dirty="0" smtClean="0"/>
              <a:t> и развития УУД  в ОУ</a:t>
            </a:r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r>
              <a:rPr lang="ru-RU" sz="2000" b="1" u="sng" dirty="0" smtClean="0"/>
              <a:t>Заключительный этап</a:t>
            </a:r>
          </a:p>
          <a:p>
            <a:pPr algn="r"/>
            <a:r>
              <a:rPr lang="ru-RU" sz="2000" dirty="0" smtClean="0"/>
              <a:t>Экспертиза внутренняя (семинары, </a:t>
            </a:r>
          </a:p>
          <a:p>
            <a:pPr algn="r">
              <a:buNone/>
            </a:pPr>
            <a:r>
              <a:rPr lang="ru-RU" sz="2000" dirty="0" err="1" smtClean="0"/>
              <a:t>метод.советы</a:t>
            </a:r>
            <a:r>
              <a:rPr lang="ru-RU" sz="2000" dirty="0" smtClean="0"/>
              <a:t>)</a:t>
            </a:r>
          </a:p>
          <a:p>
            <a:pPr algn="r"/>
            <a:r>
              <a:rPr lang="ru-RU" sz="2000" dirty="0" smtClean="0"/>
              <a:t>Экспертиза внешняя</a:t>
            </a:r>
          </a:p>
          <a:p>
            <a:pPr algn="r"/>
            <a:r>
              <a:rPr lang="ru-RU" sz="2000" dirty="0" smtClean="0"/>
              <a:t>Представление в структурах ГОУ  </a:t>
            </a:r>
          </a:p>
          <a:p>
            <a:endParaRPr lang="ru-RU" sz="2000" dirty="0"/>
          </a:p>
        </p:txBody>
      </p:sp>
      <p:sp>
        <p:nvSpPr>
          <p:cNvPr id="4" name="Овал 3"/>
          <p:cNvSpPr/>
          <p:nvPr/>
        </p:nvSpPr>
        <p:spPr>
          <a:xfrm>
            <a:off x="1500166" y="3214686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500166" y="3786190"/>
            <a:ext cx="642942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2786050" y="2000240"/>
            <a:ext cx="357190" cy="35719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2786050" y="2500306"/>
            <a:ext cx="357190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2857488" y="1500174"/>
            <a:ext cx="357190" cy="35719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643174" y="1428736"/>
            <a:ext cx="714380" cy="15716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1607323" y="2893215"/>
            <a:ext cx="150019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357554" y="2357430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Левая фигурная скобка 28"/>
          <p:cNvSpPr/>
          <p:nvPr/>
        </p:nvSpPr>
        <p:spPr>
          <a:xfrm>
            <a:off x="4214810" y="1500174"/>
            <a:ext cx="357190" cy="1500198"/>
          </a:xfrm>
          <a:prstGeom prst="leftBrace">
            <a:avLst>
              <a:gd name="adj1" fmla="val 0"/>
              <a:gd name="adj2" fmla="val 537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214678" y="2928934"/>
            <a:ext cx="642942" cy="15716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лыбающееся лицо 30"/>
          <p:cNvSpPr/>
          <p:nvPr/>
        </p:nvSpPr>
        <p:spPr>
          <a:xfrm>
            <a:off x="3357554" y="3000372"/>
            <a:ext cx="357190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лыбающееся лицо 31"/>
          <p:cNvSpPr/>
          <p:nvPr/>
        </p:nvSpPr>
        <p:spPr>
          <a:xfrm>
            <a:off x="3357554" y="3500438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лыбающееся лицо 32"/>
          <p:cNvSpPr/>
          <p:nvPr/>
        </p:nvSpPr>
        <p:spPr>
          <a:xfrm>
            <a:off x="3357554" y="4000504"/>
            <a:ext cx="357190" cy="35719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 стрелкой 34"/>
          <p:cNvCxnSpPr/>
          <p:nvPr/>
        </p:nvCxnSpPr>
        <p:spPr>
          <a:xfrm flipV="1">
            <a:off x="2071670" y="3643314"/>
            <a:ext cx="114300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Левая фигурная скобка 35"/>
          <p:cNvSpPr/>
          <p:nvPr/>
        </p:nvSpPr>
        <p:spPr>
          <a:xfrm>
            <a:off x="4286248" y="3143248"/>
            <a:ext cx="357190" cy="10715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 стрелкой 41"/>
          <p:cNvCxnSpPr>
            <a:stCxn id="30" idx="6"/>
            <a:endCxn id="36" idx="1"/>
          </p:cNvCxnSpPr>
          <p:nvPr/>
        </p:nvCxnSpPr>
        <p:spPr>
          <a:xfrm flipV="1">
            <a:off x="3857620" y="3679033"/>
            <a:ext cx="42862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Левая фигурная скобка 43"/>
          <p:cNvSpPr/>
          <p:nvPr/>
        </p:nvSpPr>
        <p:spPr>
          <a:xfrm>
            <a:off x="4572000" y="4714884"/>
            <a:ext cx="285752" cy="16287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2071670" y="3929066"/>
            <a:ext cx="2357454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Модель процесса разработки программы формирования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ru-RU" sz="2000" b="1" u="sng" dirty="0" smtClean="0"/>
              <a:t> Основной этап</a:t>
            </a:r>
          </a:p>
          <a:p>
            <a:pPr algn="r">
              <a:buNone/>
            </a:pPr>
            <a:r>
              <a:rPr lang="ru-RU" sz="2000" dirty="0" smtClean="0"/>
              <a:t>1.Классификация  </a:t>
            </a:r>
            <a:r>
              <a:rPr lang="ru-RU" sz="2000" dirty="0" err="1" smtClean="0"/>
              <a:t>метапредметных</a:t>
            </a:r>
            <a:r>
              <a:rPr lang="ru-RU" sz="2000" dirty="0" smtClean="0"/>
              <a:t> результатов  (по уровням).</a:t>
            </a:r>
          </a:p>
          <a:p>
            <a:pPr algn="r">
              <a:buNone/>
            </a:pPr>
            <a:r>
              <a:rPr lang="ru-RU" sz="2000" dirty="0" smtClean="0"/>
              <a:t>2.Разработка связей предметов на основе УУД</a:t>
            </a:r>
          </a:p>
          <a:p>
            <a:pPr algn="r">
              <a:buNone/>
            </a:pPr>
            <a:r>
              <a:rPr lang="ru-RU" sz="2000" dirty="0" smtClean="0"/>
              <a:t>3.Конструирование задач на применение УУД</a:t>
            </a:r>
          </a:p>
          <a:p>
            <a:pPr algn="r"/>
            <a:r>
              <a:rPr lang="ru-RU" sz="2000" dirty="0" smtClean="0"/>
              <a:t>4.Разработка подходов к организации </a:t>
            </a:r>
            <a:r>
              <a:rPr lang="ru-RU" sz="2000" dirty="0" err="1" smtClean="0"/>
              <a:t>исслед</a:t>
            </a:r>
            <a:r>
              <a:rPr lang="ru-RU" sz="2000" dirty="0" smtClean="0"/>
              <a:t>. и</a:t>
            </a:r>
          </a:p>
          <a:p>
            <a:pPr algn="r">
              <a:buNone/>
            </a:pPr>
            <a:r>
              <a:rPr lang="ru-RU" sz="2000" dirty="0" smtClean="0"/>
              <a:t> проектной деятельности</a:t>
            </a:r>
          </a:p>
          <a:p>
            <a:pPr algn="r">
              <a:buNone/>
            </a:pPr>
            <a:r>
              <a:rPr lang="ru-RU" sz="2000" dirty="0" smtClean="0"/>
              <a:t>5.Разработка подходов к развитию</a:t>
            </a:r>
          </a:p>
          <a:p>
            <a:pPr algn="r"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ИКТ-компетентности</a:t>
            </a:r>
            <a:endParaRPr lang="ru-RU" sz="2000" dirty="0" smtClean="0"/>
          </a:p>
          <a:p>
            <a:pPr algn="r">
              <a:buNone/>
            </a:pPr>
            <a:r>
              <a:rPr lang="ru-RU" sz="2000" dirty="0" smtClean="0"/>
              <a:t>6.Разработка условий для развития УУД.</a:t>
            </a:r>
          </a:p>
          <a:p>
            <a:pPr algn="r">
              <a:buNone/>
            </a:pPr>
            <a:r>
              <a:rPr lang="ru-RU" sz="2000" dirty="0" smtClean="0"/>
              <a:t>7.Разработка системы оценки УУД</a:t>
            </a:r>
          </a:p>
          <a:p>
            <a:pPr algn="r">
              <a:buNone/>
            </a:pPr>
            <a:r>
              <a:rPr lang="ru-RU" sz="2000" dirty="0" smtClean="0"/>
              <a:t> (проект, </a:t>
            </a:r>
            <a:r>
              <a:rPr lang="ru-RU" sz="2000" dirty="0" err="1" smtClean="0"/>
              <a:t>портфолио</a:t>
            </a:r>
            <a:r>
              <a:rPr lang="ru-RU" sz="2000" dirty="0" smtClean="0"/>
              <a:t>, исследование)</a:t>
            </a:r>
          </a:p>
          <a:p>
            <a:pPr algn="r">
              <a:buNone/>
            </a:pPr>
            <a:r>
              <a:rPr lang="ru-RU" sz="2000" dirty="0" smtClean="0"/>
              <a:t>8.Определение места модуля УУД </a:t>
            </a:r>
          </a:p>
          <a:p>
            <a:pPr algn="r">
              <a:buNone/>
            </a:pPr>
            <a:r>
              <a:rPr lang="ru-RU" sz="2000" dirty="0" smtClean="0"/>
              <a:t>в предметных программах</a:t>
            </a:r>
          </a:p>
          <a:p>
            <a:endParaRPr lang="ru-RU" sz="2000" dirty="0"/>
          </a:p>
        </p:txBody>
      </p:sp>
      <p:sp>
        <p:nvSpPr>
          <p:cNvPr id="4" name="Овал 3"/>
          <p:cNvSpPr/>
          <p:nvPr/>
        </p:nvSpPr>
        <p:spPr>
          <a:xfrm>
            <a:off x="1643042" y="3429000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643042" y="4000504"/>
            <a:ext cx="642942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2786050" y="3571876"/>
            <a:ext cx="500066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2857488" y="4000504"/>
            <a:ext cx="428628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2786050" y="3000372"/>
            <a:ext cx="428628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500298" y="2643182"/>
            <a:ext cx="928694" cy="21431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214546" y="414338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0" idx="6"/>
          </p:cNvCxnSpPr>
          <p:nvPr/>
        </p:nvCxnSpPr>
        <p:spPr>
          <a:xfrm>
            <a:off x="3428992" y="371475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6"/>
          </p:cNvCxnSpPr>
          <p:nvPr/>
        </p:nvCxnSpPr>
        <p:spPr>
          <a:xfrm flipV="1">
            <a:off x="3428992" y="3429000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0" idx="6"/>
          </p:cNvCxnSpPr>
          <p:nvPr/>
        </p:nvCxnSpPr>
        <p:spPr>
          <a:xfrm>
            <a:off x="3428992" y="371475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216</TotalTime>
  <Words>706</Words>
  <PresentationFormat>Экран (4:3)</PresentationFormat>
  <Paragraphs>240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Модели методического сопровождения процесса разработки и реализации предметных и междисциплинарных программ </vt:lpstr>
      <vt:lpstr>Модели процесса разработки предметных программ</vt:lpstr>
      <vt:lpstr>Слайд 3</vt:lpstr>
      <vt:lpstr>Слайд 4</vt:lpstr>
      <vt:lpstr>Модели процесса реализации пердметных программ</vt:lpstr>
      <vt:lpstr>Модель сопровождения реализации предметных программ</vt:lpstr>
      <vt:lpstr>Особенности программы формирования и развития УУД</vt:lpstr>
      <vt:lpstr>Модель процесса разработки программы формирования УУД</vt:lpstr>
      <vt:lpstr>Модель процесса разработки программы формирования УУД</vt:lpstr>
      <vt:lpstr>Модель процесса реализации программы формирования УУД</vt:lpstr>
      <vt:lpstr>Модели методического сопровождения процесса разработки и реализации междисциплинарных программ</vt:lpstr>
      <vt:lpstr>Слайд 12</vt:lpstr>
      <vt:lpstr>Модель организации проектно-исследовательской деятельности</vt:lpstr>
      <vt:lpstr>Модель проектирования междисциплинарной программы « Основы проектно-исследовательской деятельности». </vt:lpstr>
      <vt:lpstr>Модель реализации  программы  «Основы проектно-исследовательской деятельности»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 методического сопровождения процесса разработки и реализации предметных и междисциплинарных программ </dc:title>
  <dc:creator>user</dc:creator>
  <cp:lastModifiedBy>user</cp:lastModifiedBy>
  <cp:revision>17</cp:revision>
  <dcterms:created xsi:type="dcterms:W3CDTF">2016-02-18T06:20:55Z</dcterms:created>
  <dcterms:modified xsi:type="dcterms:W3CDTF">2016-02-24T07:43:39Z</dcterms:modified>
</cp:coreProperties>
</file>