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2804132874124"/>
          <c:y val="6.91952789484548E-2"/>
          <c:w val="0.74422408136482943"/>
          <c:h val="0.734971210629921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2011-2012н.р.</c:v>
                </c:pt>
                <c:pt idx="1">
                  <c:v>2012-2013н.р.</c:v>
                </c:pt>
                <c:pt idx="2">
                  <c:v>2013-2014н.р.</c:v>
                </c:pt>
                <c:pt idx="3">
                  <c:v>2014-2015н.р.</c:v>
                </c:pt>
                <c:pt idx="4">
                  <c:v>2015-2016н.р.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0.67</c:v>
                </c:pt>
                <c:pt idx="1">
                  <c:v>0.65</c:v>
                </c:pt>
                <c:pt idx="2">
                  <c:v>0.64</c:v>
                </c:pt>
                <c:pt idx="3">
                  <c:v>0.7</c:v>
                </c:pt>
                <c:pt idx="4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16256"/>
        <c:axId val="21218048"/>
        <c:axId val="0"/>
      </c:bar3DChart>
      <c:catAx>
        <c:axId val="2121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218048"/>
        <c:crosses val="autoZero"/>
        <c:auto val="1"/>
        <c:lblAlgn val="ctr"/>
        <c:lblOffset val="100"/>
        <c:noMultiLvlLbl val="0"/>
      </c:catAx>
      <c:valAx>
        <c:axId val="21218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216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1525"/>
            <a:ext cx="4343400" cy="32575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0" y="188640"/>
            <a:ext cx="2590800" cy="5112568"/>
          </a:xfrm>
        </p:spPr>
        <p:txBody>
          <a:bodyPr>
            <a:normAutofit/>
          </a:bodyPr>
          <a:lstStyle/>
          <a:p>
            <a:pPr algn="ctr"/>
            <a:endParaRPr lang="uk-UA" sz="2400" b="1" dirty="0" smtClean="0">
              <a:solidFill>
                <a:srgbClr val="FFFF00"/>
              </a:solidFill>
            </a:endParaRPr>
          </a:p>
          <a:p>
            <a:pPr algn="ctr"/>
            <a:endParaRPr lang="uk-UA" sz="2400" b="1" dirty="0">
              <a:solidFill>
                <a:srgbClr val="FFFF00"/>
              </a:solidFill>
            </a:endParaRPr>
          </a:p>
          <a:p>
            <a:pPr algn="ctr"/>
            <a:r>
              <a:rPr lang="uk-UA" sz="2400" b="1" dirty="0" err="1" smtClean="0">
                <a:solidFill>
                  <a:srgbClr val="FFFF00"/>
                </a:solidFill>
              </a:rPr>
              <a:t>Рябова</a:t>
            </a:r>
            <a:r>
              <a:rPr lang="uk-UA" dirty="0" smtClean="0">
                <a:solidFill>
                  <a:srgbClr val="FFFF00"/>
                </a:solidFill>
              </a:rPr>
              <a:t>  </a:t>
            </a:r>
            <a:r>
              <a:rPr lang="uk-UA" sz="2400" dirty="0" smtClean="0">
                <a:solidFill>
                  <a:srgbClr val="FFFF00"/>
                </a:solidFill>
              </a:rPr>
              <a:t>Єлизавета Федорівна</a:t>
            </a:r>
          </a:p>
          <a:p>
            <a:pPr algn="ctr"/>
            <a:endParaRPr lang="uk-UA" sz="2400" dirty="0" smtClean="0">
              <a:solidFill>
                <a:srgbClr val="FFFF00"/>
              </a:solidFill>
            </a:endParaRPr>
          </a:p>
          <a:p>
            <a:pPr algn="ctr"/>
            <a:r>
              <a:rPr lang="uk-UA" sz="1800" b="1" i="1" dirty="0" smtClean="0">
                <a:solidFill>
                  <a:srgbClr val="FFFF00"/>
                </a:solidFill>
              </a:rPr>
              <a:t>Вчитель російської мови та зарубіжної літератури</a:t>
            </a:r>
          </a:p>
          <a:p>
            <a:pPr algn="ctr"/>
            <a:endParaRPr lang="uk-UA" sz="1800" b="1" i="1" dirty="0">
              <a:solidFill>
                <a:srgbClr val="FFFF00"/>
              </a:solidFill>
            </a:endParaRPr>
          </a:p>
          <a:p>
            <a:pPr algn="ctr"/>
            <a:r>
              <a:rPr lang="uk-UA" sz="1800" b="1" i="1" dirty="0" err="1" smtClean="0">
                <a:solidFill>
                  <a:srgbClr val="FFFF00"/>
                </a:solidFill>
                <a:effectLst/>
              </a:rPr>
              <a:t>Синельниківська</a:t>
            </a:r>
            <a:r>
              <a:rPr lang="uk-UA" sz="1800" b="1" i="1" dirty="0" smtClean="0">
                <a:solidFill>
                  <a:srgbClr val="FFFF00"/>
                </a:solidFill>
                <a:effectLst/>
              </a:rPr>
              <a:t> загальноосвітня </a:t>
            </a:r>
            <a:r>
              <a:rPr lang="uk-UA" sz="1800" b="1" i="1" dirty="0" err="1" smtClean="0">
                <a:solidFill>
                  <a:srgbClr val="FFFF00"/>
                </a:solidFill>
                <a:effectLst/>
              </a:rPr>
              <a:t>щкола</a:t>
            </a:r>
            <a:r>
              <a:rPr lang="uk-UA" sz="1800" b="1" i="1" dirty="0" smtClean="0">
                <a:solidFill>
                  <a:srgbClr val="FFFF00"/>
                </a:solidFill>
                <a:effectLst/>
              </a:rPr>
              <a:t> І-ІІІ ступенів №1</a:t>
            </a:r>
          </a:p>
          <a:p>
            <a:endParaRPr lang="uk-UA" sz="1800" b="1" i="1" dirty="0">
              <a:solidFill>
                <a:srgbClr val="FFFF00"/>
              </a:solidFill>
              <a:effectLst/>
            </a:endParaRPr>
          </a:p>
          <a:p>
            <a:endParaRPr lang="uk-UA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437112"/>
            <a:ext cx="7543800" cy="172819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Презентація досвіду роботи вчителя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48373"/>
      </p:ext>
    </p:extLst>
  </p:cSld>
  <p:clrMapOvr>
    <a:masterClrMapping/>
  </p:clrMapOvr>
  <p:transition spd="slow" advClick="0" advTm="50">
    <p:randomBar dir="vert"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625624"/>
          </a:xfrm>
        </p:spPr>
        <p:txBody>
          <a:bodyPr/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Робота з обдарованими дітьми: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208912" cy="3096343"/>
          </a:xfrm>
        </p:spPr>
        <p:txBody>
          <a:bodyPr>
            <a:normAutofit/>
          </a:bodyPr>
          <a:lstStyle/>
          <a:p>
            <a:pPr algn="just"/>
            <a:r>
              <a:rPr lang="uk-UA" sz="2400" i="1" dirty="0" smtClean="0">
                <a:solidFill>
                  <a:srgbClr val="FFFF00"/>
                </a:solidFill>
              </a:rPr>
              <a:t>-</a:t>
            </a:r>
            <a:r>
              <a:rPr lang="uk-UA" sz="2400" b="1" i="1" dirty="0" smtClean="0">
                <a:solidFill>
                  <a:srgbClr val="FFFF00"/>
                </a:solidFill>
              </a:rPr>
              <a:t>підготовка до участі у предметній олімпіаді;</a:t>
            </a:r>
          </a:p>
          <a:p>
            <a:pPr marL="342900" indent="-342900" algn="just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</a:rPr>
              <a:t>розвиток творчих здібностей у написанні прозових і поетичних творах;</a:t>
            </a:r>
          </a:p>
          <a:p>
            <a:pPr marL="342900" indent="-342900" algn="just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</a:rPr>
              <a:t>-залучення до участі в обласному конкурсі «</a:t>
            </a:r>
            <a:r>
              <a:rPr lang="uk-UA" sz="2400" b="1" i="1" dirty="0" err="1" smtClean="0">
                <a:solidFill>
                  <a:srgbClr val="FFFF00"/>
                </a:solidFill>
              </a:rPr>
              <a:t>Юнтелпрес</a:t>
            </a:r>
            <a:r>
              <a:rPr lang="uk-UA" sz="2400" b="1" i="1" dirty="0" smtClean="0">
                <a:solidFill>
                  <a:srgbClr val="FFFF00"/>
                </a:solidFill>
              </a:rPr>
              <a:t>» (у жанрах «Фоторепортаж» і «Шкільна радіопрограма»);</a:t>
            </a:r>
          </a:p>
          <a:p>
            <a:pPr marL="342900" indent="-342900" algn="just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</a:rPr>
              <a:t>-участь в «Благодійному читацькому марафоні».</a:t>
            </a:r>
          </a:p>
          <a:p>
            <a:pPr marL="342900" indent="-342900" algn="just">
              <a:buFontTx/>
              <a:buChar char="-"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792088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Мої нагороди: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iza\Desktop\нагороди\imag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44119"/>
            <a:ext cx="1708449" cy="22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za\Desktop\нагороди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0186"/>
            <a:ext cx="1612252" cy="21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za\Desktop\нагороди\imag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15" y="4042583"/>
            <a:ext cx="1646156" cy="21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iza\Desktop\нагороди\image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73057"/>
            <a:ext cx="1665040" cy="22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iza\Desktop\нагороди\image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01" y="1041197"/>
            <a:ext cx="1648994" cy="21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Liza\Desktop\нагороди\image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" y="3981060"/>
            <a:ext cx="1774600" cy="236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Liza\Desktop\нагороди\image (6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45" y="3960090"/>
            <a:ext cx="1790328" cy="23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Liza\Desktop\нагороди\image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26" y="1041197"/>
            <a:ext cx="1672134" cy="22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Liza\Desktop\нагороди\image (8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94" y="4032099"/>
            <a:ext cx="1736321" cy="23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Liza\Desktop\нагороди\image (9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10" y="4042583"/>
            <a:ext cx="1682316" cy="22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543800" cy="172819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Дякую за увагу!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8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77240" y="404664"/>
            <a:ext cx="7543800" cy="208823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Моє педагогічне кредо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837928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solidFill>
                  <a:srgbClr val="FFFF00"/>
                </a:solidFill>
              </a:rPr>
              <a:t>Будь сонцем для дітей: освітлюй, зігрівай, зрощуй!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Liz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78" y="4293096"/>
            <a:ext cx="2930298" cy="234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852936"/>
            <a:ext cx="8712968" cy="2592288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Формування позитивного світосприйняття учнів як важливий фактор успішної соціалізації особистості.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25504" cy="2304256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Науково-методична проблема: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334200" cy="496855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uk-UA" sz="2400" b="1" i="1" dirty="0" smtClean="0">
                <a:solidFill>
                  <a:srgbClr val="00B050"/>
                </a:solidFill>
                <a:effectLst/>
              </a:rPr>
              <a:t>прийомами 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:  складання опорних схем і конспектів, побудування асоціативних ланцюжків, </a:t>
            </a:r>
            <a:r>
              <a:rPr lang="uk-UA" sz="2400" b="1" i="1" dirty="0" err="1" smtClean="0">
                <a:solidFill>
                  <a:srgbClr val="FFFF00"/>
                </a:solidFill>
                <a:effectLst/>
              </a:rPr>
              <a:t>гронування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, мозковий штурм, групова дискусія, </a:t>
            </a:r>
            <a:r>
              <a:rPr lang="uk-UA" sz="2400" b="1" i="1" dirty="0" err="1" smtClean="0">
                <a:solidFill>
                  <a:srgbClr val="FFFF00"/>
                </a:solidFill>
                <a:effectLst/>
              </a:rPr>
              <a:t>складаня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uk-UA" sz="2400" b="1" i="1" dirty="0" err="1" smtClean="0">
                <a:solidFill>
                  <a:srgbClr val="FFFF00"/>
                </a:solidFill>
                <a:effectLst/>
              </a:rPr>
              <a:t>синквейнів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uk-UA" sz="2400" b="1" i="1" dirty="0" smtClean="0">
              <a:solidFill>
                <a:srgbClr val="FFFF00"/>
              </a:solidFill>
              <a:effectLst/>
            </a:endParaRPr>
          </a:p>
          <a:p>
            <a:pPr marL="342900" indent="-342900" algn="just">
              <a:buFontTx/>
              <a:buChar char="-"/>
            </a:pPr>
            <a:r>
              <a:rPr lang="uk-UA" sz="2400" b="1" i="1" dirty="0" smtClean="0">
                <a:solidFill>
                  <a:srgbClr val="00B050"/>
                </a:solidFill>
                <a:effectLst/>
              </a:rPr>
              <a:t>формами 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: індивідуально-групова і групова робота, робота у парах, </a:t>
            </a:r>
            <a:r>
              <a:rPr lang="uk-UA" sz="2400" b="1" i="1" dirty="0" err="1" smtClean="0">
                <a:solidFill>
                  <a:srgbClr val="FFFF00"/>
                </a:solidFill>
                <a:effectLst/>
              </a:rPr>
              <a:t>взаємонавчання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, гра;</a:t>
            </a:r>
          </a:p>
          <a:p>
            <a:pPr marL="342900" indent="-342900" algn="just">
              <a:buFontTx/>
              <a:buChar char="-"/>
            </a:pPr>
            <a:endParaRPr lang="uk-UA" sz="2400" b="1" i="1" dirty="0" smtClean="0">
              <a:solidFill>
                <a:srgbClr val="FFFF00"/>
              </a:solidFill>
              <a:effectLst/>
            </a:endParaRPr>
          </a:p>
          <a:p>
            <a:pPr marL="342900" indent="-342900" algn="just">
              <a:buFontTx/>
              <a:buChar char="-"/>
            </a:pPr>
            <a:r>
              <a:rPr lang="uk-UA" sz="2400" b="1" i="1" dirty="0" smtClean="0">
                <a:solidFill>
                  <a:srgbClr val="00B050"/>
                </a:solidFill>
                <a:effectLst/>
              </a:rPr>
              <a:t>- методами 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: проблемного викладу матеріалу, проблемно-пошуковим, дослідницьким;</a:t>
            </a:r>
          </a:p>
          <a:p>
            <a:pPr marL="342900" indent="-342900" algn="just">
              <a:buFontTx/>
              <a:buChar char="-"/>
            </a:pPr>
            <a:endParaRPr lang="uk-UA" sz="2400" b="1" i="1" dirty="0" smtClean="0">
              <a:solidFill>
                <a:srgbClr val="FFFF00"/>
              </a:solidFill>
              <a:effectLst/>
            </a:endParaRPr>
          </a:p>
          <a:p>
            <a:pPr algn="just"/>
            <a:r>
              <a:rPr lang="uk-UA" sz="2400" b="1" i="1" dirty="0" smtClean="0">
                <a:solidFill>
                  <a:srgbClr val="00B050"/>
                </a:solidFill>
                <a:effectLst/>
              </a:rPr>
              <a:t>- технологіями 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: проблемного навчання, формування  позитивного світосприйняття.</a:t>
            </a:r>
            <a:endParaRPr lang="ru-RU" sz="2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008112"/>
          </a:xfrm>
        </p:spPr>
        <p:txBody>
          <a:bodyPr/>
          <a:lstStyle/>
          <a:p>
            <a:pPr algn="ctr"/>
            <a:r>
              <a:rPr lang="uk-UA" sz="4400" b="1" i="1" dirty="0">
                <a:solidFill>
                  <a:srgbClr val="FF0000"/>
                </a:solidFill>
              </a:rPr>
              <a:t>У</a:t>
            </a:r>
            <a:r>
              <a:rPr lang="uk-UA" sz="4400" b="1" i="1" dirty="0" smtClean="0">
                <a:solidFill>
                  <a:srgbClr val="FF0000"/>
                </a:solidFill>
              </a:rPr>
              <a:t> своїй діяльності користуюся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8280920" cy="3384376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  <a:effectLst/>
              </a:rPr>
              <a:t> - курси підвищення кваліфікації при ДОІППО(2014р.);</a:t>
            </a:r>
          </a:p>
          <a:p>
            <a:r>
              <a:rPr lang="uk-UA" sz="2400" b="1" i="1" dirty="0" smtClean="0">
                <a:solidFill>
                  <a:srgbClr val="FFFF00"/>
                </a:solidFill>
                <a:effectLst/>
              </a:rPr>
              <a:t>-читання педагогічної преси та інтернет-видань;</a:t>
            </a:r>
          </a:p>
          <a:p>
            <a:pPr marL="342900" indent="-342900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  <a:effectLst/>
              </a:rPr>
              <a:t>підписка на фаховий журнал «Всесвітня література у середніх навчальних закладах України», «Зарубіжна література в школі»;</a:t>
            </a:r>
          </a:p>
          <a:p>
            <a:pPr marL="342900" indent="-342900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  <a:effectLst/>
              </a:rPr>
              <a:t>-відвідування психолого-</a:t>
            </a:r>
            <a:r>
              <a:rPr lang="uk-UA" sz="2400" b="1" i="1" dirty="0">
                <a:solidFill>
                  <a:srgbClr val="FFFF00"/>
                </a:solidFill>
                <a:effectLst/>
              </a:rPr>
              <a:t>п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едагогічних семінарів та педрад;</a:t>
            </a:r>
          </a:p>
          <a:p>
            <a:pPr marL="342900" indent="-342900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  <a:effectLst/>
              </a:rPr>
              <a:t>-вивчення досвіду вчителів міста.</a:t>
            </a:r>
          </a:p>
          <a:p>
            <a:pPr marL="342900" indent="-342900">
              <a:buFontTx/>
              <a:buChar char="-"/>
            </a:pPr>
            <a:endParaRPr lang="ru-RU" sz="2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8136904" cy="1584176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/>
              </a:rPr>
              <a:t>Самоосвітня робота:</a:t>
            </a:r>
            <a:endParaRPr lang="ru-RU" b="1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14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2638378"/>
            <a:ext cx="8424936" cy="3670942"/>
          </a:xfrm>
        </p:spPr>
        <p:txBody>
          <a:bodyPr>
            <a:normAutofit lnSpcReduction="10000"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  <a:effectLst/>
              </a:rPr>
              <a:t>-методичні розробки з предмету на сторінках власного сайту (в електронному портфоліо);</a:t>
            </a:r>
          </a:p>
          <a:p>
            <a:pPr marL="342900" indent="-342900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  <a:effectLst/>
              </a:rPr>
              <a:t>науково-методичний альманах «Нива знань»(№4 2014р.);</a:t>
            </a:r>
          </a:p>
          <a:p>
            <a:pPr marL="342900" indent="-342900">
              <a:buFontTx/>
              <a:buChar char="-"/>
            </a:pPr>
            <a:r>
              <a:rPr lang="uk-UA" sz="2400" b="1" i="1" dirty="0">
                <a:solidFill>
                  <a:srgbClr val="FFFF00"/>
                </a:solidFill>
                <a:effectLst/>
              </a:rPr>
              <a:t>с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татті на педагогічні теми у загальноросійському виданні «Моя сім’я» – 5 публікацій ;</a:t>
            </a:r>
          </a:p>
          <a:p>
            <a:pPr marL="342900" indent="-342900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  <a:effectLst/>
              </a:rPr>
              <a:t>-статті у місцевих газетах «</a:t>
            </a:r>
            <a:r>
              <a:rPr lang="uk-UA" sz="2400" b="1" i="1" dirty="0" err="1" smtClean="0">
                <a:solidFill>
                  <a:srgbClr val="FFFF00"/>
                </a:solidFill>
                <a:effectLst/>
              </a:rPr>
              <a:t>Синельниківські</a:t>
            </a:r>
            <a:r>
              <a:rPr lang="uk-UA" sz="2400" b="1" i="1" dirty="0" smtClean="0">
                <a:solidFill>
                  <a:srgbClr val="FFFF00"/>
                </a:solidFill>
                <a:effectLst/>
              </a:rPr>
              <a:t> вісті» та «Берег надій»;</a:t>
            </a:r>
          </a:p>
          <a:p>
            <a:pPr marL="342900" indent="-342900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  <a:effectLst/>
              </a:rPr>
              <a:t>-публікації на сайті школи.</a:t>
            </a:r>
            <a:endParaRPr lang="ru-RU" sz="2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6696744" cy="1296144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Мої публікації: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67" y="116632"/>
            <a:ext cx="3468846" cy="259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841648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</a:rPr>
              <a:t>Позакласні заходи з предмету:</a:t>
            </a:r>
            <a:br>
              <a:rPr lang="uk-UA" sz="4400" b="1" i="1" dirty="0" smtClean="0">
                <a:solidFill>
                  <a:srgbClr val="FF0000"/>
                </a:solidFill>
              </a:rPr>
            </a:b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984776" cy="4248471"/>
          </a:xfrm>
        </p:spPr>
        <p:txBody>
          <a:bodyPr>
            <a:normAutofit/>
          </a:bodyPr>
          <a:lstStyle/>
          <a:p>
            <a:r>
              <a:rPr lang="uk-UA" dirty="0" smtClean="0"/>
              <a:t>-</a:t>
            </a:r>
            <a:r>
              <a:rPr lang="uk-UA" sz="2400" b="1" i="1" dirty="0" smtClean="0">
                <a:solidFill>
                  <a:srgbClr val="FFFF00"/>
                </a:solidFill>
              </a:rPr>
              <a:t>зйомки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відефільму</a:t>
            </a:r>
            <a:r>
              <a:rPr lang="uk-UA" sz="2400" b="1" i="1" dirty="0" smtClean="0">
                <a:solidFill>
                  <a:srgbClr val="FFFF00"/>
                </a:solidFill>
              </a:rPr>
              <a:t> за баладою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Ф.Шиллера</a:t>
            </a:r>
            <a:r>
              <a:rPr lang="uk-UA" sz="2400" b="1" i="1" dirty="0" smtClean="0">
                <a:solidFill>
                  <a:srgbClr val="FFFF00"/>
                </a:solidFill>
              </a:rPr>
              <a:t> «Рукавичка»;</a:t>
            </a:r>
          </a:p>
          <a:p>
            <a:endParaRPr lang="uk-UA" sz="2400" b="1" i="1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</a:rPr>
              <a:t>камерний вечір поезії для учнів 10 класу;</a:t>
            </a:r>
          </a:p>
          <a:p>
            <a:pPr marL="342900" indent="-342900">
              <a:buFontTx/>
              <a:buChar char="-"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400" b="1" i="1" dirty="0" smtClean="0">
                <a:solidFill>
                  <a:srgbClr val="FFFF00"/>
                </a:solidFill>
              </a:rPr>
              <a:t>-літературний КВК у 5 класі та ін.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4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39176" cy="1872208"/>
          </a:xfrm>
        </p:spPr>
        <p:txBody>
          <a:bodyPr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Моніторинг навчальних досягнень за атестаційний період (якісний показник)  </a:t>
            </a:r>
            <a:r>
              <a:rPr lang="uk-UA" sz="4400" b="1" i="1" dirty="0" smtClean="0">
                <a:solidFill>
                  <a:srgbClr val="FF0000"/>
                </a:solidFill>
              </a:rPr>
              <a:t/>
            </a:r>
            <a:br>
              <a:rPr lang="uk-UA" sz="4400" b="1" i="1" dirty="0" smtClean="0">
                <a:solidFill>
                  <a:srgbClr val="FF0000"/>
                </a:solidFill>
              </a:rPr>
            </a:br>
            <a:endParaRPr lang="ru-RU" sz="4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24171232"/>
              </p:ext>
            </p:extLst>
          </p:nvPr>
        </p:nvGraphicFramePr>
        <p:xfrm>
          <a:off x="971600" y="1916832"/>
          <a:ext cx="7200800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0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77240" y="260648"/>
            <a:ext cx="7543800" cy="792088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/>
              </a:rPr>
              <a:t>Робота з класом</a:t>
            </a:r>
            <a:endParaRPr lang="ru-RU" sz="44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8054280" cy="2232248"/>
          </a:xfrm>
        </p:spPr>
        <p:txBody>
          <a:bodyPr>
            <a:noAutofit/>
          </a:bodyPr>
          <a:lstStyle/>
          <a:p>
            <a:pPr algn="just"/>
            <a:r>
              <a:rPr lang="uk-UA" sz="2800" b="1" i="1" dirty="0" smtClean="0">
                <a:solidFill>
                  <a:srgbClr val="00B050"/>
                </a:solidFill>
              </a:rPr>
              <a:t>Проблема класного колективу :</a:t>
            </a:r>
            <a:r>
              <a:rPr lang="uk-UA" sz="2800" b="1" i="1" dirty="0" smtClean="0">
                <a:solidFill>
                  <a:srgbClr val="FFFF00"/>
                </a:solidFill>
              </a:rPr>
              <a:t> виховання громадянської свідомості учнів шляхом залучення до життя суспільства як важлива складова соціалізації особистості.</a:t>
            </a:r>
          </a:p>
          <a:p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Liza\Desktop\фото на конкурс квітень\PXoWcUrz1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104456" cy="30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147</TotalTime>
  <Words>346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Презентація досвіду роботи вчителя</vt:lpstr>
      <vt:lpstr>Моє педагогічне кредо</vt:lpstr>
      <vt:lpstr>Науково-методична проблема:</vt:lpstr>
      <vt:lpstr>У своїй діяльності користуюся</vt:lpstr>
      <vt:lpstr>Самоосвітня робота:</vt:lpstr>
      <vt:lpstr>Мої публікації:</vt:lpstr>
      <vt:lpstr>Позакласні заходи з предмету: </vt:lpstr>
      <vt:lpstr>Моніторинг навчальних досягнень за атестаційний період (якісний показник)   </vt:lpstr>
      <vt:lpstr>Робота з класом</vt:lpstr>
      <vt:lpstr>Робота з обдарованими дітьми:</vt:lpstr>
      <vt:lpstr>Мої нагороди: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 вчителя</dc:title>
  <dc:creator>Liza</dc:creator>
  <cp:lastModifiedBy>Liza</cp:lastModifiedBy>
  <cp:revision>18</cp:revision>
  <dcterms:created xsi:type="dcterms:W3CDTF">2016-02-19T14:31:42Z</dcterms:created>
  <dcterms:modified xsi:type="dcterms:W3CDTF">2016-02-22T20:34:24Z</dcterms:modified>
</cp:coreProperties>
</file>