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3" r:id="rId3"/>
    <p:sldId id="333" r:id="rId4"/>
    <p:sldId id="334" r:id="rId5"/>
    <p:sldId id="274" r:id="rId6"/>
    <p:sldId id="280" r:id="rId7"/>
    <p:sldId id="257" r:id="rId8"/>
    <p:sldId id="262" r:id="rId9"/>
    <p:sldId id="265" r:id="rId10"/>
    <p:sldId id="266" r:id="rId11"/>
    <p:sldId id="268" r:id="rId12"/>
    <p:sldId id="269" r:id="rId13"/>
    <p:sldId id="270" r:id="rId14"/>
    <p:sldId id="311" r:id="rId15"/>
    <p:sldId id="271" r:id="rId16"/>
    <p:sldId id="312" r:id="rId17"/>
    <p:sldId id="313" r:id="rId18"/>
    <p:sldId id="314" r:id="rId19"/>
    <p:sldId id="272" r:id="rId20"/>
    <p:sldId id="315" r:id="rId21"/>
    <p:sldId id="322" r:id="rId22"/>
    <p:sldId id="323" r:id="rId23"/>
    <p:sldId id="329" r:id="rId24"/>
    <p:sldId id="324" r:id="rId25"/>
    <p:sldId id="325" r:id="rId26"/>
    <p:sldId id="327" r:id="rId27"/>
    <p:sldId id="281" r:id="rId28"/>
    <p:sldId id="284" r:id="rId29"/>
    <p:sldId id="292" r:id="rId30"/>
    <p:sldId id="318" r:id="rId31"/>
    <p:sldId id="289" r:id="rId32"/>
    <p:sldId id="330" r:id="rId33"/>
    <p:sldId id="290" r:id="rId34"/>
    <p:sldId id="331" r:id="rId35"/>
    <p:sldId id="293" r:id="rId36"/>
    <p:sldId id="332" r:id="rId37"/>
    <p:sldId id="291" r:id="rId38"/>
    <p:sldId id="294" r:id="rId39"/>
    <p:sldId id="295" r:id="rId40"/>
    <p:sldId id="287" r:id="rId41"/>
    <p:sldId id="310" r:id="rId42"/>
    <p:sldId id="304" r:id="rId43"/>
    <p:sldId id="305" r:id="rId44"/>
    <p:sldId id="306" r:id="rId45"/>
    <p:sldId id="335" r:id="rId46"/>
    <p:sldId id="32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1875-6598-4665-9064-7D583C42F18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CB892-E458-4B07-B963-42991CB4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9C71-4C2F-4E32-BEFA-D2F3C5F2D02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z="1400" smtClean="0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8696-AE82-4050-9791-8BE63AB0C2E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tt-RU" b="1" dirty="0" smtClean="0">
                <a:solidFill>
                  <a:srgbClr val="FF0000"/>
                </a:solidFill>
              </a:rPr>
              <a:t>Нәрсә ул </a:t>
            </a:r>
            <a:r>
              <a:rPr lang="ru-RU" b="1" dirty="0" smtClean="0">
                <a:solidFill>
                  <a:srgbClr val="FF0000"/>
                </a:solidFill>
              </a:rPr>
              <a:t>ФГОС ?»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Образовательные стандарты, ГБОУ Школа 827, Москв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643182"/>
            <a:ext cx="5148064" cy="385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Укучылар</a:t>
            </a:r>
            <a:r>
              <a:rPr lang="ru-RU" b="1" dirty="0" smtClean="0"/>
              <a:t> </a:t>
            </a:r>
            <a:r>
              <a:rPr lang="ru-RU" b="1" dirty="0" err="1" smtClean="0"/>
              <a:t>эшчәнлеге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636912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җитәкчелеге астында</a:t>
            </a:r>
            <a:r>
              <a:rPr lang="ru-RU" dirty="0" smtClean="0"/>
              <a:t> </a:t>
            </a:r>
            <a:r>
              <a:rPr lang="ru-RU" dirty="0" err="1" smtClean="0"/>
              <a:t>укучылар</a:t>
            </a:r>
            <a:r>
              <a:rPr lang="ru-RU" dirty="0" smtClean="0"/>
              <a:t> практик </a:t>
            </a:r>
            <a:r>
              <a:rPr lang="ru-RU" dirty="0" err="1" smtClean="0"/>
              <a:t>эшләр башкаралар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076056" y="2564904"/>
            <a:ext cx="3744416" cy="2769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План </a:t>
            </a:r>
            <a:r>
              <a:rPr lang="ru-RU" dirty="0" err="1" smtClean="0"/>
              <a:t>нигезендә уку</a:t>
            </a:r>
            <a:r>
              <a:rPr lang="ru-RU" dirty="0" smtClean="0"/>
              <a:t> </a:t>
            </a:r>
            <a:r>
              <a:rPr lang="ru-RU" dirty="0" err="1" smtClean="0"/>
              <a:t>гамәлләрен үзләре башкаралар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412776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484784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0" t="4682" r="72747" b="68784"/>
          <a:stretch>
            <a:fillRect/>
          </a:stretch>
        </p:blipFill>
        <p:spPr bwMode="auto">
          <a:xfrm>
            <a:off x="4355976" y="3717032"/>
            <a:ext cx="1656184" cy="1877008"/>
          </a:xfrm>
          <a:prstGeom prst="rect">
            <a:avLst/>
          </a:prstGeom>
          <a:noFill/>
        </p:spPr>
      </p:pic>
      <p:pic>
        <p:nvPicPr>
          <p:cNvPr id="13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/>
          <a:srcRect l="6080" t="33617" r="69598" b="35007"/>
          <a:stretch>
            <a:fillRect/>
          </a:stretch>
        </p:blipFill>
        <p:spPr bwMode="auto">
          <a:xfrm>
            <a:off x="1835696" y="4725144"/>
            <a:ext cx="1543029" cy="1800200"/>
          </a:xfrm>
          <a:prstGeom prst="rect">
            <a:avLst/>
          </a:prstGeom>
          <a:noFill/>
        </p:spPr>
      </p:pic>
      <p:pic>
        <p:nvPicPr>
          <p:cNvPr id="14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9" t="4482" r="33116" b="64141"/>
          <a:stretch>
            <a:fillRect/>
          </a:stretch>
        </p:blipFill>
        <p:spPr bwMode="auto">
          <a:xfrm>
            <a:off x="5364088" y="4869160"/>
            <a:ext cx="2088232" cy="1719720"/>
          </a:xfrm>
          <a:prstGeom prst="rect">
            <a:avLst/>
          </a:prstGeom>
          <a:noFill/>
        </p:spPr>
      </p:pic>
      <p:pic>
        <p:nvPicPr>
          <p:cNvPr id="15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84" t="33617" r="8794" b="35007"/>
          <a:stretch>
            <a:fillRect/>
          </a:stretch>
        </p:blipFill>
        <p:spPr bwMode="auto">
          <a:xfrm>
            <a:off x="2987824" y="3933056"/>
            <a:ext cx="1481308" cy="1728192"/>
          </a:xfrm>
          <a:prstGeom prst="rect">
            <a:avLst/>
          </a:prstGeom>
          <a:noFill/>
        </p:spPr>
      </p:pic>
      <p:pic>
        <p:nvPicPr>
          <p:cNvPr id="16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57" t="69476" r="4741"/>
          <a:stretch>
            <a:fillRect/>
          </a:stretch>
        </p:blipFill>
        <p:spPr bwMode="auto">
          <a:xfrm>
            <a:off x="3491880" y="5301208"/>
            <a:ext cx="187317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Контроль</a:t>
            </a:r>
            <a:r>
              <a:rPr lang="tt-RU" b="1" dirty="0" smtClean="0"/>
              <a:t>дә  тоту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эшне</a:t>
            </a:r>
            <a:r>
              <a:rPr lang="ru-RU" dirty="0" smtClean="0"/>
              <a:t> контроль</a:t>
            </a:r>
            <a:r>
              <a:rPr lang="tt-RU" dirty="0" smtClean="0"/>
              <a:t>дә тота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үзләре  бер-берсен</a:t>
            </a:r>
            <a:r>
              <a:rPr lang="ru-RU" dirty="0" smtClean="0"/>
              <a:t> </a:t>
            </a:r>
            <a:r>
              <a:rPr lang="ru-RU" dirty="0" err="1" smtClean="0"/>
              <a:t>контрольдә тота</a:t>
            </a:r>
            <a:r>
              <a:rPr lang="ru-RU" dirty="0" smtClean="0"/>
              <a:t> (самоконтроль, взаимоконтроль)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412776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628800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4" descr="опять в школу - Stock Illustration Viktoria Protsak #6381281"/>
          <p:cNvPicPr>
            <a:picLocks noChangeAspect="1" noChangeArrowheads="1"/>
          </p:cNvPicPr>
          <p:nvPr/>
        </p:nvPicPr>
        <p:blipFill>
          <a:blip r:embed="rId3" cstate="print"/>
          <a:srcRect l="76767" b="54568"/>
          <a:stretch>
            <a:fillRect/>
          </a:stretch>
        </p:blipFill>
        <p:spPr bwMode="auto">
          <a:xfrm>
            <a:off x="2483768" y="4221088"/>
            <a:ext cx="1304041" cy="2350323"/>
          </a:xfrm>
          <a:prstGeom prst="rect">
            <a:avLst/>
          </a:prstGeom>
          <a:noFill/>
        </p:spPr>
      </p:pic>
      <p:pic>
        <p:nvPicPr>
          <p:cNvPr id="13" name="Picture 4" descr="опять в школу - Stock Illustration Viktoria Protsak #63812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34" t="77950" r="21177"/>
          <a:stretch>
            <a:fillRect/>
          </a:stretch>
        </p:blipFill>
        <p:spPr bwMode="auto">
          <a:xfrm>
            <a:off x="5796136" y="4653136"/>
            <a:ext cx="1789436" cy="1421160"/>
          </a:xfrm>
          <a:prstGeom prst="rect">
            <a:avLst/>
          </a:prstGeom>
          <a:noFill/>
        </p:spPr>
      </p:pic>
      <p:pic>
        <p:nvPicPr>
          <p:cNvPr id="14" name="Picture 4" descr="опять в школу - Stock Illustration Viktoria Protsak #63812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67" t="42908"/>
          <a:stretch>
            <a:fillRect/>
          </a:stretch>
        </p:blipFill>
        <p:spPr bwMode="auto">
          <a:xfrm>
            <a:off x="3779912" y="2943802"/>
            <a:ext cx="1728192" cy="391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Хаталарны</a:t>
            </a:r>
            <a:r>
              <a:rPr lang="ru-RU" b="1" dirty="0" smtClean="0"/>
              <a:t> </a:t>
            </a:r>
            <a:r>
              <a:rPr lang="ru-RU" b="1" dirty="0" err="1" smtClean="0"/>
              <a:t>төзәтү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Үзләре уңышсызлыкларның сәбәбен аңлый һәм ул</a:t>
            </a:r>
            <a:r>
              <a:rPr lang="ru-RU" dirty="0" smtClean="0"/>
              <a:t> </a:t>
            </a:r>
            <a:r>
              <a:rPr lang="ru-RU" dirty="0" err="1" smtClean="0"/>
              <a:t>ситуациядән чыгу</a:t>
            </a:r>
            <a:r>
              <a:rPr lang="ru-RU" dirty="0" smtClean="0"/>
              <a:t> </a:t>
            </a:r>
            <a:r>
              <a:rPr lang="ru-RU" dirty="0" err="1" smtClean="0"/>
              <a:t>юлларын</a:t>
            </a:r>
            <a:r>
              <a:rPr lang="ru-RU" dirty="0" smtClean="0"/>
              <a:t> </a:t>
            </a:r>
            <a:r>
              <a:rPr lang="ru-RU" dirty="0" err="1" smtClean="0"/>
              <a:t>эзлиләр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9" descr="Подарок школе: уникальная лазерная гравировка на школьной доске Интернет-журнал &quot;Наш Кие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79125"/>
            <a:ext cx="4203881" cy="287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Бәяләү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бәяли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Үзбәя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3" name="Picture 6" descr="Англ для дет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7665" y="3284984"/>
            <a:ext cx="487662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Үзбәя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2071677"/>
          <a:ext cx="6072231" cy="3643339"/>
        </p:xfrm>
        <a:graphic>
          <a:graphicData uri="http://schemas.openxmlformats.org/drawingml/2006/table">
            <a:tbl>
              <a:tblPr/>
              <a:tblGrid>
                <a:gridCol w="384998"/>
                <a:gridCol w="1548759"/>
                <a:gridCol w="1242712"/>
                <a:gridCol w="1243686"/>
                <a:gridCol w="1652076"/>
              </a:tblGrid>
              <a:tr h="520476">
                <a:tc gridSpan="4"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  Исем _________________________________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953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Мин аңладым, яхшы эшләдем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Мин аңладым,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аз эшләдем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мин аңламадым, эшләмәдем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Ситуатив күнегүләр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Өй эше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Диалог  төзү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Яңа лексика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Текст төзү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Аудирование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Йомгаклау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Нәрсә истә калдыруларын</a:t>
            </a:r>
            <a:r>
              <a:rPr lang="ru-RU" dirty="0" smtClean="0"/>
              <a:t>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сорый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55" t="64994" r="35143" b="1389"/>
          <a:stretch>
            <a:fillRect/>
          </a:stretch>
        </p:blipFill>
        <p:spPr bwMode="auto">
          <a:xfrm>
            <a:off x="2771800" y="3284984"/>
            <a:ext cx="37170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Нияз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950229" cy="596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Home\Desktop\педчтения\0016-016-Refleksija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8640"/>
            <a:ext cx="8435280" cy="63367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Нияз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15436" cy="580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Өй эше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564904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бертөрле өй эше</a:t>
            </a:r>
            <a:r>
              <a:rPr lang="ru-RU" dirty="0" smtClean="0"/>
              <a:t> </a:t>
            </a:r>
            <a:r>
              <a:rPr lang="ru-RU" dirty="0" err="1" smtClean="0"/>
              <a:t>бирә һәм аңлата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tt-RU" dirty="0" smtClean="0"/>
              <a:t>Әзерлек дәрәҗәләренә карап, укытучы тәк</a:t>
            </a:r>
            <a:r>
              <a:rPr lang="ru-RU" dirty="0" err="1" smtClean="0"/>
              <a:t>ъ</a:t>
            </a:r>
            <a:r>
              <a:rPr lang="tt-RU" dirty="0" smtClean="0"/>
              <a:t>дим иткән эшләрне сайлап алалар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1" name="Picture 2" descr="Проверочная работа 8 к теме 18 моря и острова окружающий мир 2 класс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645024"/>
            <a:ext cx="4248472" cy="296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619268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Төп максаты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18519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1.Балаларда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белем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алырга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кызыксыну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һәм теләк уяту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мөстәкыйль уйларга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алган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белемнәрен практикада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куллана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белергә өйрәтү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2.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Белем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бирү сыйфатын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үстерү.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4580" name="Picture 4" descr="Календарно тематическое планирование музыкальных занятий в детском саду - Новинки софта, игр, музы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2817" y="0"/>
            <a:ext cx="284118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Өй эше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өч дәрәҗәдә тәкъдим ителә: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u="sng" dirty="0" err="1" smtClean="0"/>
              <a:t>мәҗбүри өй эше</a:t>
            </a:r>
            <a:r>
              <a:rPr lang="ru-RU" u="sng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репродуктив</a:t>
            </a:r>
            <a:r>
              <a:rPr lang="ru-RU" dirty="0" smtClean="0"/>
              <a:t>) – </a:t>
            </a:r>
            <a:r>
              <a:rPr lang="ru-RU" dirty="0" err="1" smtClean="0"/>
              <a:t>сыйныфта</a:t>
            </a:r>
            <a:r>
              <a:rPr lang="ru-RU" dirty="0" smtClean="0"/>
              <a:t> </a:t>
            </a:r>
            <a:r>
              <a:rPr lang="ru-RU" dirty="0" err="1" smtClean="0"/>
              <a:t>эшләгән күнегүгә охшатып</a:t>
            </a:r>
            <a:r>
              <a:rPr lang="ru-RU" dirty="0" smtClean="0"/>
              <a:t> </a:t>
            </a:r>
            <a:r>
              <a:rPr lang="ru-RU" dirty="0" err="1" smtClean="0"/>
              <a:t>бирем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; 2) </a:t>
            </a:r>
            <a:r>
              <a:rPr lang="ru-RU" u="sng" dirty="0" smtClean="0"/>
              <a:t>ярым </a:t>
            </a:r>
            <a:r>
              <a:rPr lang="ru-RU" u="sng" dirty="0" err="1" smtClean="0"/>
              <a:t>иҗади </a:t>
            </a:r>
            <a:r>
              <a:rPr lang="ru-RU" dirty="0" smtClean="0"/>
              <a:t>(</a:t>
            </a:r>
            <a:r>
              <a:rPr lang="ru-RU" dirty="0" err="1" smtClean="0"/>
              <a:t>конструктив</a:t>
            </a:r>
            <a:r>
              <a:rPr lang="ru-RU" dirty="0" smtClean="0"/>
              <a:t>) – </a:t>
            </a:r>
            <a:r>
              <a:rPr lang="ru-RU" dirty="0" err="1" smtClean="0"/>
              <a:t>дәрестә алган</a:t>
            </a:r>
            <a:r>
              <a:rPr lang="ru-RU" dirty="0" smtClean="0"/>
              <a:t>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һәм күнекмәләрне яңарак шартка</a:t>
            </a:r>
            <a:r>
              <a:rPr lang="ru-RU" dirty="0" smtClean="0"/>
              <a:t> </a:t>
            </a:r>
            <a:r>
              <a:rPr lang="ru-RU" dirty="0" err="1" smtClean="0"/>
              <a:t>күчереп бирем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</a:t>
            </a:r>
            <a:r>
              <a:rPr lang="ru-RU" u="sng" dirty="0" smtClean="0"/>
              <a:t>) </a:t>
            </a:r>
            <a:r>
              <a:rPr lang="ru-RU" u="sng" dirty="0" err="1" smtClean="0"/>
              <a:t>иҗади </a:t>
            </a:r>
            <a:r>
              <a:rPr lang="ru-RU" dirty="0" smtClean="0"/>
              <a:t>– </a:t>
            </a:r>
            <a:r>
              <a:rPr lang="ru-RU" dirty="0" err="1" smtClean="0"/>
              <a:t>үзләштерелгән белем</a:t>
            </a:r>
            <a:r>
              <a:rPr lang="ru-RU" dirty="0" smtClean="0"/>
              <a:t> </a:t>
            </a:r>
            <a:r>
              <a:rPr lang="ru-RU" dirty="0" err="1" smtClean="0"/>
              <a:t>һәм күнекмәләрне теләсә нинди</a:t>
            </a:r>
            <a:r>
              <a:rPr lang="ru-RU" dirty="0" smtClean="0"/>
              <a:t> </a:t>
            </a:r>
            <a:r>
              <a:rPr lang="ru-RU" dirty="0" err="1" smtClean="0"/>
              <a:t>шартка</a:t>
            </a:r>
            <a:r>
              <a:rPr lang="ru-RU" dirty="0" smtClean="0"/>
              <a:t> </a:t>
            </a:r>
            <a:r>
              <a:rPr lang="ru-RU" dirty="0" err="1" smtClean="0"/>
              <a:t>күчереп</a:t>
            </a:r>
            <a:r>
              <a:rPr lang="ru-RU" dirty="0" smtClean="0"/>
              <a:t>, </a:t>
            </a:r>
            <a:r>
              <a:rPr lang="ru-RU" dirty="0" err="1" smtClean="0"/>
              <a:t>иҗади бирем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УКЫТУНЫҢ   </a:t>
            </a:r>
          </a:p>
          <a:p>
            <a:pPr>
              <a:buNone/>
            </a:pP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ГОМУМИ,</a:t>
            </a:r>
          </a:p>
          <a:p>
            <a:pPr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ШӘХСИ, </a:t>
            </a:r>
          </a:p>
          <a:p>
            <a:pPr>
              <a:buNone/>
            </a:pP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МЕТАПРЕДМЕТ 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НӘТИҖӘЛӘРЕ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Шәхси</a:t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b="1" dirty="0" smtClean="0"/>
              <a:t>шәхси кыйммәтләре формалашкан булуы күзаллана</a:t>
            </a:r>
            <a:r>
              <a:rPr lang="tt-RU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3811607"/>
          </a:xfrm>
        </p:spPr>
        <p:txBody>
          <a:bodyPr/>
          <a:lstStyle/>
          <a:p>
            <a:pPr lvl="0"/>
            <a:r>
              <a:rPr lang="tt-RU" dirty="0" smtClean="0"/>
              <a:t>татар теленә карата ихтирамлы караш булдыру һәм аны яхшы өйрәнү теләге тудыру;</a:t>
            </a:r>
          </a:p>
          <a:p>
            <a:pPr lvl="0"/>
            <a:r>
              <a:rPr lang="tt-RU" dirty="0" smtClean="0"/>
              <a:t>Туган җиреңә, туган телеңә карата уңай мөнәсәбәт</a:t>
            </a:r>
          </a:p>
          <a:p>
            <a:pPr lvl="0"/>
            <a:r>
              <a:rPr lang="tt-RU" dirty="0" smtClean="0"/>
              <a:t>Телләр белүнең әһәмиятенә басым ясау;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Универсаль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tt-RU" sz="4000" dirty="0" smtClean="0">
                <a:solidFill>
                  <a:schemeClr val="bg1"/>
                </a:solidFill>
              </a:rPr>
              <a:t>уку гамәлләре 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57158" y="1643050"/>
            <a:ext cx="3998942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Arial" charset="0"/>
              </a:rPr>
              <a:t>Шәхси</a:t>
            </a:r>
            <a:endParaRPr lang="ru-RU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692275" y="3860800"/>
            <a:ext cx="6038850" cy="229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Нәрсә ул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яхшы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нәрсә ул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начар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…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Укырга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телим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«Уңышка ирешәм»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«Россиядә яшим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Яхшы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кеше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булам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«Сәламәт тәндә- сәламәт акыл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!»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940425" y="2133600"/>
            <a:ext cx="2311851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Arial" charset="0"/>
              </a:rPr>
              <a:t>«Мин </a:t>
            </a:r>
            <a:r>
              <a:rPr lang="ru-RU" sz="3200" dirty="0" err="1" smtClean="0">
                <a:latin typeface="Times New Roman" pitchFamily="18" charset="0"/>
                <a:cs typeface="Arial" charset="0"/>
              </a:rPr>
              <a:t>үзем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»</a:t>
            </a: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18791" name="AutoShape 7"/>
          <p:cNvCxnSpPr>
            <a:cxnSpLocks noChangeShapeType="1"/>
            <a:stCxn id="118788" idx="3"/>
            <a:endCxn id="118790" idx="1"/>
          </p:cNvCxnSpPr>
          <p:nvPr/>
        </p:nvCxnSpPr>
        <p:spPr bwMode="auto">
          <a:xfrm>
            <a:off x="4356100" y="1904660"/>
            <a:ext cx="1584325" cy="5213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792" name="AutoShape 8"/>
          <p:cNvCxnSpPr>
            <a:cxnSpLocks noChangeShapeType="1"/>
            <a:stCxn id="118788" idx="2"/>
            <a:endCxn id="118789" idx="0"/>
          </p:cNvCxnSpPr>
          <p:nvPr/>
        </p:nvCxnSpPr>
        <p:spPr bwMode="auto">
          <a:xfrm rot="16200000" flipH="1">
            <a:off x="2686899" y="1835999"/>
            <a:ext cx="1694530" cy="23550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Предмет нәтиҗәсе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әкиятне аңлау һәм идеясен</a:t>
            </a:r>
            <a:r>
              <a:rPr lang="ru-RU" dirty="0" smtClean="0"/>
              <a:t> </a:t>
            </a:r>
            <a:r>
              <a:rPr lang="ru-RU" dirty="0" err="1" smtClean="0"/>
              <a:t>күрсәтү,</a:t>
            </a:r>
            <a:r>
              <a:rPr lang="tt-RU" dirty="0" smtClean="0"/>
              <a:t> логик фикер йөртү, чагыштыру, нәтиҗә ясау,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яңа сүзләр үзләштерү,  эчтәлеген аңлау, сәнгатьле уку   һ.б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Метапредмет</a:t>
            </a:r>
            <a:r>
              <a:rPr lang="ru-RU" b="1" dirty="0" smtClean="0"/>
              <a:t>  </a:t>
            </a:r>
            <a:r>
              <a:rPr lang="ru-RU" b="1" dirty="0" err="1" smtClean="0"/>
              <a:t>нәтиҗәләр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тарафыннан</a:t>
            </a:r>
            <a:r>
              <a:rPr lang="ru-RU" dirty="0" smtClean="0"/>
              <a:t> </a:t>
            </a:r>
            <a:r>
              <a:rPr lang="ru-RU" dirty="0" err="1" smtClean="0"/>
              <a:t>үзләштерелгән </a:t>
            </a:r>
            <a:r>
              <a:rPr lang="ru-RU" dirty="0" err="1" smtClean="0">
                <a:solidFill>
                  <a:srgbClr val="C00000"/>
                </a:solidFill>
              </a:rPr>
              <a:t>регулятив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танып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белү, коммуникатив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универсаль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гамәлләре</a:t>
            </a:r>
            <a:r>
              <a:rPr lang="ru-RU" dirty="0" err="1" smtClean="0"/>
              <a:t>н чагылдыралар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</a:t>
            </a:r>
            <a:r>
              <a:rPr lang="ru-RU" u="sng" dirty="0" smtClean="0">
                <a:solidFill>
                  <a:srgbClr val="FF0000"/>
                </a:solidFill>
              </a:rPr>
              <a:t>…</a:t>
            </a:r>
            <a:r>
              <a:rPr lang="ru-RU" u="sng" dirty="0" smtClean="0"/>
              <a:t>(</a:t>
            </a:r>
            <a:r>
              <a:rPr lang="ru-RU" u="sng" dirty="0" err="1" smtClean="0"/>
              <a:t>аша</a:t>
            </a:r>
            <a:r>
              <a:rPr lang="ru-RU" u="sng" dirty="0" smtClean="0"/>
              <a:t>, </a:t>
            </a:r>
            <a:r>
              <a:rPr lang="ru-RU" u="sng" dirty="0" err="1" smtClean="0"/>
              <a:t>аркылы</a:t>
            </a:r>
            <a:r>
              <a:rPr lang="ru-RU" u="sng" dirty="0" smtClean="0"/>
              <a:t>, </a:t>
            </a:r>
            <a:r>
              <a:rPr lang="ru-RU" u="sng" dirty="0" err="1" smtClean="0"/>
              <a:t>өстендә</a:t>
            </a:r>
            <a:r>
              <a:rPr lang="ru-RU" u="sng" dirty="0" smtClean="0"/>
              <a:t>). </a:t>
            </a:r>
            <a:r>
              <a:rPr lang="ru-RU" dirty="0" err="1" smtClean="0"/>
              <a:t>Кайвакыт</a:t>
            </a:r>
            <a:r>
              <a:rPr lang="ru-RU" dirty="0" smtClean="0"/>
              <a:t> </a:t>
            </a:r>
            <a:r>
              <a:rPr lang="ru-RU" dirty="0" err="1" smtClean="0"/>
              <a:t>аны</a:t>
            </a:r>
            <a:r>
              <a:rPr lang="ru-RU" dirty="0" smtClean="0"/>
              <a:t> –</a:t>
            </a:r>
            <a:r>
              <a:rPr lang="ru-RU" i="1" u="sng" dirty="0" err="1" smtClean="0"/>
              <a:t>универсаль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белемнәр</a:t>
            </a:r>
            <a:r>
              <a:rPr lang="ru-RU" dirty="0" err="1" smtClean="0"/>
              <a:t>, ә кайчак</a:t>
            </a:r>
            <a:r>
              <a:rPr lang="ru-RU" dirty="0" smtClean="0"/>
              <a:t>- </a:t>
            </a:r>
            <a:r>
              <a:rPr lang="ru-RU" i="1" u="sng" dirty="0" err="1" smtClean="0"/>
              <a:t>фикер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эшчәнлеге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атыйлар</a:t>
            </a:r>
            <a:r>
              <a:rPr lang="ru-RU" dirty="0" smtClean="0"/>
              <a:t>.</a:t>
            </a:r>
            <a:r>
              <a:rPr lang="tt-RU" dirty="0" smtClean="0"/>
              <a:t> Метапредмет дәресләрдә алган белемнәр</a:t>
            </a:r>
            <a:r>
              <a:rPr lang="ru-RU" dirty="0" smtClean="0"/>
              <a:t>-</a:t>
            </a:r>
            <a:r>
              <a:rPr lang="tt-RU" dirty="0" smtClean="0"/>
              <a:t> универсаль. Алар теория категориясеннән практикага күчәләр. Укытучы эшчәнлеге аңа белем биругә генә нигезләнми ,ә алган белемнәрне куллану юлларын күрсәтүгә корыла.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3600" dirty="0" smtClean="0">
                <a:solidFill>
                  <a:srgbClr val="FF0000"/>
                </a:solidFill>
              </a:rPr>
              <a:t>  образовательные результаты </a:t>
            </a:r>
            <a:r>
              <a:rPr lang="ru-RU" sz="3600" dirty="0" smtClean="0"/>
              <a:t>предполагают, что у учеников будут развиты: </a:t>
            </a:r>
            <a:r>
              <a:rPr lang="ru-RU" sz="3600" u="sng" dirty="0" smtClean="0"/>
              <a:t>уверенная ориентация в различных предметных областях</a:t>
            </a:r>
            <a:r>
              <a:rPr lang="ru-RU" sz="3600" dirty="0" smtClean="0"/>
              <a:t> за счет осознанного использования при изучении школьных дисциплин философских и </a:t>
            </a:r>
            <a:r>
              <a:rPr lang="ru-RU" sz="3600" dirty="0" err="1" smtClean="0"/>
              <a:t>общепредметных</a:t>
            </a:r>
            <a:r>
              <a:rPr lang="ru-RU" sz="3600" dirty="0" smtClean="0"/>
              <a:t>; владение основными </a:t>
            </a:r>
            <a:r>
              <a:rPr lang="ru-RU" sz="3600" dirty="0" err="1" smtClean="0"/>
              <a:t>общеучебными</a:t>
            </a:r>
            <a:r>
              <a:rPr lang="ru-RU" sz="3600" dirty="0" smtClean="0"/>
              <a:t> умениями информационно-логического характера, умениями организации собственной учебной деятельности, основными универсальными умениями информационного характера,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Метапредметныӊ төп максаты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«</a:t>
            </a:r>
            <a:r>
              <a:rPr lang="ru-RU" u="sng" dirty="0" err="1" smtClean="0"/>
              <a:t>Билге</a:t>
            </a:r>
            <a:r>
              <a:rPr lang="ru-RU" u="sng" dirty="0" smtClean="0"/>
              <a:t>»:</a:t>
            </a:r>
            <a:r>
              <a:rPr lang="ru-RU" dirty="0" err="1" smtClean="0"/>
              <a:t>укучыда</a:t>
            </a:r>
            <a:r>
              <a:rPr lang="ru-RU" dirty="0" smtClean="0"/>
              <a:t> </a:t>
            </a:r>
            <a:r>
              <a:rPr lang="ru-RU" dirty="0" err="1" smtClean="0"/>
              <a:t>схемалаштыру</a:t>
            </a:r>
            <a:r>
              <a:rPr lang="ru-RU" dirty="0" smtClean="0"/>
              <a:t> </a:t>
            </a:r>
            <a:r>
              <a:rPr lang="ru-RU" dirty="0" err="1" smtClean="0"/>
              <a:t>сәләтен формалаштыру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«</a:t>
            </a:r>
            <a:r>
              <a:rPr lang="ru-RU" u="sng" dirty="0" err="1" smtClean="0"/>
              <a:t>Белем</a:t>
            </a:r>
            <a:r>
              <a:rPr lang="ru-RU" u="sng" dirty="0" smtClean="0"/>
              <a:t>»: </a:t>
            </a:r>
            <a:r>
              <a:rPr lang="ru-RU" dirty="0" err="1" smtClean="0"/>
              <a:t>билгеләмәләр белән эшләү сәләтетен  формалаштыру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«Проблема»: </a:t>
            </a:r>
            <a:r>
              <a:rPr lang="ru-RU" dirty="0" err="1" smtClean="0"/>
              <a:t>китерелгән вакыйгаларга</a:t>
            </a:r>
            <a:r>
              <a:rPr lang="ru-RU" dirty="0" smtClean="0"/>
              <a:t> </a:t>
            </a:r>
            <a:r>
              <a:rPr lang="ru-RU" dirty="0" err="1" smtClean="0"/>
              <a:t>укучыныӊ шәхси позициясен</a:t>
            </a:r>
            <a:r>
              <a:rPr lang="ru-RU" dirty="0" smtClean="0"/>
              <a:t>  </a:t>
            </a:r>
            <a:r>
              <a:rPr lang="ru-RU" dirty="0" err="1" smtClean="0"/>
              <a:t>формалаштыру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Метапредмет</a:t>
            </a:r>
            <a:r>
              <a:rPr lang="ru-RU" b="1" dirty="0" smtClean="0"/>
              <a:t>  </a:t>
            </a:r>
            <a:r>
              <a:rPr lang="ru-RU" b="1" dirty="0" err="1" smtClean="0"/>
              <a:t>дәреснеӊ биремнәренә таләпләр.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Катлаулылык</a:t>
            </a:r>
            <a:r>
              <a:rPr lang="ru-RU" dirty="0" smtClean="0"/>
              <a:t>,  </a:t>
            </a:r>
            <a:r>
              <a:rPr lang="ru-RU" dirty="0" err="1" smtClean="0"/>
              <a:t>пробемалы</a:t>
            </a:r>
            <a:r>
              <a:rPr lang="ru-RU" dirty="0" smtClean="0"/>
              <a:t> </a:t>
            </a:r>
            <a:r>
              <a:rPr lang="ru-RU" dirty="0" err="1" smtClean="0"/>
              <a:t>һәм эзләнү характерында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6" descr="Англ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000372"/>
            <a:ext cx="487662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28736"/>
            <a:ext cx="7777163" cy="53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079500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err="1" smtClean="0">
                <a:solidFill>
                  <a:schemeClr val="bg1"/>
                </a:solidFill>
              </a:rPr>
              <a:t>Мәктәп яңа нәтиҗәләргә әзерме, </a:t>
            </a:r>
            <a:r>
              <a:rPr lang="ru-RU" sz="3600" b="1" dirty="0" smtClean="0">
                <a:solidFill>
                  <a:schemeClr val="bg1"/>
                </a:solidFill>
              </a:rPr>
              <a:t>яки «</a:t>
            </a:r>
            <a:r>
              <a:rPr lang="ru-RU" sz="3600" b="1" dirty="0" err="1" smtClean="0">
                <a:solidFill>
                  <a:schemeClr val="bg1"/>
                </a:solidFill>
              </a:rPr>
              <a:t>белем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бирү</a:t>
            </a:r>
            <a:r>
              <a:rPr lang="ru-RU" sz="3600" b="1" dirty="0" smtClean="0">
                <a:solidFill>
                  <a:schemeClr val="bg1"/>
                </a:solidFill>
              </a:rPr>
              <a:t>»не </a:t>
            </a:r>
            <a:r>
              <a:rPr lang="ru-RU" sz="3600" b="1" dirty="0" err="1" smtClean="0">
                <a:solidFill>
                  <a:schemeClr val="bg1"/>
                </a:solidFill>
              </a:rPr>
              <a:t>дәвам итәбезме</a:t>
            </a:r>
            <a:r>
              <a:rPr lang="ru-RU" sz="3600" b="1" dirty="0" smtClean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Метапредмет нәтиҗәләре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универсаль</a:t>
            </a:r>
            <a:r>
              <a:rPr lang="ru-RU" dirty="0" smtClean="0"/>
              <a:t> </a:t>
            </a:r>
            <a:r>
              <a:rPr lang="ru-RU" dirty="0" err="1" smtClean="0"/>
              <a:t>уку</a:t>
            </a:r>
            <a:r>
              <a:rPr lang="ru-RU" dirty="0" smtClean="0"/>
              <a:t> </a:t>
            </a:r>
            <a:r>
              <a:rPr lang="ru-RU" dirty="0" err="1" smtClean="0"/>
              <a:t>гамәлләрен </a:t>
            </a:r>
            <a:r>
              <a:rPr lang="ru-RU" dirty="0" err="1" smtClean="0">
                <a:solidFill>
                  <a:srgbClr val="FF0000"/>
                </a:solidFill>
              </a:rPr>
              <a:t>(</a:t>
            </a:r>
            <a:r>
              <a:rPr lang="ru-RU" b="1" i="1" dirty="0" err="1" smtClean="0">
                <a:solidFill>
                  <a:srgbClr val="FF0000"/>
                </a:solidFill>
              </a:rPr>
              <a:t>танып-белү, регулятив,коммуникатив</a:t>
            </a:r>
            <a:r>
              <a:rPr lang="ru-RU" b="1" i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err="1" smtClean="0"/>
              <a:t>формалаштыруга</a:t>
            </a:r>
            <a:r>
              <a:rPr lang="ru-RU" dirty="0" smtClean="0"/>
              <a:t>  </a:t>
            </a:r>
            <a:r>
              <a:rPr lang="ru-RU" dirty="0" err="1" smtClean="0"/>
              <a:t>хезмәт итә.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Регулятив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/>
              <a:t>универсаль</a:t>
            </a:r>
            <a:r>
              <a:rPr lang="ru-RU" b="1" dirty="0" smtClean="0"/>
              <a:t> </a:t>
            </a:r>
            <a:r>
              <a:rPr lang="ru-RU" b="1" dirty="0" err="1" smtClean="0"/>
              <a:t>уку</a:t>
            </a:r>
            <a:r>
              <a:rPr lang="ru-RU" b="1" dirty="0" smtClean="0"/>
              <a:t> </a:t>
            </a:r>
            <a:r>
              <a:rPr lang="ru-RU" b="1" dirty="0" err="1" smtClean="0"/>
              <a:t>гамәлләре: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эшчәнлек өчен эш</a:t>
            </a:r>
            <a:r>
              <a:rPr lang="ru-RU" dirty="0" smtClean="0"/>
              <a:t> </a:t>
            </a:r>
            <a:r>
              <a:rPr lang="ru-RU" dirty="0" err="1" smtClean="0"/>
              <a:t>урынын</a:t>
            </a:r>
            <a:r>
              <a:rPr lang="ru-RU" dirty="0" smtClean="0"/>
              <a:t> </a:t>
            </a:r>
            <a:r>
              <a:rPr lang="ru-RU" dirty="0" err="1" smtClean="0"/>
              <a:t>әзерләү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ярдәме белән уку</a:t>
            </a:r>
            <a:r>
              <a:rPr lang="ru-RU" dirty="0" smtClean="0"/>
              <a:t> </a:t>
            </a:r>
            <a:r>
              <a:rPr lang="ru-RU" dirty="0" err="1" smtClean="0"/>
              <a:t>проблемасын</a:t>
            </a:r>
            <a:r>
              <a:rPr lang="ru-RU" dirty="0" smtClean="0"/>
              <a:t> табу </a:t>
            </a:r>
            <a:r>
              <a:rPr lang="ru-RU" dirty="0" err="1" smtClean="0"/>
              <a:t>һәм формалаштыру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ярдәме белән эшне</a:t>
            </a:r>
            <a:r>
              <a:rPr lang="ru-RU" dirty="0" smtClean="0"/>
              <a:t> </a:t>
            </a:r>
            <a:r>
              <a:rPr lang="ru-RU" dirty="0" err="1" smtClean="0"/>
              <a:t>планлаштырырга</a:t>
            </a:r>
            <a:r>
              <a:rPr lang="ru-RU" dirty="0" smtClean="0"/>
              <a:t> </a:t>
            </a:r>
            <a:r>
              <a:rPr lang="ru-RU" dirty="0" err="1" smtClean="0"/>
              <a:t>өйрәнү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ярдәмендә эшнең дөреслеген тикшерү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барышында</a:t>
            </a:r>
            <a:r>
              <a:rPr lang="ru-RU" dirty="0" smtClean="0"/>
              <a:t> </a:t>
            </a:r>
            <a:r>
              <a:rPr lang="ru-RU" dirty="0" err="1" smtClean="0"/>
              <a:t>гади</a:t>
            </a:r>
            <a:r>
              <a:rPr lang="ru-RU" dirty="0" smtClean="0"/>
              <a:t> </a:t>
            </a:r>
            <a:r>
              <a:rPr lang="ru-RU" dirty="0" err="1" smtClean="0"/>
              <a:t>генә эш</a:t>
            </a:r>
            <a:r>
              <a:rPr lang="ru-RU" dirty="0" smtClean="0"/>
              <a:t> </a:t>
            </a:r>
            <a:r>
              <a:rPr lang="ru-RU" dirty="0" err="1" smtClean="0"/>
              <a:t>кораллары</a:t>
            </a:r>
            <a:r>
              <a:rPr lang="ru-RU" dirty="0" smtClean="0"/>
              <a:t> </a:t>
            </a:r>
            <a:r>
              <a:rPr lang="ru-RU" dirty="0" err="1" smtClean="0"/>
              <a:t>белән эш</a:t>
            </a:r>
            <a:endParaRPr lang="ru-RU" dirty="0" smtClean="0"/>
          </a:p>
          <a:p>
            <a:r>
              <a:rPr lang="ru-RU" dirty="0" err="1" smtClean="0"/>
              <a:t>итә белү </a:t>
            </a:r>
            <a:r>
              <a:rPr lang="ru-RU" dirty="0" smtClean="0"/>
              <a:t>(линейка, карандаш, </a:t>
            </a:r>
            <a:r>
              <a:rPr lang="ru-RU" dirty="0" err="1" smtClean="0"/>
              <a:t>бетергеч</a:t>
            </a:r>
            <a:r>
              <a:rPr lang="ru-RU" dirty="0" smtClean="0"/>
              <a:t>...) </a:t>
            </a:r>
            <a:r>
              <a:rPr lang="ru-RU" dirty="0" err="1" smtClean="0"/>
              <a:t>һәм өстәмә чаралар</a:t>
            </a:r>
            <a:r>
              <a:rPr lang="ru-RU" dirty="0" smtClean="0"/>
              <a:t> (</a:t>
            </a:r>
            <a:r>
              <a:rPr lang="ru-RU" dirty="0" err="1" smtClean="0"/>
              <a:t>информацион</a:t>
            </a:r>
            <a:r>
              <a:rPr lang="ru-RU" dirty="0" smtClean="0"/>
              <a:t> </a:t>
            </a:r>
            <a:r>
              <a:rPr lang="ru-RU" dirty="0" err="1" smtClean="0"/>
              <a:t>һәм коммуникацион</a:t>
            </a:r>
            <a:r>
              <a:rPr lang="ru-RU" dirty="0" smtClean="0"/>
              <a:t> </a:t>
            </a:r>
            <a:r>
              <a:rPr lang="ru-RU" dirty="0" err="1" smtClean="0"/>
              <a:t>технологияләр, белешмә әдәбият һ.б.</a:t>
            </a:r>
            <a:r>
              <a:rPr lang="ru-RU" dirty="0" smtClean="0"/>
              <a:t>) </a:t>
            </a:r>
            <a:r>
              <a:rPr lang="ru-RU" dirty="0" err="1" smtClean="0"/>
              <a:t>куллана</a:t>
            </a:r>
            <a:r>
              <a:rPr lang="ru-RU" dirty="0" smtClean="0"/>
              <a:t> </a:t>
            </a:r>
            <a:r>
              <a:rPr lang="ru-RU" dirty="0" err="1" smtClean="0"/>
              <a:t>белү;</a:t>
            </a:r>
            <a:endParaRPr lang="ru-RU" dirty="0" smtClean="0"/>
          </a:p>
          <a:p>
            <a:r>
              <a:rPr lang="ru-RU" dirty="0" smtClean="0"/>
              <a:t>6)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сыйфатына</a:t>
            </a:r>
            <a:r>
              <a:rPr lang="ru-RU" dirty="0" smtClean="0"/>
              <a:t> </a:t>
            </a:r>
            <a:r>
              <a:rPr lang="ru-RU" dirty="0" err="1" smtClean="0"/>
              <a:t>бәя бирә белү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уңышсызлыкларның сәбәбен аңлый һәм ул</a:t>
            </a:r>
            <a:r>
              <a:rPr lang="ru-RU" dirty="0" smtClean="0"/>
              <a:t> </a:t>
            </a:r>
            <a:r>
              <a:rPr lang="ru-RU" dirty="0" err="1" smtClean="0"/>
              <a:t>ситуациядән чыгу</a:t>
            </a:r>
            <a:r>
              <a:rPr lang="ru-RU" dirty="0" smtClean="0"/>
              <a:t> </a:t>
            </a:r>
            <a:r>
              <a:rPr lang="ru-RU" dirty="0" err="1" smtClean="0"/>
              <a:t>юлларын</a:t>
            </a:r>
            <a:r>
              <a:rPr lang="ru-RU" dirty="0" smtClean="0"/>
              <a:t> </a:t>
            </a:r>
            <a:r>
              <a:rPr lang="ru-RU" dirty="0" err="1" smtClean="0"/>
              <a:t>таба</a:t>
            </a:r>
            <a:r>
              <a:rPr lang="ru-RU" dirty="0" smtClean="0"/>
              <a:t> </a:t>
            </a:r>
            <a:r>
              <a:rPr lang="ru-RU" dirty="0" err="1" smtClean="0"/>
              <a:t>белү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Универсаль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tt-RU" sz="4000" dirty="0" smtClean="0">
                <a:solidFill>
                  <a:schemeClr val="bg1"/>
                </a:solidFill>
              </a:rPr>
              <a:t>уку гамәлләре 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57158" y="1714488"/>
            <a:ext cx="3529013" cy="95410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Arial" charset="0"/>
              </a:rPr>
              <a:t>Регулятив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Arial" charset="0"/>
              </a:rPr>
              <a:t>уку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Arial" charset="0"/>
              </a:rPr>
              <a:t>гамәлләре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 </a:t>
            </a:r>
            <a:endParaRPr lang="ru-RU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763713" y="3933825"/>
            <a:ext cx="603885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«Аңлыйм һәм эшлим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Ситуац</a:t>
            </a:r>
            <a:r>
              <a:rPr lang="tt-RU" sz="2400" b="1" dirty="0" smtClean="0">
                <a:latin typeface="Times New Roman" pitchFamily="18" charset="0"/>
                <a:cs typeface="Arial" charset="0"/>
              </a:rPr>
              <a:t>ияне контрол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ь</a:t>
            </a:r>
            <a:r>
              <a:rPr lang="tt-RU" sz="2400" b="1" dirty="0" smtClean="0">
                <a:latin typeface="Times New Roman" pitchFamily="18" charset="0"/>
                <a:cs typeface="Arial" charset="0"/>
              </a:rPr>
              <a:t>дә тотам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«Бәяләргә өйрәнәм»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Уйлыйм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, язам,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сөйлим, күрсәтәм һәм эшлим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940424" y="2420938"/>
            <a:ext cx="2846417" cy="10772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Arial" charset="0"/>
              </a:rPr>
              <a:t>«Мин </a:t>
            </a:r>
          </a:p>
          <a:p>
            <a:pPr algn="just"/>
            <a:r>
              <a:rPr lang="ru-RU" sz="3200" dirty="0" err="1" smtClean="0">
                <a:latin typeface="Times New Roman" pitchFamily="18" charset="0"/>
                <a:cs typeface="Arial" charset="0"/>
              </a:rPr>
              <a:t>эшли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Arial" charset="0"/>
              </a:rPr>
              <a:t>алам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»</a:t>
            </a: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19815" name="AutoShape 7"/>
          <p:cNvCxnSpPr>
            <a:cxnSpLocks noChangeShapeType="1"/>
            <a:stCxn id="119812" idx="3"/>
            <a:endCxn id="119814" idx="1"/>
          </p:cNvCxnSpPr>
          <p:nvPr/>
        </p:nvCxnSpPr>
        <p:spPr bwMode="auto">
          <a:xfrm>
            <a:off x="3886171" y="2191542"/>
            <a:ext cx="2054253" cy="7680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816" name="AutoShape 8"/>
          <p:cNvCxnSpPr>
            <a:cxnSpLocks noChangeShapeType="1"/>
            <a:stCxn id="119812" idx="2"/>
            <a:endCxn id="119813" idx="0"/>
          </p:cNvCxnSpPr>
          <p:nvPr/>
        </p:nvCxnSpPr>
        <p:spPr bwMode="auto">
          <a:xfrm rot="16200000" flipH="1">
            <a:off x="2819786" y="1970473"/>
            <a:ext cx="1265230" cy="26614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Танып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белү универсаль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гамәлләре: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1) </a:t>
            </a:r>
            <a:r>
              <a:rPr lang="ru-RU" sz="1600" dirty="0" err="1" smtClean="0"/>
              <a:t>дәреслек белән эш</a:t>
            </a:r>
            <a:r>
              <a:rPr lang="ru-RU" sz="1600" dirty="0" smtClean="0"/>
              <a:t> </a:t>
            </a:r>
            <a:r>
              <a:rPr lang="ru-RU" sz="1600" dirty="0" err="1" smtClean="0"/>
              <a:t>итә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2) </a:t>
            </a:r>
            <a:r>
              <a:rPr lang="ru-RU" sz="1600" dirty="0" err="1" smtClean="0"/>
              <a:t>хәрефләрне танып</a:t>
            </a:r>
            <a:r>
              <a:rPr lang="ru-RU" sz="1600" dirty="0" smtClean="0"/>
              <a:t>, </a:t>
            </a:r>
            <a:r>
              <a:rPr lang="ru-RU" sz="1600" dirty="0" err="1" smtClean="0"/>
              <a:t>текстны</a:t>
            </a:r>
            <a:r>
              <a:rPr lang="ru-RU" sz="1600" dirty="0" smtClean="0"/>
              <a:t> (</a:t>
            </a:r>
            <a:r>
              <a:rPr lang="ru-RU" sz="1600" dirty="0" err="1" smtClean="0"/>
              <a:t>хикәя</a:t>
            </a:r>
            <a:r>
              <a:rPr lang="ru-RU" sz="1600" dirty="0" smtClean="0"/>
              <a:t>, </a:t>
            </a:r>
            <a:r>
              <a:rPr lang="ru-RU" sz="1600" dirty="0" err="1" smtClean="0"/>
              <a:t>шигырь</a:t>
            </a:r>
            <a:r>
              <a:rPr lang="ru-RU" sz="1600" dirty="0" smtClean="0"/>
              <a:t>, </a:t>
            </a:r>
            <a:r>
              <a:rPr lang="ru-RU" sz="1600" dirty="0" err="1" smtClean="0"/>
              <a:t>әкиятне</a:t>
            </a:r>
            <a:r>
              <a:rPr lang="ru-RU" sz="1600" dirty="0" smtClean="0"/>
              <a:t>) </a:t>
            </a:r>
            <a:r>
              <a:rPr lang="ru-RU" sz="1600" dirty="0" err="1" smtClean="0"/>
              <a:t>сәнгатьле итеп</a:t>
            </a:r>
            <a:r>
              <a:rPr lang="ru-RU" sz="1600" dirty="0" smtClean="0"/>
              <a:t> </a:t>
            </a:r>
            <a:r>
              <a:rPr lang="ru-RU" sz="1600" dirty="0" err="1" smtClean="0"/>
              <a:t>уку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3) этнокультура </a:t>
            </a:r>
            <a:r>
              <a:rPr lang="ru-RU" sz="1600" dirty="0" err="1" smtClean="0"/>
              <a:t>өлкәсенә караган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сүзләр булган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текстны</a:t>
            </a:r>
            <a:r>
              <a:rPr lang="ru-RU" sz="1600" dirty="0" smtClean="0"/>
              <a:t>, </a:t>
            </a:r>
            <a:r>
              <a:rPr lang="ru-RU" sz="1600" dirty="0" err="1" smtClean="0"/>
              <a:t>сүзлекләр кулланып</a:t>
            </a:r>
            <a:r>
              <a:rPr lang="ru-RU" sz="1600" dirty="0" smtClean="0"/>
              <a:t>, </a:t>
            </a:r>
            <a:r>
              <a:rPr lang="ru-RU" sz="1600" dirty="0" err="1" smtClean="0"/>
              <a:t>аңлап уку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4) текста </a:t>
            </a:r>
            <a:r>
              <a:rPr lang="ru-RU" sz="1600" dirty="0" err="1" smtClean="0"/>
              <a:t>очраган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таныш</a:t>
            </a:r>
            <a:r>
              <a:rPr lang="ru-RU" sz="1600" dirty="0" smtClean="0"/>
              <a:t> </a:t>
            </a:r>
            <a:r>
              <a:rPr lang="ru-RU" sz="1600" dirty="0" err="1" smtClean="0"/>
              <a:t>сүзләргә таянып</a:t>
            </a:r>
            <a:r>
              <a:rPr lang="ru-RU" sz="1600" dirty="0" smtClean="0"/>
              <a:t>, </a:t>
            </a:r>
            <a:r>
              <a:rPr lang="ru-RU" sz="1600" dirty="0" err="1" smtClean="0"/>
              <a:t>яңа сүзләрнең мәгънәсенә төшенү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5) </a:t>
            </a:r>
            <a:r>
              <a:rPr lang="ru-RU" sz="1600" dirty="0" err="1" smtClean="0"/>
              <a:t>текстны</a:t>
            </a:r>
            <a:r>
              <a:rPr lang="ru-RU" sz="1600" dirty="0" smtClean="0"/>
              <a:t> </a:t>
            </a:r>
            <a:r>
              <a:rPr lang="ru-RU" sz="1600" dirty="0" err="1" smtClean="0"/>
              <a:t>сәнгатьле итеп</a:t>
            </a:r>
            <a:r>
              <a:rPr lang="ru-RU" sz="1600" dirty="0" smtClean="0"/>
              <a:t> </a:t>
            </a:r>
            <a:r>
              <a:rPr lang="ru-RU" sz="1600" dirty="0" err="1" smtClean="0"/>
              <a:t>укыгач</a:t>
            </a:r>
            <a:r>
              <a:rPr lang="ru-RU" sz="1600" dirty="0" smtClean="0"/>
              <a:t>, </a:t>
            </a:r>
            <a:r>
              <a:rPr lang="ru-RU" sz="1600" dirty="0" err="1" smtClean="0"/>
              <a:t>сорауларга</a:t>
            </a:r>
            <a:r>
              <a:rPr lang="ru-RU" sz="1600" dirty="0" smtClean="0"/>
              <a:t> </a:t>
            </a:r>
            <a:r>
              <a:rPr lang="ru-RU" sz="1600" dirty="0" err="1" smtClean="0"/>
              <a:t>җавап бирү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6) </a:t>
            </a:r>
            <a:r>
              <a:rPr lang="ru-RU" sz="1600" dirty="0" err="1" smtClean="0"/>
              <a:t>укытучының сорауларына</a:t>
            </a:r>
            <a:r>
              <a:rPr lang="ru-RU" sz="1600" dirty="0" smtClean="0"/>
              <a:t> </a:t>
            </a:r>
            <a:r>
              <a:rPr lang="ru-RU" sz="1600" dirty="0" err="1" smtClean="0"/>
              <a:t>җавап бирә</a:t>
            </a:r>
            <a:r>
              <a:rPr lang="ru-RU" sz="1600" dirty="0" smtClean="0"/>
              <a:t>, </a:t>
            </a:r>
            <a:r>
              <a:rPr lang="ru-RU" sz="1600" dirty="0" err="1" smtClean="0"/>
              <a:t>тиешле</a:t>
            </a:r>
            <a:r>
              <a:rPr lang="ru-RU" sz="1600" dirty="0" smtClean="0"/>
              <a:t> </a:t>
            </a:r>
            <a:r>
              <a:rPr lang="ru-RU" sz="1600" dirty="0" err="1" smtClean="0"/>
              <a:t>мәгълүматны таба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7) </a:t>
            </a:r>
            <a:r>
              <a:rPr lang="ru-RU" sz="1600" dirty="0" err="1" smtClean="0"/>
              <a:t>предметларны</a:t>
            </a:r>
            <a:r>
              <a:rPr lang="ru-RU" sz="1600" dirty="0" smtClean="0"/>
              <a:t> </a:t>
            </a:r>
            <a:r>
              <a:rPr lang="ru-RU" sz="1600" dirty="0" err="1" smtClean="0"/>
              <a:t>чагыштыра</a:t>
            </a:r>
            <a:r>
              <a:rPr lang="ru-RU" sz="1600" dirty="0" smtClean="0"/>
              <a:t>, </a:t>
            </a:r>
            <a:r>
              <a:rPr lang="ru-RU" sz="1600" dirty="0" err="1" smtClean="0"/>
              <a:t>охшаш</a:t>
            </a:r>
            <a:r>
              <a:rPr lang="ru-RU" sz="1600" dirty="0" smtClean="0"/>
              <a:t> </a:t>
            </a:r>
            <a:r>
              <a:rPr lang="ru-RU" sz="1600" dirty="0" err="1" smtClean="0"/>
              <a:t>һәм аермалы</a:t>
            </a:r>
            <a:r>
              <a:rPr lang="ru-RU" sz="1600" dirty="0" smtClean="0"/>
              <a:t> </a:t>
            </a:r>
            <a:r>
              <a:rPr lang="ru-RU" sz="1600" dirty="0" err="1" smtClean="0"/>
              <a:t>якларын</a:t>
            </a:r>
            <a:r>
              <a:rPr lang="ru-RU" sz="1600" dirty="0" smtClean="0"/>
              <a:t> </a:t>
            </a:r>
            <a:r>
              <a:rPr lang="ru-RU" sz="1600" dirty="0" err="1" smtClean="0"/>
              <a:t>билгели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8) </a:t>
            </a:r>
            <a:r>
              <a:rPr lang="ru-RU" sz="1600" dirty="0" err="1" smtClean="0"/>
              <a:t>укылган</a:t>
            </a:r>
            <a:r>
              <a:rPr lang="ru-RU" sz="1600" dirty="0" smtClean="0"/>
              <a:t> яки </a:t>
            </a:r>
            <a:r>
              <a:rPr lang="ru-RU" sz="1600" dirty="0" err="1" smtClean="0"/>
              <a:t>тыңланган зур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булмаган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текстның эчтәлеген кыскартып</a:t>
            </a:r>
            <a:r>
              <a:rPr lang="ru-RU" sz="1600" dirty="0" smtClean="0"/>
              <a:t> </a:t>
            </a:r>
            <a:r>
              <a:rPr lang="ru-RU" sz="1600" dirty="0" err="1" smtClean="0"/>
              <a:t>яки</a:t>
            </a:r>
            <a:r>
              <a:rPr lang="ru-RU" sz="1600" dirty="0" smtClean="0"/>
              <a:t>, </a:t>
            </a:r>
            <a:r>
              <a:rPr lang="ru-RU" sz="1600" dirty="0" err="1" smtClean="0"/>
              <a:t>тулыландырып</a:t>
            </a:r>
            <a:r>
              <a:rPr lang="ru-RU" sz="1600" dirty="0" smtClean="0"/>
              <a:t> </a:t>
            </a:r>
            <a:r>
              <a:rPr lang="ru-RU" sz="1600" dirty="0" err="1" smtClean="0"/>
              <a:t>сөйли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9) </a:t>
            </a:r>
            <a:r>
              <a:rPr lang="ru-RU" sz="1600" dirty="0" err="1" smtClean="0"/>
              <a:t>уку</a:t>
            </a:r>
            <a:r>
              <a:rPr lang="ru-RU" sz="1600" dirty="0" smtClean="0"/>
              <a:t> </a:t>
            </a:r>
            <a:r>
              <a:rPr lang="ru-RU" sz="1600" dirty="0" err="1" smtClean="0"/>
              <a:t>мәсьәләсен чишүдә нинди</a:t>
            </a:r>
            <a:r>
              <a:rPr lang="ru-RU" sz="1600" dirty="0" smtClean="0"/>
              <a:t> информация </a:t>
            </a:r>
            <a:r>
              <a:rPr lang="ru-RU" sz="1600" dirty="0" err="1" smtClean="0"/>
              <a:t>кирәген мөстәкыйль ачыклау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10) </a:t>
            </a:r>
            <a:r>
              <a:rPr lang="ru-RU" sz="1600" dirty="0" err="1" smtClean="0"/>
              <a:t>уку</a:t>
            </a:r>
            <a:r>
              <a:rPr lang="ru-RU" sz="1600" dirty="0" smtClean="0"/>
              <a:t> </a:t>
            </a:r>
            <a:r>
              <a:rPr lang="ru-RU" sz="1600" dirty="0" err="1" smtClean="0"/>
              <a:t>мәсьәләсен чишүгә кирәкле булган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сүзлекләрне</a:t>
            </a:r>
            <a:r>
              <a:rPr lang="ru-RU" sz="1600" dirty="0" smtClean="0"/>
              <a:t>, </a:t>
            </a:r>
            <a:r>
              <a:rPr lang="ru-RU" sz="1600" dirty="0" err="1" smtClean="0"/>
              <a:t>белешмә материалларны</a:t>
            </a:r>
            <a:r>
              <a:rPr lang="ru-RU" sz="1600" dirty="0" smtClean="0"/>
              <a:t>, </a:t>
            </a:r>
            <a:r>
              <a:rPr lang="ru-RU" sz="1600" dirty="0" err="1" smtClean="0"/>
              <a:t>энциклопедияләрне</a:t>
            </a:r>
            <a:r>
              <a:rPr lang="ru-RU" sz="1600" dirty="0" smtClean="0"/>
              <a:t>, электрон </a:t>
            </a:r>
            <a:r>
              <a:rPr lang="ru-RU" sz="1600" dirty="0" err="1" smtClean="0"/>
              <a:t>дискларны</a:t>
            </a:r>
            <a:r>
              <a:rPr lang="ru-RU" sz="1600" dirty="0" smtClean="0"/>
              <a:t>, </a:t>
            </a:r>
            <a:r>
              <a:rPr lang="ru-RU" sz="1600" dirty="0" err="1" smtClean="0"/>
              <a:t>Интернетны</a:t>
            </a:r>
            <a:r>
              <a:rPr lang="ru-RU" sz="1600" dirty="0" smtClean="0"/>
              <a:t> </a:t>
            </a:r>
            <a:r>
              <a:rPr lang="ru-RU" sz="1600" dirty="0" err="1" smtClean="0"/>
              <a:t>мөстәкыйль таба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11) </a:t>
            </a:r>
            <a:r>
              <a:rPr lang="ru-RU" sz="1600" dirty="0" err="1" smtClean="0"/>
              <a:t>уку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барышында</a:t>
            </a:r>
            <a:r>
              <a:rPr lang="ru-RU" sz="1600" dirty="0" smtClean="0"/>
              <a:t> анализ (</a:t>
            </a:r>
            <a:r>
              <a:rPr lang="ru-RU" sz="1600" dirty="0" err="1" smtClean="0"/>
              <a:t>таркату</a:t>
            </a:r>
            <a:r>
              <a:rPr lang="ru-RU" sz="1600" dirty="0" smtClean="0"/>
              <a:t>) </a:t>
            </a:r>
            <a:r>
              <a:rPr lang="ru-RU" sz="1600" dirty="0" err="1" smtClean="0"/>
              <a:t>һәм </a:t>
            </a:r>
            <a:r>
              <a:rPr lang="ru-RU" sz="1600" dirty="0" smtClean="0"/>
              <a:t>синтез (</a:t>
            </a:r>
            <a:r>
              <a:rPr lang="ru-RU" sz="1600" dirty="0" err="1" smtClean="0"/>
              <a:t>берләштерү</a:t>
            </a:r>
            <a:r>
              <a:rPr lang="ru-RU" sz="1600" dirty="0" smtClean="0"/>
              <a:t>) </a:t>
            </a:r>
            <a:r>
              <a:rPr lang="ru-RU" sz="1600" dirty="0" err="1" smtClean="0"/>
              <a:t>гамәлләрен башкара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12) </a:t>
            </a:r>
            <a:r>
              <a:rPr lang="ru-RU" sz="1600" dirty="0" err="1" smtClean="0"/>
              <a:t>фикерләүнең </a:t>
            </a:r>
            <a:r>
              <a:rPr lang="ru-RU" sz="1600" dirty="0" smtClean="0"/>
              <a:t>логик </a:t>
            </a:r>
            <a:r>
              <a:rPr lang="ru-RU" sz="1600" dirty="0" err="1" smtClean="0"/>
              <a:t>чылбырын</a:t>
            </a:r>
            <a:r>
              <a:rPr lang="ru-RU" sz="1600" dirty="0" smtClean="0"/>
              <a:t> </a:t>
            </a:r>
            <a:r>
              <a:rPr lang="ru-RU" sz="1600" dirty="0" err="1" smtClean="0"/>
              <a:t>төзи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13) </a:t>
            </a:r>
            <a:r>
              <a:rPr lang="ru-RU" sz="1600" dirty="0" err="1" smtClean="0"/>
              <a:t>алынган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мәгълүматны таблицалар</a:t>
            </a:r>
            <a:r>
              <a:rPr lang="ru-RU" sz="1600" dirty="0" smtClean="0"/>
              <a:t>, </a:t>
            </a:r>
            <a:r>
              <a:rPr lang="ru-RU" sz="1600" dirty="0" err="1" smtClean="0"/>
              <a:t>схемалар</a:t>
            </a:r>
            <a:r>
              <a:rPr lang="ru-RU" sz="1600" dirty="0" smtClean="0"/>
              <a:t>, конспект </a:t>
            </a:r>
            <a:r>
              <a:rPr lang="ru-RU" sz="1600" dirty="0" err="1" smtClean="0"/>
              <a:t>ярдәмендә күрсәтә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14) текст </a:t>
            </a:r>
            <a:r>
              <a:rPr lang="ru-RU" sz="1600" dirty="0" err="1" smtClean="0"/>
              <a:t>эчтәлеге буенча</a:t>
            </a:r>
            <a:r>
              <a:rPr lang="ru-RU" sz="1600" dirty="0" smtClean="0"/>
              <a:t> </a:t>
            </a:r>
            <a:r>
              <a:rPr lang="ru-RU" sz="1600" dirty="0" err="1" smtClean="0"/>
              <a:t>гади</a:t>
            </a:r>
            <a:r>
              <a:rPr lang="ru-RU" sz="1600" dirty="0" smtClean="0"/>
              <a:t> план </a:t>
            </a:r>
            <a:r>
              <a:rPr lang="ru-RU" sz="1600" dirty="0" err="1" smtClean="0"/>
              <a:t>төзи белү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00034" y="1643050"/>
            <a:ext cx="3529013" cy="138499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Танып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белү универсаль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уку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гамәлләре</a:t>
            </a:r>
            <a:endParaRPr lang="ru-RU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763713" y="3935413"/>
            <a:ext cx="6038850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Эзлим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һәм табам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«Сурәтлим»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Укыйм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сөйлим, аңлыйм»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Эзлекле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фикер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йөртәм»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Проблеманы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чишәм»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5643570" y="2143116"/>
            <a:ext cx="2977097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Arial" charset="0"/>
              </a:rPr>
              <a:t>«Мин </a:t>
            </a:r>
            <a:r>
              <a:rPr lang="ru-RU" sz="3200" dirty="0" err="1" smtClean="0">
                <a:latin typeface="Times New Roman" pitchFamily="18" charset="0"/>
                <a:cs typeface="Arial" charset="0"/>
              </a:rPr>
              <a:t>өйрәнәм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»</a:t>
            </a: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20839" name="AutoShape 7"/>
          <p:cNvCxnSpPr>
            <a:cxnSpLocks noChangeShapeType="1"/>
            <a:stCxn id="120836" idx="3"/>
            <a:endCxn id="120838" idx="1"/>
          </p:cNvCxnSpPr>
          <p:nvPr/>
        </p:nvCxnSpPr>
        <p:spPr bwMode="auto">
          <a:xfrm>
            <a:off x="4029047" y="2335548"/>
            <a:ext cx="1614523" cy="999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40" name="AutoShape 8"/>
          <p:cNvCxnSpPr>
            <a:cxnSpLocks noChangeShapeType="1"/>
            <a:stCxn id="120836" idx="2"/>
            <a:endCxn id="120837" idx="0"/>
          </p:cNvCxnSpPr>
          <p:nvPr/>
        </p:nvCxnSpPr>
        <p:spPr bwMode="auto">
          <a:xfrm rot="16200000" flipH="1">
            <a:off x="3070155" y="2222430"/>
            <a:ext cx="907368" cy="2518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41" name="Rectangle 9"/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  <a:ln/>
        </p:spPr>
        <p:txBody>
          <a:bodyPr/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Универсаль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tt-RU" sz="4000" dirty="0" smtClean="0">
                <a:solidFill>
                  <a:schemeClr val="bg1"/>
                </a:solidFill>
              </a:rPr>
              <a:t>уку гамәлләре 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Коммуникатив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универсаль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гамәлләре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укытучының</a:t>
            </a:r>
            <a:r>
              <a:rPr lang="ru-RU" dirty="0" smtClean="0"/>
              <a:t>, </a:t>
            </a:r>
            <a:r>
              <a:rPr lang="ru-RU" dirty="0" err="1" smtClean="0"/>
              <a:t>классташларның сорауларына</a:t>
            </a:r>
            <a:r>
              <a:rPr lang="ru-RU" dirty="0" smtClean="0"/>
              <a:t> </a:t>
            </a:r>
            <a:r>
              <a:rPr lang="ru-RU" dirty="0" err="1" smtClean="0"/>
              <a:t>җавап бирү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сөйләм </a:t>
            </a:r>
            <a:r>
              <a:rPr lang="ru-RU" dirty="0" smtClean="0"/>
              <a:t>этикеты </a:t>
            </a:r>
            <a:r>
              <a:rPr lang="ru-RU" dirty="0" err="1" smtClean="0"/>
              <a:t>нормаларын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: </a:t>
            </a:r>
            <a:r>
              <a:rPr lang="ru-RU" dirty="0" err="1" smtClean="0"/>
              <a:t>исәнләшә</a:t>
            </a:r>
            <a:r>
              <a:rPr lang="ru-RU" dirty="0" smtClean="0"/>
              <a:t>, </a:t>
            </a:r>
            <a:r>
              <a:rPr lang="ru-RU" dirty="0" err="1" smtClean="0"/>
              <a:t>саубуллаша</a:t>
            </a:r>
            <a:r>
              <a:rPr lang="ru-RU" dirty="0" smtClean="0"/>
              <a:t>, </a:t>
            </a:r>
            <a:r>
              <a:rPr lang="ru-RU" dirty="0" err="1" smtClean="0"/>
              <a:t>рәхмәт белдерә белү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башкаларның сөйләмен тыңлый һәм аңлый белү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текстны</a:t>
            </a:r>
            <a:r>
              <a:rPr lang="ru-RU" dirty="0" smtClean="0"/>
              <a:t> </a:t>
            </a:r>
            <a:r>
              <a:rPr lang="ru-RU" dirty="0" err="1" smtClean="0"/>
              <a:t>укыганнан</a:t>
            </a:r>
            <a:r>
              <a:rPr lang="ru-RU" dirty="0" smtClean="0"/>
              <a:t> </a:t>
            </a:r>
            <a:r>
              <a:rPr lang="ru-RU" dirty="0" err="1" smtClean="0"/>
              <a:t>соң </a:t>
            </a:r>
            <a:r>
              <a:rPr lang="ru-RU" dirty="0" smtClean="0"/>
              <a:t>«автор </a:t>
            </a:r>
            <a:r>
              <a:rPr lang="ru-RU" dirty="0" err="1" smtClean="0"/>
              <a:t>белән </a:t>
            </a:r>
            <a:r>
              <a:rPr lang="ru-RU" dirty="0" smtClean="0"/>
              <a:t>диалог» </a:t>
            </a:r>
            <a:r>
              <a:rPr lang="ru-RU" dirty="0" err="1" smtClean="0"/>
              <a:t>алып</a:t>
            </a:r>
            <a:r>
              <a:rPr lang="ru-RU" dirty="0" smtClean="0"/>
              <a:t> бару (</a:t>
            </a:r>
            <a:r>
              <a:rPr lang="ru-RU" dirty="0" err="1" smtClean="0"/>
              <a:t>әсәрдә </a:t>
            </a:r>
            <a:r>
              <a:rPr lang="ru-RU" dirty="0" smtClean="0"/>
              <a:t>автор </a:t>
            </a:r>
            <a:r>
              <a:rPr lang="ru-RU" dirty="0" err="1" smtClean="0"/>
              <a:t>әйтергә теләгәнне таба</a:t>
            </a:r>
            <a:r>
              <a:rPr lang="ru-RU" dirty="0" smtClean="0"/>
              <a:t> </a:t>
            </a:r>
            <a:r>
              <a:rPr lang="ru-RU" dirty="0" err="1" smtClean="0"/>
              <a:t>белү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Универсаль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tt-RU" sz="4000" dirty="0" smtClean="0">
                <a:solidFill>
                  <a:schemeClr val="bg1"/>
                </a:solidFill>
              </a:rPr>
              <a:t>уку гамәлләре 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57158" y="1643050"/>
            <a:ext cx="3529012" cy="138499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Коммуникатив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универсаль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уку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гамәлләре</a:t>
            </a:r>
            <a:endParaRPr lang="ru-RU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763713" y="4483100"/>
            <a:ext cx="60388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«Һәрвакыт  элемтәдә»</a:t>
            </a:r>
            <a:endParaRPr lang="ru-RU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«Мин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һәм 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Без»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011863" y="2420938"/>
            <a:ext cx="2224904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Arial" charset="0"/>
              </a:rPr>
              <a:t>«Без </a:t>
            </a:r>
            <a:r>
              <a:rPr lang="ru-RU" sz="3200" dirty="0" err="1" smtClean="0">
                <a:latin typeface="Times New Roman" pitchFamily="18" charset="0"/>
                <a:cs typeface="Arial" charset="0"/>
              </a:rPr>
              <a:t>бергә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»</a:t>
            </a: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21863" name="AutoShape 7"/>
          <p:cNvCxnSpPr>
            <a:cxnSpLocks noChangeShapeType="1"/>
            <a:stCxn id="121860" idx="3"/>
            <a:endCxn id="121862" idx="1"/>
          </p:cNvCxnSpPr>
          <p:nvPr/>
        </p:nvCxnSpPr>
        <p:spPr bwMode="auto">
          <a:xfrm>
            <a:off x="3886170" y="2335548"/>
            <a:ext cx="2125693" cy="3777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1864" name="AutoShape 8"/>
          <p:cNvCxnSpPr>
            <a:cxnSpLocks noChangeShapeType="1"/>
            <a:stCxn id="121860" idx="2"/>
            <a:endCxn id="121861" idx="0"/>
          </p:cNvCxnSpPr>
          <p:nvPr/>
        </p:nvCxnSpPr>
        <p:spPr bwMode="auto">
          <a:xfrm rot="16200000" flipH="1">
            <a:off x="2724874" y="2424835"/>
            <a:ext cx="1455055" cy="26614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dirty="0" err="1" smtClean="0">
                <a:solidFill>
                  <a:srgbClr val="C00000"/>
                </a:solidFill>
              </a:rPr>
              <a:t>Яңа </a:t>
            </a:r>
            <a:r>
              <a:rPr lang="ru-RU" sz="2700" dirty="0" smtClean="0">
                <a:solidFill>
                  <a:srgbClr val="C00000"/>
                </a:solidFill>
              </a:rPr>
              <a:t>стандарт </a:t>
            </a:r>
            <a:r>
              <a:rPr lang="ru-RU" sz="2700" dirty="0" err="1" smtClean="0">
                <a:solidFill>
                  <a:srgbClr val="C00000"/>
                </a:solidFill>
              </a:rPr>
              <a:t>таләп иткән универсаль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гамәлләр формалаштыруга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иҗади үсеш технологиясе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нигезендә ничек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ирешергә була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соң</a:t>
            </a:r>
            <a:r>
              <a:rPr lang="ru-RU" sz="2700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err="1" smtClean="0"/>
              <a:t>1</a:t>
            </a:r>
            <a:r>
              <a:rPr lang="ru-RU" dirty="0" err="1" smtClean="0"/>
              <a:t>.Беренчедән, </a:t>
            </a:r>
            <a:r>
              <a:rPr lang="ru-RU" dirty="0" smtClean="0"/>
              <a:t>технология </a:t>
            </a:r>
            <a:r>
              <a:rPr lang="ru-RU" dirty="0" err="1" smtClean="0"/>
              <a:t>буенча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эшчәнлеге төркемнәрдә оештырыла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err="1" smtClean="0"/>
              <a:t>ә бу</a:t>
            </a:r>
            <a:r>
              <a:rPr lang="ru-RU" dirty="0" smtClean="0"/>
              <a:t> </a:t>
            </a:r>
            <a:r>
              <a:rPr lang="ru-RU" dirty="0" err="1" smtClean="0"/>
              <a:t>исә коммуникатив</a:t>
            </a:r>
            <a:r>
              <a:rPr lang="ru-RU" dirty="0" smtClean="0"/>
              <a:t> </a:t>
            </a:r>
            <a:r>
              <a:rPr lang="ru-RU" dirty="0" err="1" smtClean="0"/>
              <a:t>гамәлләр формалашуны</a:t>
            </a:r>
            <a:r>
              <a:rPr lang="ru-RU" dirty="0" smtClean="0"/>
              <a:t> </a:t>
            </a:r>
            <a:r>
              <a:rPr lang="ru-RU" dirty="0" err="1" smtClean="0"/>
              <a:t>тәэмин итә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</a:t>
            </a:r>
            <a:r>
              <a:rPr lang="ru-RU" dirty="0" err="1" smtClean="0"/>
              <a:t>Төркем, гадәттә, </a:t>
            </a:r>
            <a:r>
              <a:rPr lang="ru-RU" dirty="0" smtClean="0"/>
              <a:t>4 </a:t>
            </a:r>
            <a:r>
              <a:rPr lang="ru-RU" dirty="0" err="1" smtClean="0"/>
              <a:t>кешедән төзелә</a:t>
            </a:r>
            <a:r>
              <a:rPr lang="ru-RU" dirty="0" smtClean="0"/>
              <a:t>. </a:t>
            </a:r>
            <a:r>
              <a:rPr lang="ru-RU" dirty="0" err="1" smtClean="0"/>
              <a:t>Укучылар</a:t>
            </a:r>
            <a:r>
              <a:rPr lang="ru-RU" dirty="0" smtClean="0"/>
              <a:t>, </a:t>
            </a:r>
            <a:r>
              <a:rPr lang="ru-RU" dirty="0" err="1" smtClean="0"/>
              <a:t>парталарны</a:t>
            </a:r>
            <a:r>
              <a:rPr lang="ru-RU" dirty="0" smtClean="0"/>
              <a:t> </a:t>
            </a:r>
            <a:r>
              <a:rPr lang="ru-RU" dirty="0" err="1" smtClean="0"/>
              <a:t>кара-каршы</a:t>
            </a:r>
            <a:r>
              <a:rPr lang="ru-RU" dirty="0" smtClean="0"/>
              <a:t> </a:t>
            </a:r>
            <a:r>
              <a:rPr lang="ru-RU" dirty="0" err="1" smtClean="0"/>
              <a:t>куеп</a:t>
            </a:r>
            <a:r>
              <a:rPr lang="ru-RU" dirty="0" smtClean="0"/>
              <a:t>, </a:t>
            </a:r>
            <a:r>
              <a:rPr lang="ru-RU" dirty="0" err="1" smtClean="0"/>
              <a:t>бер-берсенә йөзләре белән утыралар</a:t>
            </a:r>
            <a:r>
              <a:rPr lang="ru-RU" dirty="0" smtClean="0"/>
              <a:t>. </a:t>
            </a:r>
            <a:r>
              <a:rPr lang="ru-RU" dirty="0" err="1" smtClean="0"/>
              <a:t>Һәр төркемдә </a:t>
            </a:r>
            <a:r>
              <a:rPr lang="ru-RU" dirty="0" smtClean="0"/>
              <a:t>лидер </a:t>
            </a:r>
            <a:r>
              <a:rPr lang="ru-RU" dirty="0" err="1" smtClean="0"/>
              <a:t>билгеләнә</a:t>
            </a:r>
            <a:r>
              <a:rPr lang="ru-RU" dirty="0" smtClean="0"/>
              <a:t>. </a:t>
            </a:r>
            <a:r>
              <a:rPr lang="ru-RU" dirty="0" err="1" smtClean="0"/>
              <a:t>Аларны</a:t>
            </a:r>
            <a:r>
              <a:rPr lang="ru-RU" dirty="0" smtClean="0"/>
              <a:t> </a:t>
            </a:r>
            <a:r>
              <a:rPr lang="ru-RU" dirty="0" err="1" smtClean="0"/>
              <a:t>чирек</a:t>
            </a:r>
            <a:r>
              <a:rPr lang="ru-RU" dirty="0" smtClean="0"/>
              <a:t> </a:t>
            </a:r>
            <a:r>
              <a:rPr lang="ru-RU" dirty="0" err="1" smtClean="0"/>
              <a:t>саен</a:t>
            </a:r>
            <a:r>
              <a:rPr lang="ru-RU" dirty="0" smtClean="0"/>
              <a:t> </a:t>
            </a:r>
            <a:r>
              <a:rPr lang="ru-RU" dirty="0" err="1" smtClean="0"/>
              <a:t>алмаштырып</a:t>
            </a:r>
            <a:r>
              <a:rPr lang="ru-RU" dirty="0" smtClean="0"/>
              <a:t> </a:t>
            </a:r>
            <a:r>
              <a:rPr lang="ru-RU" dirty="0" err="1" smtClean="0"/>
              <a:t>торырга</a:t>
            </a:r>
            <a:r>
              <a:rPr lang="ru-RU" dirty="0" smtClean="0"/>
              <a:t> </a:t>
            </a:r>
            <a:r>
              <a:rPr lang="ru-RU" dirty="0" err="1" smtClean="0"/>
              <a:t>мөмкин.</a:t>
            </a:r>
            <a:r>
              <a:rPr lang="ru-RU" dirty="0" smtClean="0"/>
              <a:t> </a:t>
            </a:r>
            <a:r>
              <a:rPr lang="ru-RU" u="sng" dirty="0" smtClean="0"/>
              <a:t>Лидер </a:t>
            </a:r>
            <a:r>
              <a:rPr lang="ru-RU" u="sng" dirty="0" err="1" smtClean="0"/>
              <a:t>өй эшләрен тикшерә</a:t>
            </a:r>
            <a:r>
              <a:rPr lang="ru-RU" dirty="0" smtClean="0"/>
              <a:t>, </a:t>
            </a:r>
            <a:r>
              <a:rPr lang="ru-RU" dirty="0" err="1" smtClean="0"/>
              <a:t>иң уңышлыларын сайлап</a:t>
            </a:r>
            <a:r>
              <a:rPr lang="ru-RU" dirty="0" smtClean="0"/>
              <a:t>, </a:t>
            </a: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игътибарына</a:t>
            </a:r>
            <a:r>
              <a:rPr lang="ru-RU" dirty="0" smtClean="0"/>
              <a:t> </a:t>
            </a:r>
            <a:r>
              <a:rPr lang="ru-RU" dirty="0" err="1" smtClean="0"/>
              <a:t>тәкъдим итә</a:t>
            </a:r>
            <a:r>
              <a:rPr lang="ru-RU" dirty="0" smtClean="0"/>
              <a:t>;  </a:t>
            </a:r>
            <a:r>
              <a:rPr lang="ru-RU" u="sng" dirty="0" smtClean="0"/>
              <a:t> </a:t>
            </a:r>
            <a:r>
              <a:rPr lang="ru-RU" u="sng" dirty="0" err="1" smtClean="0"/>
              <a:t>төркемдәге һәр укучысының уку</a:t>
            </a:r>
            <a:r>
              <a:rPr lang="ru-RU" u="sng" dirty="0" smtClean="0"/>
              <a:t> </a:t>
            </a:r>
            <a:r>
              <a:rPr lang="ru-RU" u="sng" dirty="0" err="1" smtClean="0"/>
              <a:t>эшчәнлегендә </a:t>
            </a:r>
            <a:r>
              <a:rPr lang="ru-RU" u="sng" dirty="0" smtClean="0"/>
              <a:t>актив </a:t>
            </a:r>
            <a:r>
              <a:rPr lang="ru-RU" u="sng" dirty="0" err="1" smtClean="0"/>
              <a:t>булуын</a:t>
            </a:r>
            <a:r>
              <a:rPr lang="ru-RU" u="sng" dirty="0" smtClean="0"/>
              <a:t> </a:t>
            </a:r>
            <a:r>
              <a:rPr lang="ru-RU" u="sng" dirty="0" err="1" smtClean="0"/>
              <a:t>һәм </a:t>
            </a:r>
            <a:r>
              <a:rPr lang="ru-RU" u="sng" dirty="0" smtClean="0"/>
              <a:t> </a:t>
            </a:r>
            <a:r>
              <a:rPr lang="ru-RU" u="sng" dirty="0" err="1" smtClean="0"/>
              <a:t>төркем фикерен</a:t>
            </a:r>
            <a:r>
              <a:rPr lang="ru-RU" u="sng" dirty="0" smtClean="0"/>
              <a:t> </a:t>
            </a:r>
            <a:r>
              <a:rPr lang="ru-RU" u="sng" dirty="0" err="1" smtClean="0"/>
              <a:t>чиратлап</a:t>
            </a:r>
            <a:r>
              <a:rPr lang="ru-RU" u="sng" dirty="0" smtClean="0"/>
              <a:t> </a:t>
            </a:r>
            <a:r>
              <a:rPr lang="ru-RU" u="sng" dirty="0" err="1" smtClean="0"/>
              <a:t>башкаларга</a:t>
            </a:r>
            <a:r>
              <a:rPr lang="ru-RU" u="sng" dirty="0" smtClean="0"/>
              <a:t> </a:t>
            </a:r>
            <a:r>
              <a:rPr lang="ru-RU" u="sng" dirty="0" err="1" smtClean="0"/>
              <a:t>җиткерүдә катнашуын</a:t>
            </a:r>
            <a:r>
              <a:rPr lang="ru-RU" u="sng" dirty="0" smtClean="0"/>
              <a:t> </a:t>
            </a:r>
            <a:r>
              <a:rPr lang="ru-RU" u="sng" dirty="0" err="1" smtClean="0"/>
              <a:t>тәэмин итә</a:t>
            </a:r>
            <a:r>
              <a:rPr lang="ru-RU" u="sng" dirty="0" smtClean="0"/>
              <a:t>.</a:t>
            </a:r>
            <a:r>
              <a:rPr lang="ru-RU" dirty="0" smtClean="0"/>
              <a:t> Лидер </a:t>
            </a:r>
            <a:r>
              <a:rPr lang="ru-RU" dirty="0" err="1" smtClean="0"/>
              <a:t>үз өстенә шактый</a:t>
            </a:r>
            <a:r>
              <a:rPr lang="ru-RU" dirty="0" smtClean="0"/>
              <a:t> </a:t>
            </a:r>
            <a:r>
              <a:rPr lang="ru-RU" dirty="0" err="1" smtClean="0"/>
              <a:t>зур</a:t>
            </a:r>
            <a:r>
              <a:rPr lang="ru-RU" dirty="0" smtClean="0"/>
              <a:t> </a:t>
            </a:r>
            <a:r>
              <a:rPr lang="ru-RU" dirty="0" err="1" smtClean="0"/>
              <a:t>җаваплылык </a:t>
            </a:r>
            <a:r>
              <a:rPr lang="ru-RU" dirty="0" smtClean="0"/>
              <a:t>ала,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исә укучыда</a:t>
            </a:r>
            <a:r>
              <a:rPr lang="ru-RU" dirty="0" smtClean="0"/>
              <a:t> </a:t>
            </a:r>
            <a:r>
              <a:rPr lang="ru-RU" dirty="0" err="1" smtClean="0"/>
              <a:t>мөстәкыйльлеккә омтылыш</a:t>
            </a:r>
            <a:r>
              <a:rPr lang="ru-RU" dirty="0" smtClean="0"/>
              <a:t> </a:t>
            </a:r>
            <a:r>
              <a:rPr lang="ru-RU" dirty="0" err="1" smtClean="0"/>
              <a:t>һәм лидерлык</a:t>
            </a:r>
            <a:r>
              <a:rPr lang="ru-RU" dirty="0" smtClean="0"/>
              <a:t> </a:t>
            </a:r>
            <a:r>
              <a:rPr lang="ru-RU" dirty="0" err="1" smtClean="0"/>
              <a:t>сыйфатлары</a:t>
            </a:r>
            <a:r>
              <a:rPr lang="ru-RU" dirty="0" smtClean="0"/>
              <a:t> </a:t>
            </a:r>
            <a:r>
              <a:rPr lang="ru-RU" dirty="0" err="1" smtClean="0"/>
              <a:t>тәрбияләүгә этәргеч тудыра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Икенчедән, танып</a:t>
            </a:r>
            <a:r>
              <a:rPr lang="ru-RU" dirty="0" smtClean="0"/>
              <a:t> </a:t>
            </a:r>
            <a:r>
              <a:rPr lang="ru-RU" dirty="0" err="1" smtClean="0"/>
              <a:t>белү гамәлләре </a:t>
            </a:r>
            <a:r>
              <a:rPr lang="ru-RU" dirty="0" err="1" smtClean="0">
                <a:solidFill>
                  <a:srgbClr val="C00000"/>
                </a:solidFill>
              </a:rPr>
              <a:t>проблемалы</a:t>
            </a:r>
            <a:r>
              <a:rPr lang="ru-RU" dirty="0" smtClean="0">
                <a:solidFill>
                  <a:srgbClr val="C00000"/>
                </a:solidFill>
              </a:rPr>
              <a:t> ситуация  </a:t>
            </a:r>
            <a:r>
              <a:rPr lang="ru-RU" dirty="0" err="1" smtClean="0">
                <a:solidFill>
                  <a:srgbClr val="C00000"/>
                </a:solidFill>
              </a:rPr>
              <a:t>аша</a:t>
            </a:r>
            <a:r>
              <a:rPr lang="ru-RU" dirty="0" smtClean="0">
                <a:solidFill>
                  <a:srgbClr val="C00000"/>
                </a:solidFill>
              </a:rPr>
              <a:t>  </a:t>
            </a:r>
            <a:r>
              <a:rPr lang="ru-RU" dirty="0" err="1" smtClean="0">
                <a:solidFill>
                  <a:srgbClr val="C00000"/>
                </a:solidFill>
              </a:rPr>
              <a:t>кирәкле ысулны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аерып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алу</a:t>
            </a:r>
            <a:r>
              <a:rPr lang="ru-RU" dirty="0" smtClean="0"/>
              <a:t>, </a:t>
            </a:r>
            <a:r>
              <a:rPr lang="ru-RU" dirty="0" err="1" smtClean="0"/>
              <a:t>төрле белем</a:t>
            </a:r>
            <a:r>
              <a:rPr lang="ru-RU" dirty="0" smtClean="0"/>
              <a:t> </a:t>
            </a:r>
            <a:r>
              <a:rPr lang="ru-RU" dirty="0" err="1" smtClean="0"/>
              <a:t>чыганакларыннан</a:t>
            </a:r>
            <a:r>
              <a:rPr lang="ru-RU" dirty="0" smtClean="0"/>
              <a:t> </a:t>
            </a:r>
            <a:r>
              <a:rPr lang="ru-RU" dirty="0" err="1" smtClean="0"/>
              <a:t>файдалану</a:t>
            </a:r>
            <a:r>
              <a:rPr lang="ru-RU" dirty="0" smtClean="0"/>
              <a:t> </a:t>
            </a:r>
            <a:r>
              <a:rPr lang="ru-RU" dirty="0" err="1" smtClean="0"/>
              <a:t>һәм эчтәлекне модельләштерү процессында</a:t>
            </a:r>
            <a:r>
              <a:rPr lang="ru-RU" dirty="0" smtClean="0"/>
              <a:t> </a:t>
            </a:r>
            <a:r>
              <a:rPr lang="ru-RU" dirty="0" err="1" smtClean="0"/>
              <a:t>формалаша</a:t>
            </a:r>
            <a:r>
              <a:rPr lang="ru-RU" dirty="0" smtClean="0"/>
              <a:t>   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Өченчедән, регулятив</a:t>
            </a:r>
            <a:r>
              <a:rPr lang="ru-RU" dirty="0" smtClean="0"/>
              <a:t> </a:t>
            </a:r>
            <a:r>
              <a:rPr lang="ru-RU" dirty="0" err="1" smtClean="0"/>
              <a:t>гамәлләрне үстерү өчен, </a:t>
            </a:r>
            <a:r>
              <a:rPr lang="ru-RU" u="sng" dirty="0" err="1" smtClean="0">
                <a:solidFill>
                  <a:srgbClr val="C00000"/>
                </a:solidFill>
              </a:rPr>
              <a:t>дәрес саен</a:t>
            </a:r>
            <a:r>
              <a:rPr lang="ru-RU" u="sng" dirty="0" smtClean="0">
                <a:solidFill>
                  <a:srgbClr val="C00000"/>
                </a:solidFill>
              </a:rPr>
              <a:t> УМ </a:t>
            </a:r>
            <a:r>
              <a:rPr lang="ru-RU" u="sng" dirty="0" err="1" smtClean="0">
                <a:solidFill>
                  <a:srgbClr val="C00000"/>
                </a:solidFill>
              </a:rPr>
              <a:t>куела</a:t>
            </a:r>
            <a:r>
              <a:rPr lang="ru-RU" dirty="0" smtClean="0"/>
              <a:t>, </a:t>
            </a:r>
            <a:r>
              <a:rPr lang="ru-RU" dirty="0" err="1" smtClean="0"/>
              <a:t>чишү </a:t>
            </a:r>
            <a:r>
              <a:rPr lang="ru-RU" dirty="0" smtClean="0"/>
              <a:t>юлы </a:t>
            </a:r>
            <a:r>
              <a:rPr lang="ru-RU" dirty="0" err="1" smtClean="0"/>
              <a:t>ачыклана</a:t>
            </a:r>
            <a:r>
              <a:rPr lang="ru-RU" dirty="0" smtClean="0"/>
              <a:t>, УМ </a:t>
            </a:r>
            <a:r>
              <a:rPr lang="ru-RU" dirty="0" err="1" smtClean="0"/>
              <a:t>чишү адымлап</a:t>
            </a:r>
            <a:r>
              <a:rPr lang="ru-RU" dirty="0" smtClean="0"/>
              <a:t> </a:t>
            </a:r>
            <a:r>
              <a:rPr lang="ru-RU" dirty="0" err="1" smtClean="0"/>
              <a:t>биремнәр үтәү аша</a:t>
            </a:r>
            <a:r>
              <a:rPr lang="ru-RU" dirty="0" smtClean="0"/>
              <a:t> </a:t>
            </a:r>
            <a:r>
              <a:rPr lang="ru-RU" dirty="0" err="1" smtClean="0"/>
              <a:t>оештырыла</a:t>
            </a:r>
            <a:r>
              <a:rPr lang="ru-RU" dirty="0" smtClean="0"/>
              <a:t>, </a:t>
            </a:r>
            <a:r>
              <a:rPr lang="ru-RU" dirty="0" err="1" smtClean="0"/>
              <a:t>укучыга</a:t>
            </a:r>
            <a:r>
              <a:rPr lang="ru-RU" dirty="0" smtClean="0"/>
              <a:t>, </a:t>
            </a:r>
            <a:r>
              <a:rPr lang="ru-RU" dirty="0" err="1" smtClean="0"/>
              <a:t>үз эшчәнлеген бәяләү өчен</a:t>
            </a:r>
            <a:r>
              <a:rPr lang="ru-RU" dirty="0" smtClean="0"/>
              <a:t>, </a:t>
            </a:r>
            <a:r>
              <a:rPr lang="ru-RU" dirty="0" err="1" smtClean="0"/>
              <a:t>критерийлар</a:t>
            </a:r>
            <a:r>
              <a:rPr lang="ru-RU" dirty="0" smtClean="0"/>
              <a:t> </a:t>
            </a:r>
            <a:r>
              <a:rPr lang="ru-RU" dirty="0" err="1" smtClean="0"/>
              <a:t>тәкъдим ителә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643966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/>
          </p:cNvSpPr>
          <p:nvPr>
            <p:ph type="title"/>
          </p:nvPr>
        </p:nvSpPr>
        <p:spPr>
          <a:xfrm>
            <a:off x="0" y="144462"/>
            <a:ext cx="8858280" cy="998521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err="1" smtClean="0">
                <a:solidFill>
                  <a:schemeClr val="bg1"/>
                </a:solidFill>
              </a:rPr>
              <a:t>Яңа нәтиҗәләргә эшләү өчен укытучыга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нәрсә комачаулый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1005666">
            <a:off x="1692275" y="1479977"/>
            <a:ext cx="271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3300"/>
                </a:solidFill>
              </a:rPr>
              <a:t>Төрле дәреслекләр</a:t>
            </a:r>
            <a:endParaRPr lang="ru-RU" sz="2400" b="1" dirty="0">
              <a:solidFill>
                <a:srgbClr val="2B03F5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-1159889">
            <a:off x="6948488" y="1986032"/>
            <a:ext cx="158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000" b="1" dirty="0" smtClean="0">
                <a:solidFill>
                  <a:srgbClr val="FF3300"/>
                </a:solidFill>
              </a:rPr>
              <a:t>Белем бирү методикасы </a:t>
            </a:r>
            <a:endParaRPr lang="ru-RU" sz="2000" b="1" dirty="0">
              <a:solidFill>
                <a:srgbClr val="2B03F5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307263" y="3429000"/>
            <a:ext cx="1728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000" b="1" dirty="0" smtClean="0">
                <a:solidFill>
                  <a:srgbClr val="FF3300"/>
                </a:solidFill>
              </a:rPr>
              <a:t>Тәрбия алымнары </a:t>
            </a:r>
            <a:endParaRPr lang="ru-RU" sz="2000" b="1" dirty="0">
              <a:solidFill>
                <a:srgbClr val="2B03F5"/>
              </a:solidFill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3419475" y="2205038"/>
            <a:ext cx="1368425" cy="360362"/>
          </a:xfrm>
          <a:prstGeom prst="line">
            <a:avLst/>
          </a:prstGeom>
          <a:noFill/>
          <a:ln w="57150">
            <a:solidFill>
              <a:srgbClr val="8DF07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348038" y="2349500"/>
            <a:ext cx="287337" cy="1008063"/>
          </a:xfrm>
          <a:prstGeom prst="line">
            <a:avLst/>
          </a:prstGeom>
          <a:noFill/>
          <a:ln w="5715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492500" y="2349500"/>
            <a:ext cx="647700" cy="431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Укытучыга</a:t>
            </a:r>
            <a:r>
              <a:rPr lang="ru-RU" b="1" dirty="0" smtClean="0"/>
              <a:t> </a:t>
            </a:r>
            <a:r>
              <a:rPr lang="ru-RU" b="1" dirty="0" err="1" smtClean="0"/>
              <a:t>таләпләр: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Артыгын</a:t>
            </a:r>
            <a:r>
              <a:rPr lang="ru-RU" dirty="0" smtClean="0"/>
              <a:t> </a:t>
            </a:r>
            <a:r>
              <a:rPr lang="ru-RU" dirty="0" err="1" smtClean="0"/>
              <a:t>сөйләмәскә: биремнәрне кабатламаска</a:t>
            </a:r>
            <a:r>
              <a:rPr lang="ru-RU" dirty="0" smtClean="0"/>
              <a:t>, </a:t>
            </a:r>
            <a:r>
              <a:rPr lang="ru-RU" dirty="0" err="1" smtClean="0"/>
              <a:t>дәреслектә булган</a:t>
            </a:r>
            <a:r>
              <a:rPr lang="ru-RU" dirty="0" smtClean="0"/>
              <a:t> </a:t>
            </a:r>
            <a:r>
              <a:rPr lang="ru-RU" dirty="0" err="1" smtClean="0"/>
              <a:t>информацияне</a:t>
            </a:r>
            <a:r>
              <a:rPr lang="ru-RU" dirty="0" smtClean="0"/>
              <a:t> </a:t>
            </a:r>
            <a:r>
              <a:rPr lang="ru-RU" dirty="0" err="1" smtClean="0"/>
              <a:t>әйтмәскә, укучыныӊ җавабын кабатламаска</a:t>
            </a:r>
            <a:r>
              <a:rPr lang="ru-RU" dirty="0" smtClean="0"/>
              <a:t>! </a:t>
            </a:r>
            <a:r>
              <a:rPr lang="ru-RU" dirty="0" err="1" smtClean="0"/>
              <a:t>Укучыдан</a:t>
            </a:r>
            <a:r>
              <a:rPr lang="ru-RU" dirty="0" smtClean="0"/>
              <a:t> </a:t>
            </a:r>
            <a:r>
              <a:rPr lang="ru-RU" u="sng" dirty="0" err="1" smtClean="0"/>
              <a:t>аргументлаштырылган</a:t>
            </a:r>
            <a:r>
              <a:rPr lang="ru-RU" u="sng" dirty="0" smtClean="0"/>
              <a:t> </a:t>
            </a:r>
            <a:r>
              <a:rPr lang="ru-RU" u="sng" dirty="0" err="1" smtClean="0"/>
              <a:t>җаваплар алуга</a:t>
            </a:r>
            <a:r>
              <a:rPr lang="ru-RU" u="sng" dirty="0" smtClean="0"/>
              <a:t> </a:t>
            </a:r>
            <a:r>
              <a:rPr lang="ru-RU" u="sng" dirty="0" err="1" smtClean="0"/>
              <a:t>ирешергә</a:t>
            </a:r>
            <a:r>
              <a:rPr lang="ru-RU" dirty="0" err="1" smtClean="0"/>
              <a:t>.</a:t>
            </a:r>
            <a:endParaRPr lang="ru-RU" dirty="0" smtClean="0"/>
          </a:p>
          <a:p>
            <a:r>
              <a:rPr lang="ru-RU" u="sng" dirty="0" err="1" smtClean="0"/>
              <a:t>«Дөрес түгел» </a:t>
            </a:r>
            <a:r>
              <a:rPr lang="ru-RU" u="sng" dirty="0" smtClean="0"/>
              <a:t>«</a:t>
            </a:r>
            <a:r>
              <a:rPr lang="ru-RU" u="sng" dirty="0" err="1" smtClean="0"/>
              <a:t>ялгыш</a:t>
            </a:r>
            <a:r>
              <a:rPr lang="ru-RU" u="sng" dirty="0" smtClean="0"/>
              <a:t>» </a:t>
            </a:r>
            <a:r>
              <a:rPr lang="ru-RU" u="sng" dirty="0" err="1" smtClean="0"/>
              <a:t>сүзләрен әйтмәскә- </a:t>
            </a:r>
            <a:r>
              <a:rPr lang="ru-RU" dirty="0" err="1" smtClean="0"/>
              <a:t>моны</a:t>
            </a:r>
            <a:r>
              <a:rPr lang="ru-RU" dirty="0" smtClean="0"/>
              <a:t>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үзләре сизәргә тиеш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Укытучыныӊ төп эшчәнлеге дәрестә түгел, ә аӊа әзерләнү </a:t>
            </a:r>
            <a:r>
              <a:rPr lang="ru-RU" dirty="0" smtClean="0"/>
              <a:t>материал </a:t>
            </a:r>
            <a:r>
              <a:rPr lang="ru-RU" dirty="0" err="1" smtClean="0"/>
              <a:t>сайлауда</a:t>
            </a:r>
            <a:r>
              <a:rPr lang="ru-RU" dirty="0" smtClean="0"/>
              <a:t> </a:t>
            </a:r>
            <a:r>
              <a:rPr lang="ru-RU" dirty="0" err="1" smtClean="0"/>
              <a:t>һәм дәрес сценарияләштерүдә</a:t>
            </a:r>
            <a:r>
              <a:rPr lang="ru-RU" dirty="0" smtClean="0"/>
              <a:t>. </a:t>
            </a:r>
            <a:r>
              <a:rPr lang="ru-RU" dirty="0" err="1" smtClean="0"/>
              <a:t>Укытучы</a:t>
            </a:r>
            <a:r>
              <a:rPr lang="ru-RU" dirty="0" smtClean="0"/>
              <a:t> актер </a:t>
            </a:r>
            <a:r>
              <a:rPr lang="ru-RU" dirty="0" err="1" smtClean="0"/>
              <a:t>түгел </a:t>
            </a:r>
            <a:r>
              <a:rPr lang="ru-RU" dirty="0" smtClean="0"/>
              <a:t>, </a:t>
            </a:r>
            <a:r>
              <a:rPr lang="ru-RU" dirty="0" err="1" smtClean="0"/>
              <a:t>ә режессер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Дәреснең </a:t>
            </a:r>
            <a:r>
              <a:rPr lang="ru-RU" b="1" dirty="0" smtClean="0"/>
              <a:t>структур </a:t>
            </a:r>
            <a:r>
              <a:rPr lang="ru-RU" b="1" dirty="0" err="1" smtClean="0"/>
              <a:t>элементлары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err="1" smtClean="0"/>
              <a:t>Мобилизацияләүче </a:t>
            </a:r>
            <a:r>
              <a:rPr lang="ru-RU" dirty="0" smtClean="0"/>
              <a:t>этап:  – актив </a:t>
            </a:r>
            <a:r>
              <a:rPr lang="ru-RU" dirty="0" err="1" smtClean="0"/>
              <a:t>акыл</a:t>
            </a:r>
            <a:r>
              <a:rPr lang="ru-RU" dirty="0" smtClean="0"/>
              <a:t> </a:t>
            </a:r>
            <a:r>
              <a:rPr lang="ru-RU" dirty="0" err="1" smtClean="0"/>
              <a:t>эшчәнлеген кузгата</a:t>
            </a:r>
            <a:endParaRPr lang="ru-RU" dirty="0" smtClean="0"/>
          </a:p>
          <a:p>
            <a:pPr lvl="0"/>
            <a:r>
              <a:rPr lang="ru-RU" dirty="0" err="1" smtClean="0"/>
              <a:t>Максат</a:t>
            </a:r>
            <a:r>
              <a:rPr lang="ru-RU" dirty="0" smtClean="0"/>
              <a:t> </a:t>
            </a:r>
            <a:r>
              <a:rPr lang="ru-RU" u="sng" dirty="0" smtClean="0"/>
              <a:t>кую–</a:t>
            </a:r>
            <a:r>
              <a:rPr lang="ru-RU" u="sng" dirty="0" err="1" smtClean="0"/>
              <a:t>укучылар</a:t>
            </a:r>
            <a:r>
              <a:rPr lang="ru-RU" u="sng" dirty="0" smtClean="0"/>
              <a:t> </a:t>
            </a:r>
            <a:r>
              <a:rPr lang="ru-RU" u="sng" dirty="0" err="1" smtClean="0"/>
              <a:t>тарафыннан</a:t>
            </a:r>
            <a:r>
              <a:rPr lang="ru-RU" u="sng" dirty="0" smtClean="0"/>
              <a:t> </a:t>
            </a:r>
            <a:r>
              <a:rPr lang="ru-RU" u="sng" dirty="0" err="1" smtClean="0"/>
              <a:t>максатны</a:t>
            </a:r>
            <a:r>
              <a:rPr lang="ru-RU" u="sng" dirty="0" smtClean="0"/>
              <a:t> </a:t>
            </a:r>
            <a:r>
              <a:rPr lang="ru-RU" u="sng" dirty="0" err="1" smtClean="0"/>
              <a:t>билгеләу</a:t>
            </a:r>
            <a:r>
              <a:rPr lang="ru-RU" u="sng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искә төшеру- яңаны </a:t>
            </a:r>
            <a:r>
              <a:rPr lang="ru-RU" dirty="0" smtClean="0"/>
              <a:t>белу- кулана белу (вспомнить – узнать – уметь.)</a:t>
            </a:r>
          </a:p>
          <a:p>
            <a:pPr lvl="0"/>
            <a:r>
              <a:rPr lang="ru-RU" dirty="0" smtClean="0"/>
              <a:t>Коммуникация.</a:t>
            </a:r>
          </a:p>
          <a:p>
            <a:pPr lvl="0"/>
            <a:r>
              <a:rPr lang="ru-RU" dirty="0" err="1" smtClean="0"/>
              <a:t>Yзара</a:t>
            </a:r>
            <a:r>
              <a:rPr lang="ru-RU" dirty="0" smtClean="0"/>
              <a:t> </a:t>
            </a:r>
            <a:r>
              <a:rPr lang="ru-RU" dirty="0" err="1" smtClean="0"/>
              <a:t>тикшеру</a:t>
            </a:r>
            <a:r>
              <a:rPr lang="ru-RU" dirty="0" smtClean="0"/>
              <a:t> </a:t>
            </a:r>
            <a:r>
              <a:rPr lang="en-US" dirty="0" smtClean="0"/>
              <a:t>h</a:t>
            </a:r>
            <a:r>
              <a:rPr lang="ru-RU" dirty="0" err="1" smtClean="0"/>
              <a:t>әм </a:t>
            </a:r>
            <a:r>
              <a:rPr lang="ru-RU" dirty="0" smtClean="0"/>
              <a:t>рефлексия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9898"/>
            <a:ext cx="7124720" cy="925962"/>
          </a:xfrm>
        </p:spPr>
        <p:txBody>
          <a:bodyPr/>
          <a:lstStyle/>
          <a:p>
            <a:r>
              <a:rPr lang="tt-RU" b="1" dirty="0" smtClean="0"/>
              <a:t>Дәрес структурасы: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7406640" cy="578804"/>
          </a:xfrm>
        </p:spPr>
        <p:txBody>
          <a:bodyPr>
            <a:normAutofit fontScale="92500"/>
          </a:bodyPr>
          <a:lstStyle/>
          <a:p>
            <a:r>
              <a:rPr lang="tt-RU" b="1" dirty="0" smtClean="0"/>
              <a:t>I</a:t>
            </a:r>
            <a:r>
              <a:rPr lang="tt-RU" dirty="0" smtClean="0"/>
              <a:t>.	</a:t>
            </a:r>
            <a:r>
              <a:rPr lang="tt-RU" b="1" dirty="0" smtClean="0"/>
              <a:t>Ориентлашу,  мотивлаштыру этабы.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785926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Бу этапта башкарылырга тиешле эшчәнлек адымнары: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1. Өй эшләренә анализ.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Кайсы өй эшен, ничек эшләгәннәр. Иң яхшы эш кемнеке, ни өчен?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2. Актуальләштерү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(белемнәрне тигезләү) ягъни бүгенге теманы үзләштергәндә кулланышка керергә тиешле, инде үзләштерелгән белем һәм күнекмәләрне искә төшерү.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3. Уку мәсьәләсен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бүгенге дәрестә үзләштерелергә тиешле белем,   күнекмәлерне  конкретлаштыру   ситуациясе  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тудыру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(Уку</a:t>
            </a:r>
            <a:r>
              <a:rPr kumimoji="0" lang="tt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мәсьәләсе = дидактик максат). Шул рәвешле эшчәнлек мотивлаштырылырга тиеш була.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481910" cy="1832082"/>
          </a:xfrm>
        </p:spPr>
        <p:txBody>
          <a:bodyPr>
            <a:normAutofit fontScale="90000"/>
          </a:bodyPr>
          <a:lstStyle/>
          <a:p>
            <a:r>
              <a:rPr lang="tt-RU" b="1" dirty="0" smtClean="0"/>
              <a:t>II.</a:t>
            </a:r>
            <a:r>
              <a:rPr lang="tt-RU" dirty="0" smtClean="0"/>
              <a:t>	</a:t>
            </a:r>
            <a:r>
              <a:rPr lang="tt-RU" b="1" dirty="0" smtClean="0"/>
              <a:t>Уку мәсьәләсен (УМ) чишү этабы.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293184"/>
          </a:xfrm>
        </p:spPr>
        <p:txBody>
          <a:bodyPr>
            <a:normAutofit fontScale="77500" lnSpcReduction="20000"/>
          </a:bodyPr>
          <a:lstStyle/>
          <a:p>
            <a:r>
              <a:rPr lang="tt-RU" dirty="0" smtClean="0"/>
              <a:t>1. </a:t>
            </a:r>
            <a:r>
              <a:rPr lang="tt-RU" dirty="0" smtClean="0">
                <a:solidFill>
                  <a:srgbClr val="FF0000"/>
                </a:solidFill>
              </a:rPr>
              <a:t>Уку мәсьәләсен </a:t>
            </a:r>
            <a:r>
              <a:rPr lang="tt-RU" dirty="0" smtClean="0"/>
              <a:t>(укытучы проблемалы сорауларга һәм биремнәргә бүлә) </a:t>
            </a:r>
            <a:r>
              <a:rPr lang="tt-RU" dirty="0" smtClean="0">
                <a:solidFill>
                  <a:srgbClr val="FF0000"/>
                </a:solidFill>
              </a:rPr>
              <a:t>адымлап чишү </a:t>
            </a:r>
            <a:r>
              <a:rPr lang="tt-RU" dirty="0" smtClean="0"/>
              <a:t>оештырыла:</a:t>
            </a:r>
            <a:endParaRPr lang="ru-RU" dirty="0" smtClean="0"/>
          </a:p>
          <a:p>
            <a:r>
              <a:rPr lang="tt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3500438"/>
          <a:ext cx="6929485" cy="1691640"/>
        </p:xfrm>
        <a:graphic>
          <a:graphicData uri="http://schemas.openxmlformats.org/drawingml/2006/table">
            <a:tbl>
              <a:tblPr/>
              <a:tblGrid>
                <a:gridCol w="866811"/>
                <a:gridCol w="268281"/>
                <a:gridCol w="464768"/>
                <a:gridCol w="292463"/>
                <a:gridCol w="292463"/>
                <a:gridCol w="293220"/>
                <a:gridCol w="292463"/>
                <a:gridCol w="542607"/>
                <a:gridCol w="292463"/>
                <a:gridCol w="293220"/>
                <a:gridCol w="292463"/>
                <a:gridCol w="292463"/>
                <a:gridCol w="292463"/>
                <a:gridCol w="293220"/>
                <a:gridCol w="202823"/>
                <a:gridCol w="552432"/>
                <a:gridCol w="1104862"/>
              </a:tblGrid>
              <a:tr h="135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14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1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һәр бирем чишелә→нәтиҗә аерып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PMingLiU"/>
                        </a:rPr>
                        <a:t>нәтиҗәләр </a:t>
                      </a:r>
                      <a:r>
                        <a:rPr lang="tt-RU" sz="1400" b="1" dirty="0">
                          <a:latin typeface="Times New Roman"/>
                          <a:ea typeface="PMingLiU"/>
                        </a:rPr>
                        <a:t>гомумиләштерелә</a:t>
                      </a:r>
                      <a:endParaRPr lang="ru-RU" sz="12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</a:rPr>
                        <a:t>УМ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2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алына→бергәләп→бер-берсенә→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88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14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3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latin typeface="Times New Roman"/>
                          <a:ea typeface="PMingLiU"/>
                        </a:rPr>
                        <a:t>үз-үзләренә сөйләнә. Укытучы критерий бирә. Укучылар </a:t>
                      </a:r>
                      <a:r>
                        <a:rPr lang="tt-RU" sz="2000" b="1" dirty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</a:rPr>
                        <a:t>үзбәя</a:t>
                      </a:r>
                      <a:r>
                        <a:rPr lang="tt-RU" sz="1400" b="1" dirty="0">
                          <a:latin typeface="Times New Roman"/>
                          <a:ea typeface="PMingLiU"/>
                        </a:rPr>
                        <a:t> куя.</a:t>
                      </a:r>
                      <a:endParaRPr lang="ru-RU" sz="12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9" name="Прямая соединительная линия 5"/>
          <p:cNvSpPr>
            <a:spLocks noChangeShapeType="1"/>
          </p:cNvSpPr>
          <p:nvPr/>
        </p:nvSpPr>
        <p:spPr bwMode="auto">
          <a:xfrm flipV="1">
            <a:off x="398463" y="17463"/>
            <a:ext cx="217487" cy="233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Поле 4"/>
          <p:cNvSpPr txBox="1">
            <a:spLocks noChangeArrowheads="1"/>
          </p:cNvSpPr>
          <p:nvPr/>
        </p:nvSpPr>
        <p:spPr bwMode="auto">
          <a:xfrm>
            <a:off x="-41275" y="-622300"/>
            <a:ext cx="25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Поле 3"/>
          <p:cNvSpPr txBox="1">
            <a:spLocks noChangeArrowheads="1"/>
          </p:cNvSpPr>
          <p:nvPr/>
        </p:nvSpPr>
        <p:spPr bwMode="auto">
          <a:xfrm>
            <a:off x="17463" y="19050"/>
            <a:ext cx="2413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Прямая соединительная линия 2"/>
          <p:cNvSpPr>
            <a:spLocks noChangeShapeType="1"/>
          </p:cNvSpPr>
          <p:nvPr/>
        </p:nvSpPr>
        <p:spPr bwMode="auto">
          <a:xfrm>
            <a:off x="398463" y="46038"/>
            <a:ext cx="180975" cy="233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Прямая соединительная линия 1"/>
          <p:cNvSpPr>
            <a:spLocks noChangeShapeType="1"/>
          </p:cNvSpPr>
          <p:nvPr/>
        </p:nvSpPr>
        <p:spPr bwMode="auto">
          <a:xfrm>
            <a:off x="398463" y="46038"/>
            <a:ext cx="217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00166" y="59293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428728" y="5500702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2. Модельләштерү - ысул аерып алу, дәрестә башкарылган эшне кыскача язуда күрсәтү. Бу эш тактада һәм укучыларның эш дәфтәрендә алып барыла.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tt-RU" b="1" dirty="0" smtClean="0"/>
              <a:t>III.</a:t>
            </a:r>
            <a:r>
              <a:rPr lang="tt-RU" dirty="0" smtClean="0"/>
              <a:t> </a:t>
            </a:r>
            <a:r>
              <a:rPr lang="tt-RU" b="1" dirty="0" smtClean="0"/>
              <a:t>Рефлексия, бәя этабы.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696224" cy="4222142"/>
          </a:xfrm>
        </p:spPr>
        <p:txBody>
          <a:bodyPr>
            <a:normAutofit fontScale="32500" lnSpcReduction="20000"/>
          </a:bodyPr>
          <a:lstStyle/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1.Рефлексия - дәрестә узган юлны кире узу.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Ягъни, </a:t>
            </a:r>
            <a:r>
              <a:rPr lang="tt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нәрсә эшләргә тиеш идек</a:t>
            </a:r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(УМ искә төшерелә);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ничек эшләдек? </a:t>
            </a:r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(чишү юллары искә төшерелә);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нинди нәтиҗә ясадык? </a:t>
            </a:r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дигән сорауларга җавап бирү. 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t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Дәрестәге эшчәнлеккә үзбәя.</a:t>
            </a:r>
            <a:endParaRPr lang="ru-RU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Укытучы критерий бирә, шул  нигездә балалар үз-үзләренә билге куялар, ягъни үз эшчәнлекләренең кайсы критерийгә туры килүен билгелиләр.</a:t>
            </a:r>
          </a:p>
          <a:p>
            <a:r>
              <a:rPr lang="tt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Өйгә эш алу.</a:t>
            </a:r>
            <a:endParaRPr lang="ru-RU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1189038"/>
          </a:xfrm>
          <a:prstGeom prst="roundRect">
            <a:avLst>
              <a:gd name="adj" fmla="val 49106"/>
            </a:avLst>
          </a:prstGeom>
          <a:solidFill>
            <a:schemeClr val="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Чыгарылыш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укучысының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портреты: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балалар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бакчасы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башлангыч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мәктәп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3" name="Picture 3" descr="007dbf48c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7002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9 из 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638" y="2636838"/>
            <a:ext cx="158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ad2dbe1d25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484313"/>
            <a:ext cx="15478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763713" y="1808163"/>
            <a:ext cx="219352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tt-RU" dirty="0" smtClean="0">
                <a:solidFill>
                  <a:srgbClr val="0000FF"/>
                </a:solidFill>
              </a:rPr>
              <a:t>Эшлекле һәм актив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979613" y="2312988"/>
            <a:ext cx="114766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 err="1" smtClean="0">
                <a:solidFill>
                  <a:srgbClr val="0000FF"/>
                </a:solidFill>
              </a:rPr>
              <a:t>Креатив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124075" y="2816225"/>
            <a:ext cx="137894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tt-RU" dirty="0" smtClean="0">
                <a:solidFill>
                  <a:srgbClr val="0000FF"/>
                </a:solidFill>
              </a:rPr>
              <a:t>Эзләнүчән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303463" y="3249613"/>
            <a:ext cx="181291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 err="1" smtClean="0">
                <a:solidFill>
                  <a:srgbClr val="0000FF"/>
                </a:solidFill>
              </a:rPr>
              <a:t>Инициативалы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76263" y="3897313"/>
            <a:ext cx="317725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endParaRPr lang="ru-RU" dirty="0">
              <a:solidFill>
                <a:srgbClr val="0000FF"/>
              </a:solidFill>
            </a:endParaRPr>
          </a:p>
          <a:p>
            <a:pPr eaLnBrk="0" hangingPunct="0"/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яхшы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күңелле һәм ярдәмчел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202360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 err="1" smtClean="0">
                <a:solidFill>
                  <a:srgbClr val="0000FF"/>
                </a:solidFill>
              </a:rPr>
              <a:t>Үз көченә ышана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143372" y="3860800"/>
            <a:ext cx="240824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err="1" smtClean="0"/>
              <a:t>коммуникатив</a:t>
            </a:r>
            <a:endParaRPr lang="ru-RU" b="1" dirty="0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714744" y="5572140"/>
            <a:ext cx="4500594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err="1" smtClean="0"/>
              <a:t>Сәламәт яшәү рәвеше алып</a:t>
            </a:r>
            <a:r>
              <a:rPr lang="ru-RU" b="1" dirty="0" smtClean="0"/>
              <a:t> бара</a:t>
            </a:r>
            <a:endParaRPr lang="ru-RU" b="1" dirty="0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857753" y="2420938"/>
            <a:ext cx="1874836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err="1" smtClean="0"/>
              <a:t>Эзләнүчән</a:t>
            </a:r>
            <a:endParaRPr lang="ru-RU" b="1" dirty="0" smtClean="0"/>
          </a:p>
          <a:p>
            <a:pPr eaLnBrk="0" hangingPunct="0">
              <a:buFontTx/>
              <a:buChar char="•"/>
            </a:pPr>
            <a:r>
              <a:rPr lang="ru-RU" b="1" dirty="0" err="1" smtClean="0"/>
              <a:t>кызыксынучан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214810" y="4357694"/>
            <a:ext cx="234156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tt-RU" b="1" dirty="0" smtClean="0"/>
              <a:t>Җаваплы </a:t>
            </a:r>
            <a:endParaRPr lang="ru-RU" b="1" dirty="0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500430" y="4714884"/>
            <a:ext cx="50768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err="1" smtClean="0"/>
              <a:t>Әйләнә-тирәгә, башкалар</a:t>
            </a:r>
            <a:r>
              <a:rPr lang="ru-RU" b="1" dirty="0" smtClean="0"/>
              <a:t> </a:t>
            </a:r>
            <a:r>
              <a:rPr lang="ru-RU" b="1" dirty="0" err="1" smtClean="0"/>
              <a:t>фикеренә хөрмәт хисе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“Балаларыгызны үзегезнең заманыгыздан башка заман өчен укытыгыз,чөнки алар сезнең заманыгыздан башка бер заманда яшәү өчен дөньяга килгәннәр”.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tt-RU" dirty="0" smtClean="0"/>
              <a:t>Р.Фәхреддин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6720" cy="114348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дәүләт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стандарты кабул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ителү шартларында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башлангыч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сыйныфларда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татар теле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укыту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226720" cy="3549972"/>
          </a:xfrm>
        </p:spPr>
        <p:txBody>
          <a:bodyPr>
            <a:normAutofit/>
          </a:bodyPr>
          <a:lstStyle/>
          <a:p>
            <a:pPr algn="ctr" eaLnBrk="1"/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Мәктәп алдына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куйган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иң мөһим бурычларының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берсе 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мондый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мәктәпне тәмамлаганда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укучы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 алдына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куярга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һәм аны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тормышка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ашыру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юлларын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үзе таба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дәрәҗәсенә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күтәрелергә тиеш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ru-RU" u="sng" dirty="0" smtClean="0"/>
          </a:p>
        </p:txBody>
      </p:sp>
      <p:pic>
        <p:nvPicPr>
          <p:cNvPr id="4" name="Picture 2" descr="Презентация система оценивания по фгос - современный урок пр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76" t="48461" r="15886" b="29386"/>
          <a:stretch>
            <a:fillRect/>
          </a:stretch>
        </p:blipFill>
        <p:spPr bwMode="auto">
          <a:xfrm>
            <a:off x="3059832" y="4496138"/>
            <a:ext cx="5904656" cy="236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 </a:t>
            </a:r>
            <a:r>
              <a:rPr lang="ru-RU" b="1" dirty="0" err="1" smtClean="0"/>
              <a:t>буенча</a:t>
            </a:r>
            <a:r>
              <a:rPr lang="ru-RU" b="1" dirty="0" smtClean="0"/>
              <a:t> </a:t>
            </a:r>
            <a:r>
              <a:rPr lang="ru-RU" b="1" dirty="0" err="1" smtClean="0"/>
              <a:t>дәрес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Picture 2" descr="Mesto i rol proektnyh i issledovatelskih tehnologiy v fgos vtorogo pokoleniya nachalnoy shkoly"/>
          <p:cNvPicPr>
            <a:picLocks noChangeAspect="1" noChangeArrowheads="1"/>
          </p:cNvPicPr>
          <p:nvPr/>
        </p:nvPicPr>
        <p:blipFill>
          <a:blip r:embed="rId2" cstate="print"/>
          <a:srcRect l="8137" t="28369" r="8704" b="3592"/>
          <a:stretch>
            <a:fillRect/>
          </a:stretch>
        </p:blipFill>
        <p:spPr bwMode="auto">
          <a:xfrm>
            <a:off x="1187624" y="2204864"/>
            <a:ext cx="633670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Дәреснең темасы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теманы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үзләре            формалаштыра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556792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628800"/>
            <a:ext cx="967787" cy="1008111"/>
          </a:xfrm>
          <a:prstGeom prst="rect">
            <a:avLst/>
          </a:prstGeom>
          <a:noFill/>
        </p:spPr>
      </p:pic>
      <p:pic>
        <p:nvPicPr>
          <p:cNvPr id="11" name="Picture 17" descr="Сайт школы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1748" y="3573017"/>
            <a:ext cx="4152460" cy="311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Бурыч</a:t>
            </a:r>
            <a:r>
              <a:rPr lang="ru-RU" b="1" dirty="0" smtClean="0"/>
              <a:t> </a:t>
            </a:r>
            <a:r>
              <a:rPr lang="ru-RU" b="1" dirty="0" err="1" smtClean="0"/>
              <a:t>һәм максатларны</a:t>
            </a:r>
            <a:r>
              <a:rPr lang="ru-RU" b="1" dirty="0" smtClean="0"/>
              <a:t> </a:t>
            </a:r>
            <a:r>
              <a:rPr lang="ru-RU" b="1" dirty="0" err="1" smtClean="0"/>
              <a:t>билгеләү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780928"/>
            <a:ext cx="3816424" cy="24811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Нәрсәләр өйрәнергә тиешлекне</a:t>
            </a:r>
            <a:r>
              <a:rPr lang="ru-RU" dirty="0" smtClean="0"/>
              <a:t>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102225" y="257174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 </a:t>
            </a:r>
            <a:r>
              <a:rPr lang="ru-RU" dirty="0" err="1" smtClean="0"/>
              <a:t>Максат</a:t>
            </a:r>
            <a:r>
              <a:rPr lang="ru-RU" u="sng" dirty="0" smtClean="0"/>
              <a:t>  кую–</a:t>
            </a:r>
            <a:r>
              <a:rPr lang="ru-RU" u="sng" dirty="0" err="1" smtClean="0"/>
              <a:t>укучылар</a:t>
            </a:r>
            <a:r>
              <a:rPr lang="ru-RU" u="sng" dirty="0" smtClean="0"/>
              <a:t> </a:t>
            </a:r>
            <a:r>
              <a:rPr lang="ru-RU" u="sng" dirty="0" err="1" smtClean="0"/>
              <a:t>тарафыннан</a:t>
            </a:r>
            <a:r>
              <a:rPr lang="ru-RU" u="sng" dirty="0" smtClean="0"/>
              <a:t> </a:t>
            </a:r>
            <a:r>
              <a:rPr lang="ru-RU" u="sng" dirty="0" err="1" smtClean="0"/>
              <a:t>максатны</a:t>
            </a:r>
            <a:r>
              <a:rPr lang="ru-RU" u="sng" dirty="0" smtClean="0"/>
              <a:t> </a:t>
            </a:r>
            <a:r>
              <a:rPr lang="ru-RU" u="sng" dirty="0" err="1" smtClean="0"/>
              <a:t>билгеләу</a:t>
            </a:r>
            <a:r>
              <a:rPr lang="ru-RU" u="sng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искә төшеру- яңаны белү- </a:t>
            </a:r>
            <a:r>
              <a:rPr lang="ru-RU" dirty="0" smtClean="0"/>
              <a:t>кулана </a:t>
            </a:r>
            <a:r>
              <a:rPr lang="ru-RU" dirty="0" err="1" smtClean="0"/>
              <a:t>белү </a:t>
            </a:r>
            <a:r>
              <a:rPr lang="ru-RU" dirty="0" smtClean="0">
                <a:solidFill>
                  <a:srgbClr val="C00000"/>
                </a:solidFill>
              </a:rPr>
              <a:t>(вспомнить – узнать – уметь.)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556792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628800"/>
            <a:ext cx="967787" cy="1008111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429000"/>
            <a:ext cx="2808312" cy="32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Планлаштыру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Максатка</a:t>
            </a:r>
            <a:r>
              <a:rPr lang="ru-RU" dirty="0" smtClean="0"/>
              <a:t> </a:t>
            </a:r>
            <a:r>
              <a:rPr lang="ru-RU" dirty="0" err="1" smtClean="0"/>
              <a:t>ирешү өчен нәрсәләр эшләргә тиеш</a:t>
            </a:r>
            <a:r>
              <a:rPr lang="ru-RU" dirty="0" smtClean="0"/>
              <a:t> </a:t>
            </a:r>
            <a:r>
              <a:rPr lang="ru-RU" dirty="0" err="1" smtClean="0"/>
              <a:t>икәнне укытучы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Куелган</a:t>
            </a:r>
            <a:r>
              <a:rPr lang="ru-RU" dirty="0" smtClean="0"/>
              <a:t> </a:t>
            </a:r>
            <a:r>
              <a:rPr lang="ru-RU" dirty="0" err="1" smtClean="0"/>
              <a:t>максатка</a:t>
            </a:r>
            <a:r>
              <a:rPr lang="ru-RU" dirty="0" smtClean="0"/>
              <a:t> </a:t>
            </a:r>
            <a:r>
              <a:rPr lang="ru-RU" dirty="0" err="1" smtClean="0"/>
              <a:t>ничек</a:t>
            </a:r>
            <a:r>
              <a:rPr lang="ru-RU" dirty="0" smtClean="0"/>
              <a:t> </a:t>
            </a:r>
            <a:r>
              <a:rPr lang="ru-RU" dirty="0" err="1" smtClean="0"/>
              <a:t>ирешеп</a:t>
            </a:r>
            <a:r>
              <a:rPr lang="ru-RU" dirty="0" smtClean="0"/>
              <a:t> </a:t>
            </a:r>
            <a:r>
              <a:rPr lang="ru-RU" dirty="0" err="1" smtClean="0"/>
              <a:t>булганлыкны</a:t>
            </a:r>
            <a:r>
              <a:rPr lang="ru-RU" dirty="0" smtClean="0"/>
              <a:t>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ачыклый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340768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412776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2" descr="Скачать Картинки книги школа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34161"/>
            <a:ext cx="3384376" cy="282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1303</Words>
  <Application>Microsoft Office PowerPoint</Application>
  <PresentationFormat>Экран (4:3)</PresentationFormat>
  <Paragraphs>206</Paragraphs>
  <Slides>46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«Нәрсә ул ФГОС ?»</vt:lpstr>
      <vt:lpstr>Төп максаты: </vt:lpstr>
      <vt:lpstr>Мәктәп яңа нәтиҗәләргә әзерме, яки «белем бирү»не дәвам итәбезме?</vt:lpstr>
      <vt:lpstr>Яңа нәтиҗәләргә эшләү өчен укытучыга нәрсә комачаулый</vt:lpstr>
      <vt:lpstr>Федераль дәүләт стандарты кабул ителү шартларында башлангыч сыйныфларда татар теле укыту</vt:lpstr>
      <vt:lpstr>ФГОС  буенча дәрес </vt:lpstr>
      <vt:lpstr>Дәреснең темасы</vt:lpstr>
      <vt:lpstr>Бурыч һәм максатларны билгеләү</vt:lpstr>
      <vt:lpstr>Планлаштыру </vt:lpstr>
      <vt:lpstr>Укучылар эшчәнлеге </vt:lpstr>
      <vt:lpstr>  Контрольдә  тоту</vt:lpstr>
      <vt:lpstr>Хаталарны төзәтү</vt:lpstr>
      <vt:lpstr>Бәяләү </vt:lpstr>
      <vt:lpstr>Үзбәя</vt:lpstr>
      <vt:lpstr>Йомгаклау </vt:lpstr>
      <vt:lpstr>Слайд 16</vt:lpstr>
      <vt:lpstr>Слайд 17</vt:lpstr>
      <vt:lpstr>Слайд 18</vt:lpstr>
      <vt:lpstr>Өй эше </vt:lpstr>
      <vt:lpstr>Өй эше өч дәрәҗәдә тәкъдим ителә:</vt:lpstr>
      <vt:lpstr>Слайд 21</vt:lpstr>
      <vt:lpstr>Шәхси шәхси кыйммәтләре формалашкан булуы күзаллана:  </vt:lpstr>
      <vt:lpstr>Универсаль уку гамәлләре </vt:lpstr>
      <vt:lpstr>Предмет нәтиҗәсе</vt:lpstr>
      <vt:lpstr>Метапредмет  нәтиҗәләр</vt:lpstr>
      <vt:lpstr>Слайд 26</vt:lpstr>
      <vt:lpstr>Слайд 27</vt:lpstr>
      <vt:lpstr>Метапредметныӊ төп максаты  </vt:lpstr>
      <vt:lpstr>Метапредмет  дәреснеӊ биремнәренә таләпләр. </vt:lpstr>
      <vt:lpstr>Метапредмет нәтиҗәләре</vt:lpstr>
      <vt:lpstr>Регулятив универсаль уку гамәлләре: </vt:lpstr>
      <vt:lpstr>Универсаль уку гамәлләре </vt:lpstr>
      <vt:lpstr>Танып белү универсаль уку гамәлләре: </vt:lpstr>
      <vt:lpstr>Универсаль уку гамәлләре </vt:lpstr>
      <vt:lpstr>Коммуникатив универсаль уку гамәлләре</vt:lpstr>
      <vt:lpstr>Универсаль уку гамәлләре </vt:lpstr>
      <vt:lpstr> Яңа стандарт таләп иткән универсаль гамәлләр формалаштыруга иҗади үсеш технологиясе нигезендә ничек ирешергә була соң? </vt:lpstr>
      <vt:lpstr>Слайд 38</vt:lpstr>
      <vt:lpstr>Слайд 39</vt:lpstr>
      <vt:lpstr>Укытучыга таләпләр: </vt:lpstr>
      <vt:lpstr>Дәреснең структур элементлары: </vt:lpstr>
      <vt:lpstr>Дәрес структурасы: </vt:lpstr>
      <vt:lpstr>II. Уку мәсьәләсен (УМ) чишү этабы. </vt:lpstr>
      <vt:lpstr>III. Рефлексия, бәя этабы. 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для родителей 1 класса. «ФГОС»</dc:title>
  <dc:creator>ВАЛЕРА</dc:creator>
  <cp:lastModifiedBy>pc1011</cp:lastModifiedBy>
  <cp:revision>68</cp:revision>
  <dcterms:created xsi:type="dcterms:W3CDTF">2015-06-10T15:37:29Z</dcterms:created>
  <dcterms:modified xsi:type="dcterms:W3CDTF">2016-02-08T06:05:02Z</dcterms:modified>
</cp:coreProperties>
</file>