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5000" y="1447800"/>
            <a:ext cx="6553200" cy="1981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Подготовка к написанию сочинения</a:t>
            </a:r>
            <a:b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ookman Old Style" pitchFamily="18" charset="0"/>
              </a:rPr>
            </a:br>
            <a: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«В чём Н.А.Некрасов видит сущность духовного рабства?»</a:t>
            </a:r>
            <a:endParaRPr lang="ru-RU" sz="3200" dirty="0">
              <a:solidFill>
                <a:schemeClr val="accent3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     </a:t>
            </a:r>
            <a:endParaRPr lang="ru-RU" sz="18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/>
          <a:lstStyle/>
          <a:p>
            <a:pPr algn="ctr"/>
            <a:r>
              <a:rPr lang="ru-RU" b="1" dirty="0" smtClean="0"/>
              <a:t>     </a:t>
            </a:r>
            <a:r>
              <a:rPr lang="ru-RU" b="1" dirty="0" smtClean="0">
                <a:latin typeface="Bookman Old Style" pitchFamily="18" charset="0"/>
              </a:rPr>
              <a:t>Вступление.</a:t>
            </a:r>
          </a:p>
          <a:p>
            <a:r>
              <a:rPr lang="ru-RU" b="1" dirty="0" smtClean="0">
                <a:solidFill>
                  <a:schemeClr val="accent3"/>
                </a:solidFill>
                <a:latin typeface="Bookman Old Style" pitchFamily="18" charset="0"/>
              </a:rPr>
              <a:t> </a:t>
            </a:r>
            <a:r>
              <a:rPr lang="ru-RU" b="1" dirty="0" smtClean="0">
                <a:latin typeface="Bookman Old Style" pitchFamily="18" charset="0"/>
              </a:rPr>
              <a:t>Рабство и свобода…Эти два понятия постоянно находятся рядом. На земле   были  и есть люди, которые по каким-либо причинам становились  рабами. Немало   среди них и тех, кто стремился и стремится  обрести свободу. Этот вопрос всегда  волновал лучшие умы человечества. На  него  даёт  ответ в поэме «Кому на Руси жить хорошо»  и русский писатель Н.А.Некрасов, рассматривая проблему духовного рабства. Так в чём же он видит её сущность?</a:t>
            </a: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7467600" cy="586435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      2 часть</a:t>
            </a:r>
          </a:p>
          <a:p>
            <a:r>
              <a:rPr lang="ru-RU" b="1" dirty="0" smtClean="0">
                <a:latin typeface="Bookman Old Style" pitchFamily="18" charset="0"/>
              </a:rPr>
              <a:t>  С первых страниц    вместе со странниками мы открываем перед собой безрадостную картину обнищавшего, обездоленного, задыхающегося от рабства крестьянина. Проводя “семерых </a:t>
            </a:r>
            <a:r>
              <a:rPr lang="ru-RU" b="1" dirty="0" err="1" smtClean="0">
                <a:latin typeface="Bookman Old Style" pitchFamily="18" charset="0"/>
              </a:rPr>
              <a:t>временнообязанных</a:t>
            </a:r>
            <a:r>
              <a:rPr lang="ru-RU" b="1" dirty="0" smtClean="0">
                <a:latin typeface="Bookman Old Style" pitchFamily="18" charset="0"/>
              </a:rPr>
              <a:t>” крестьян практически через всю Русь, Некрасов показывает нам, как по-разному ведут себя люди, как они действуют или, наоборот, бездействуют, протестуют против существующих порядков или смиряются со своей участью</a:t>
            </a:r>
            <a:r>
              <a:rPr lang="ru-RU" dirty="0" smtClean="0"/>
              <a:t>. </a:t>
            </a: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Bookman Old Style" pitchFamily="18" charset="0"/>
              </a:rPr>
              <a:t>    1 тип –это покорные крестьяне. О них говорит </a:t>
            </a:r>
            <a:r>
              <a:rPr lang="ru-RU" b="1" dirty="0" err="1" smtClean="0">
                <a:latin typeface="Bookman Old Style" pitchFamily="18" charset="0"/>
              </a:rPr>
              <a:t>Яким</a:t>
            </a:r>
            <a:r>
              <a:rPr lang="ru-RU" b="1" dirty="0" smtClean="0">
                <a:latin typeface="Bookman Old Style" pitchFamily="18" charset="0"/>
              </a:rPr>
              <a:t> Нагой. Он рассказывает о причине пьянства крестьян.  Также примером покорных крестьян является  деревня вахлаков, которые,  получив волю, с радостью продаются снова в рабство за заливные луга и снова начинают жить, как жили. И по-прежнему они готовы убить своего товарища по одному велению своего господина. </a:t>
            </a:r>
            <a:br>
              <a:rPr lang="ru-RU" b="1" dirty="0" smtClean="0">
                <a:latin typeface="Bookman Old Style" pitchFamily="18" charset="0"/>
              </a:rPr>
            </a:b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>
            <a:normAutofit/>
          </a:bodyPr>
          <a:lstStyle/>
          <a:p>
            <a:r>
              <a:rPr lang="ru-RU" dirty="0" smtClean="0"/>
              <a:t>     </a:t>
            </a:r>
            <a:r>
              <a:rPr lang="ru-RU" b="1" dirty="0" smtClean="0">
                <a:latin typeface="Bookman Old Style" pitchFamily="18" charset="0"/>
              </a:rPr>
              <a:t>Другая группа –  крестьяне-«холопы». Эти люди «холопы» в душе, и они счастливы этим. Им нравится облизывать барские тарелки и стаканы, и самое большое счастье для них, если барин не убьет их в своих забавах. Они сами считают себя принадлежащими барину и не видят для себя другой судьбы. Примером такого рабского поклонения является раб князя </a:t>
            </a:r>
            <a:r>
              <a:rPr lang="ru-RU" b="1" dirty="0" err="1" smtClean="0">
                <a:latin typeface="Bookman Old Style" pitchFamily="18" charset="0"/>
              </a:rPr>
              <a:t>Переметьева</a:t>
            </a:r>
            <a:r>
              <a:rPr lang="ru-RU" b="1" dirty="0" smtClean="0">
                <a:latin typeface="Bookman Old Style" pitchFamily="18" charset="0"/>
              </a:rPr>
              <a:t>, который хвастается тем, что он облизывает барские </a:t>
            </a:r>
            <a:r>
              <a:rPr lang="ru-RU" b="1" dirty="0" err="1" smtClean="0">
                <a:latin typeface="Bookman Old Style" pitchFamily="18" charset="0"/>
              </a:rPr>
              <a:t>тарелки.Стоя</a:t>
            </a:r>
            <a:r>
              <a:rPr lang="ru-RU" b="1" dirty="0" smtClean="0">
                <a:latin typeface="Bookman Old Style" pitchFamily="18" charset="0"/>
              </a:rPr>
              <a:t> за стулом барина, он получил «дворянскую» болезнь — подагру. </a:t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     </a:t>
            </a: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/>
          <a:lstStyle/>
          <a:p>
            <a:r>
              <a:rPr lang="ru-RU" b="1" dirty="0" smtClean="0">
                <a:latin typeface="Bookman Old Style" pitchFamily="18" charset="0"/>
              </a:rPr>
              <a:t>   Другим, еще более «холопским», является образ </a:t>
            </a:r>
            <a:r>
              <a:rPr lang="ru-RU" b="1" dirty="0" err="1" smtClean="0">
                <a:latin typeface="Bookman Old Style" pitchFamily="18" charset="0"/>
              </a:rPr>
              <a:t>Ипата</a:t>
            </a:r>
            <a:r>
              <a:rPr lang="ru-RU" b="1" dirty="0" smtClean="0">
                <a:latin typeface="Bookman Old Style" pitchFamily="18" charset="0"/>
              </a:rPr>
              <a:t> — холопа князей </a:t>
            </a:r>
            <a:r>
              <a:rPr lang="ru-RU" b="1" dirty="0" err="1" smtClean="0">
                <a:latin typeface="Bookman Old Style" pitchFamily="18" charset="0"/>
              </a:rPr>
              <a:t>Утятиных</a:t>
            </a:r>
            <a:r>
              <a:rPr lang="ru-RU" b="1" dirty="0" smtClean="0">
                <a:latin typeface="Bookman Old Style" pitchFamily="18" charset="0"/>
              </a:rPr>
              <a:t>. Когда крестьянам даровали волю, он не захотел уходить от барина, так как «холопство» проникло в его душу уже слишком глубоко. В поэме говорится, что он остался с барином, потому что помнил его милости, но, когда мы узнаем эти милости, нам становится странно, как только </a:t>
            </a:r>
            <a:r>
              <a:rPr lang="ru-RU" b="1" dirty="0" err="1" smtClean="0">
                <a:latin typeface="Bookman Old Style" pitchFamily="18" charset="0"/>
              </a:rPr>
              <a:t>Ипат</a:t>
            </a:r>
            <a:r>
              <a:rPr lang="ru-RU" b="1" dirty="0" smtClean="0">
                <a:latin typeface="Bookman Old Style" pitchFamily="18" charset="0"/>
              </a:rPr>
              <a:t> не убежал от барина. Так, например, барин запрягал его в телегу или купал в проруби, а потом поил водкой. 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925762"/>
          </a:xfrm>
        </p:spPr>
        <p:txBody>
          <a:bodyPr/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   </a:t>
            </a:r>
            <a:r>
              <a:rPr lang="ru-RU" b="1" dirty="0" smtClean="0">
                <a:solidFill>
                  <a:schemeClr val="tx1"/>
                </a:solidFill>
                <a:latin typeface="Bookman Old Style" pitchFamily="18" charset="0"/>
              </a:rPr>
              <a:t>Заключение должно быть связано с вступлением</a:t>
            </a:r>
            <a:endParaRPr lang="ru-RU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</TotalTime>
  <Words>274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Подготовка к написанию сочинения «В чём Н.А.Некрасов видит сущность духовного рабства?»</vt:lpstr>
      <vt:lpstr>     </vt:lpstr>
      <vt:lpstr>Слайд 3</vt:lpstr>
      <vt:lpstr>Слайд 4</vt:lpstr>
      <vt:lpstr>Слайд 5</vt:lpstr>
      <vt:lpstr>Слайд 6</vt:lpstr>
      <vt:lpstr>   Заключение должно быть связано с вступлением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чём Н.А.Некрасов видит сущность духовного рабства?</dc:title>
  <dc:creator>Ирина</dc:creator>
  <cp:lastModifiedBy>Home</cp:lastModifiedBy>
  <cp:revision>22</cp:revision>
  <dcterms:created xsi:type="dcterms:W3CDTF">2016-02-19T17:27:12Z</dcterms:created>
  <dcterms:modified xsi:type="dcterms:W3CDTF">2016-02-23T17:43:09Z</dcterms:modified>
</cp:coreProperties>
</file>