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72" r:id="rId5"/>
    <p:sldId id="260" r:id="rId6"/>
    <p:sldId id="290" r:id="rId7"/>
    <p:sldId id="291" r:id="rId8"/>
    <p:sldId id="292" r:id="rId9"/>
    <p:sldId id="293" r:id="rId10"/>
    <p:sldId id="294" r:id="rId11"/>
    <p:sldId id="262" r:id="rId12"/>
    <p:sldId id="265" r:id="rId13"/>
    <p:sldId id="266" r:id="rId14"/>
    <p:sldId id="264" r:id="rId15"/>
    <p:sldId id="296" r:id="rId16"/>
    <p:sldId id="297" r:id="rId17"/>
    <p:sldId id="298" r:id="rId18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C1C1C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441" autoAdjust="0"/>
    <p:restoredTop sz="94660"/>
  </p:normalViewPr>
  <p:slideViewPr>
    <p:cSldViewPr>
      <p:cViewPr>
        <p:scale>
          <a:sx n="70" d="100"/>
          <a:sy n="70" d="100"/>
        </p:scale>
        <p:origin x="-1392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9B74CA-4969-461B-AB4C-4F7D8930F849}" type="datetimeFigureOut">
              <a:rPr lang="ru-RU"/>
              <a:pPr>
                <a:defRPr/>
              </a:pPr>
              <a:t>19.11.2015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BD4468-65A4-418D-A698-FD60E57B9A5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DF3703-A5FB-403E-8502-76D56C1721B4}" type="datetimeFigureOut">
              <a:rPr lang="ru-RU"/>
              <a:pPr>
                <a:defRPr/>
              </a:pPr>
              <a:t>19.11.2015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229140-06E3-4281-8CF1-21E0739CDF8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2C6FFB-2F14-4E1A-8675-375BE9E5C239}" type="datetimeFigureOut">
              <a:rPr lang="ru-RU"/>
              <a:pPr>
                <a:defRPr/>
              </a:pPr>
              <a:t>19.11.2015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23D06B-F3F5-4559-8664-55B2DF50CB2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EC78EF-3DD6-415D-B1F4-E5058B73AEDB}" type="datetimeFigureOut">
              <a:rPr lang="ru-RU"/>
              <a:pPr>
                <a:defRPr/>
              </a:pPr>
              <a:t>19.11.2015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5AE01A-E424-4E19-A2D0-294A3E87722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C1D506-3478-4DC5-AE48-75E478F9161D}" type="datetimeFigureOut">
              <a:rPr lang="ru-RU"/>
              <a:pPr>
                <a:defRPr/>
              </a:pPr>
              <a:t>19.11.2015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9A7445-1F3D-497C-9AC7-E0A9CFA4152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42470A-8CAC-4109-9522-D1191AD98E30}" type="datetimeFigureOut">
              <a:rPr lang="ru-RU"/>
              <a:pPr>
                <a:defRPr/>
              </a:pPr>
              <a:t>19.11.2015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403F0C-B985-4994-82A4-FC23F583446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DE89FA-8E39-4AAF-B7EC-F1EE3F7F2EB2}" type="datetimeFigureOut">
              <a:rPr lang="ru-RU"/>
              <a:pPr>
                <a:defRPr/>
              </a:pPr>
              <a:t>19.11.2015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29FFF2-46A0-493F-84EE-9AA3CC129EC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5D4125-CF8E-4CE9-A76B-D4D61F858215}" type="datetimeFigureOut">
              <a:rPr lang="ru-RU"/>
              <a:pPr>
                <a:defRPr/>
              </a:pPr>
              <a:t>19.11.2015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815EBA-A43D-4AF7-8B12-ADD75673D33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BF2370-5911-478D-BB98-3131F02FC38D}" type="datetimeFigureOut">
              <a:rPr lang="ru-RU"/>
              <a:pPr>
                <a:defRPr/>
              </a:pPr>
              <a:t>19.11.2015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CB266F-2A10-4A7B-BA8E-4EEB56E2A8C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615FF2-8DA8-4254-A78F-B435D2D77B29}" type="datetimeFigureOut">
              <a:rPr lang="ru-RU"/>
              <a:pPr>
                <a:defRPr/>
              </a:pPr>
              <a:t>19.11.2015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6205E6-704B-4F33-AD2B-48270AC150B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B514F6-F2AB-4ADB-86CB-5EEE0244C124}" type="datetimeFigureOut">
              <a:rPr lang="ru-RU"/>
              <a:pPr>
                <a:defRPr/>
              </a:pPr>
              <a:t>19.11.2015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EEDE54-57CD-4714-93D5-5268499997C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AB3D3425-FDF7-4B33-A88C-199CE29E9D9A}" type="datetimeFigureOut">
              <a:rPr lang="ru-RU"/>
              <a:pPr>
                <a:defRPr/>
              </a:pPr>
              <a:t>19.11.2015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B89459AB-DE50-4145-8E1F-A4E5B5B445E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8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Users\&#1055;&#1050;\Desktop\&#1053;&#1077;&#1082;&#1088;&#1072;&#1089;&#1086;&#1074;\&#1053;&#1077;&#1082;&#1088;&#1072;&#1089;&#1086;&#1074;%20&#1053;\zvuk%20dvizhuschegosya%20poezda.mp3" TargetMode="External"/><Relationship Id="rId5" Type="http://schemas.openxmlformats.org/officeDocument/2006/relationships/image" Target="../media/image25.png"/><Relationship Id="rId4" Type="http://schemas.openxmlformats.org/officeDocument/2006/relationships/image" Target="../media/image9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Users\&#1055;&#1050;\Desktop\&#1053;&#1077;&#1082;&#1088;&#1072;&#1089;&#1086;&#1074;\&#1053;&#1077;&#1082;&#1088;&#1072;&#1089;&#1086;&#1074;%20&#1053;\zvuk%20dvizhuschegosya%20poezda.mp3" TargetMode="External"/><Relationship Id="rId5" Type="http://schemas.openxmlformats.org/officeDocument/2006/relationships/image" Target="../media/image9.jpeg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0000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611560" y="188640"/>
            <a:ext cx="6408712" cy="864096"/>
          </a:xfrm>
        </p:spPr>
        <p:txBody>
          <a:bodyPr/>
          <a:lstStyle/>
          <a:p>
            <a:pPr algn="ctr" eaLnBrk="1" hangingPunct="1"/>
            <a:r>
              <a:rPr lang="ru-RU" sz="4400" dirty="0" smtClean="0">
                <a:solidFill>
                  <a:srgbClr val="002060"/>
                </a:solidFill>
                <a:latin typeface="Times New Roman" pitchFamily="18" charset="0"/>
                <a:ea typeface="MingLiU_HKSCS-ExtB" pitchFamily="18" charset="-120"/>
                <a:cs typeface="Times New Roman" pitchFamily="18" charset="0"/>
              </a:rPr>
              <a:t>«Кто строил дорогу?»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395536" y="5013176"/>
            <a:ext cx="8291264" cy="1584176"/>
          </a:xfrm>
        </p:spPr>
        <p:txBody>
          <a:bodyPr/>
          <a:lstStyle/>
          <a:p>
            <a:pPr>
              <a:buFontTx/>
              <a:buChar char="-"/>
            </a:pPr>
            <a:r>
              <a:rPr lang="ru-RU" dirty="0" smtClean="0"/>
              <a:t>Граф Пётр </a:t>
            </a:r>
            <a:r>
              <a:rPr lang="ru-RU" dirty="0" err="1" smtClean="0"/>
              <a:t>Андреич</a:t>
            </a:r>
            <a:r>
              <a:rPr lang="ru-RU" dirty="0" smtClean="0"/>
              <a:t> </a:t>
            </a:r>
            <a:r>
              <a:rPr lang="ru-RU" dirty="0" err="1" smtClean="0"/>
              <a:t>Клейнмихель</a:t>
            </a:r>
            <a:r>
              <a:rPr lang="ru-RU" dirty="0" smtClean="0"/>
              <a:t>, душенька!</a:t>
            </a:r>
          </a:p>
          <a:p>
            <a:pPr>
              <a:buFontTx/>
              <a:buChar char="-"/>
            </a:pPr>
            <a:r>
              <a:rPr lang="ru-RU" dirty="0" smtClean="0"/>
              <a:t>Вот они - нашей дороги строители!</a:t>
            </a:r>
            <a:endParaRPr lang="ru-RU" dirty="0"/>
          </a:p>
        </p:txBody>
      </p:sp>
      <p:pic>
        <p:nvPicPr>
          <p:cNvPr id="1026" name="Picture 2" descr="C:\Users\ПК\Desktop\Некрасов\Жд\67061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0" y="1268760"/>
            <a:ext cx="5286375" cy="3743325"/>
          </a:xfrm>
          <a:prstGeom prst="rect">
            <a:avLst/>
          </a:prstGeom>
          <a:noFill/>
        </p:spPr>
      </p:pic>
      <p:pic>
        <p:nvPicPr>
          <p:cNvPr id="2" name="Picture 2" descr="C:\Users\ПК\Desktop\Некрасов\Жд\67067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92280" y="188640"/>
            <a:ext cx="1674887" cy="2263361"/>
          </a:xfrm>
          <a:prstGeom prst="rect">
            <a:avLst/>
          </a:prstGeom>
          <a:noFill/>
        </p:spPr>
      </p:pic>
      <p:sp>
        <p:nvSpPr>
          <p:cNvPr id="6" name="Скругленный прямоугольник 5"/>
          <p:cNvSpPr/>
          <p:nvPr/>
        </p:nvSpPr>
        <p:spPr>
          <a:xfrm>
            <a:off x="8028384" y="5949280"/>
            <a:ext cx="698376" cy="648072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solidFill>
                  <a:srgbClr val="002060"/>
                </a:solidFill>
              </a:rPr>
              <a:t>1</a:t>
            </a:r>
            <a:endParaRPr lang="ru-RU" sz="2800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0000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ПК\Desktop\Некрасов\Жд\вокзал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5688631"/>
          </a:xfrm>
          <a:prstGeom prst="rect">
            <a:avLst/>
          </a:prstGeom>
          <a:noFill/>
        </p:spPr>
      </p:pic>
      <p:sp>
        <p:nvSpPr>
          <p:cNvPr id="3" name="Скругленный прямоугольник 2"/>
          <p:cNvSpPr/>
          <p:nvPr/>
        </p:nvSpPr>
        <p:spPr>
          <a:xfrm>
            <a:off x="8028384" y="5949280"/>
            <a:ext cx="698376" cy="648072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solidFill>
                  <a:srgbClr val="002060"/>
                </a:solidFill>
              </a:rPr>
              <a:t>10</a:t>
            </a:r>
            <a:endParaRPr lang="ru-RU" sz="2800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0000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Заголовок 1"/>
          <p:cNvSpPr>
            <a:spLocks noGrp="1"/>
          </p:cNvSpPr>
          <p:nvPr>
            <p:ph type="title"/>
          </p:nvPr>
        </p:nvSpPr>
        <p:spPr>
          <a:xfrm>
            <a:off x="4788024" y="2205038"/>
            <a:ext cx="4104456" cy="1143000"/>
          </a:xfrm>
        </p:spPr>
        <p:txBody>
          <a:bodyPr/>
          <a:lstStyle/>
          <a:p>
            <a:pPr eaLnBrk="1" hangingPunct="1"/>
            <a:r>
              <a:rPr lang="ru-RU" b="1" i="1" dirty="0" smtClean="0">
                <a:latin typeface="Monotype Corsiva" pitchFamily="66" charset="0"/>
                <a:cs typeface="Times New Roman" pitchFamily="18" charset="0"/>
              </a:rPr>
              <a:t>Граф </a:t>
            </a:r>
            <a:br>
              <a:rPr lang="ru-RU" b="1" i="1" dirty="0" smtClean="0">
                <a:latin typeface="Monotype Corsiva" pitchFamily="66" charset="0"/>
                <a:cs typeface="Times New Roman" pitchFamily="18" charset="0"/>
              </a:rPr>
            </a:br>
            <a:r>
              <a:rPr lang="ru-RU" b="1" i="1" dirty="0" smtClean="0">
                <a:latin typeface="Monotype Corsiva" pitchFamily="66" charset="0"/>
                <a:cs typeface="Times New Roman" pitchFamily="18" charset="0"/>
              </a:rPr>
              <a:t>Петр Андреевич </a:t>
            </a:r>
            <a:r>
              <a:rPr lang="ru-RU" b="1" i="1" dirty="0" err="1" smtClean="0">
                <a:latin typeface="Monotype Corsiva" pitchFamily="66" charset="0"/>
                <a:cs typeface="Times New Roman" pitchFamily="18" charset="0"/>
              </a:rPr>
              <a:t>Клейнмихель</a:t>
            </a:r>
            <a:endParaRPr lang="ru-RU" b="1" i="1" dirty="0" smtClean="0">
              <a:latin typeface="Monotype Corsiva" pitchFamily="66" charset="0"/>
              <a:cs typeface="Times New Roman" pitchFamily="18" charset="0"/>
            </a:endParaRPr>
          </a:p>
        </p:txBody>
      </p:sp>
      <p:pic>
        <p:nvPicPr>
          <p:cNvPr id="8195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251520" y="260648"/>
            <a:ext cx="4579938" cy="6273800"/>
          </a:xfrm>
        </p:spPr>
      </p:pic>
      <p:sp>
        <p:nvSpPr>
          <p:cNvPr id="4" name="Скругленный прямоугольник 3"/>
          <p:cNvSpPr/>
          <p:nvPr/>
        </p:nvSpPr>
        <p:spPr>
          <a:xfrm>
            <a:off x="8028384" y="5949280"/>
            <a:ext cx="698376" cy="648072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solidFill>
                  <a:srgbClr val="002060"/>
                </a:solidFill>
              </a:rPr>
              <a:t>11</a:t>
            </a:r>
            <a:endParaRPr lang="ru-RU" sz="2800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0000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1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323528" y="980728"/>
            <a:ext cx="8580620" cy="4945186"/>
          </a:xfrm>
        </p:spPr>
      </p:pic>
      <p:sp>
        <p:nvSpPr>
          <p:cNvPr id="3" name="Скругленный прямоугольник 2"/>
          <p:cNvSpPr/>
          <p:nvPr/>
        </p:nvSpPr>
        <p:spPr>
          <a:xfrm>
            <a:off x="8028384" y="5949280"/>
            <a:ext cx="698376" cy="648072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solidFill>
                  <a:srgbClr val="002060"/>
                </a:solidFill>
              </a:rPr>
              <a:t>12</a:t>
            </a:r>
            <a:endParaRPr lang="ru-RU" sz="2800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0000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5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67544" y="764704"/>
            <a:ext cx="7989887" cy="4968875"/>
          </a:xfrm>
        </p:spPr>
      </p:pic>
      <p:sp>
        <p:nvSpPr>
          <p:cNvPr id="3" name="Скругленный прямоугольник 2"/>
          <p:cNvSpPr/>
          <p:nvPr/>
        </p:nvSpPr>
        <p:spPr>
          <a:xfrm>
            <a:off x="8028384" y="5949280"/>
            <a:ext cx="698376" cy="648072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solidFill>
                  <a:srgbClr val="002060"/>
                </a:solidFill>
              </a:rPr>
              <a:t>13</a:t>
            </a:r>
            <a:endParaRPr lang="ru-RU" sz="2800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0000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9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79512" y="476672"/>
            <a:ext cx="8384751" cy="4896544"/>
          </a:xfrm>
        </p:spPr>
      </p:pic>
      <p:sp>
        <p:nvSpPr>
          <p:cNvPr id="19460" name="TextBox 1"/>
          <p:cNvSpPr txBox="1">
            <a:spLocks noChangeArrowheads="1"/>
          </p:cNvSpPr>
          <p:nvPr/>
        </p:nvSpPr>
        <p:spPr bwMode="auto">
          <a:xfrm>
            <a:off x="611560" y="5589240"/>
            <a:ext cx="7574509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3600" b="1" i="1" dirty="0">
                <a:latin typeface="Monotype Corsiva" pitchFamily="66" charset="0"/>
              </a:rPr>
              <a:t>К.А. Савицкий «Ремонтные работы на железной дороге» 1874 г.</a:t>
            </a: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8028384" y="5949280"/>
            <a:ext cx="698376" cy="648072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solidFill>
                  <a:srgbClr val="002060"/>
                </a:solidFill>
              </a:rPr>
              <a:t>14</a:t>
            </a:r>
            <a:endParaRPr lang="ru-RU" sz="2800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0000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ru-RU" sz="32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«…Видишь, стоит, изможден лихорадкою,        Высокорослый больной белорус…»</a:t>
            </a:r>
            <a:endParaRPr lang="ru-RU" sz="3200" dirty="0">
              <a:solidFill>
                <a:srgbClr val="002060"/>
              </a:solidFill>
            </a:endParaRPr>
          </a:p>
        </p:txBody>
      </p:sp>
      <p:pic>
        <p:nvPicPr>
          <p:cNvPr id="5" name="Объект 3"/>
          <p:cNvPicPr>
            <a:picLocks noGrp="1" noChangeAspect="1"/>
          </p:cNvPicPr>
          <p:nvPr>
            <p:ph idx="4294967295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547664" y="1700808"/>
            <a:ext cx="5578475" cy="4525963"/>
          </a:xfrm>
        </p:spPr>
      </p:pic>
      <p:sp>
        <p:nvSpPr>
          <p:cNvPr id="4" name="Скругленный прямоугольник 3"/>
          <p:cNvSpPr/>
          <p:nvPr/>
        </p:nvSpPr>
        <p:spPr>
          <a:xfrm>
            <a:off x="8028384" y="5949280"/>
            <a:ext cx="698376" cy="648072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solidFill>
                  <a:srgbClr val="002060"/>
                </a:solidFill>
              </a:rPr>
              <a:t>15</a:t>
            </a:r>
            <a:endParaRPr lang="ru-RU" sz="2800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0000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1115616" y="274638"/>
            <a:ext cx="7571184" cy="1143000"/>
          </a:xfrm>
        </p:spPr>
        <p:txBody>
          <a:bodyPr/>
          <a:lstStyle/>
          <a:p>
            <a:pPr algn="l"/>
            <a:r>
              <a:rPr lang="ru-RU" sz="32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«Вот они – нашей дороги строители!»</a:t>
            </a:r>
            <a:endParaRPr lang="ru-RU" sz="3200" dirty="0">
              <a:solidFill>
                <a:srgbClr val="002060"/>
              </a:solidFill>
            </a:endParaRPr>
          </a:p>
        </p:txBody>
      </p:sp>
      <p:pic>
        <p:nvPicPr>
          <p:cNvPr id="7" name="Объект 3"/>
          <p:cNvPicPr>
            <a:picLocks noChangeAspect="1"/>
          </p:cNvPicPr>
          <p:nvPr/>
        </p:nvPicPr>
        <p:blipFill>
          <a:blip r:embed="rId2" cstate="print"/>
          <a:srcRect l="10998" t="3002" r="8353" b="4582"/>
          <a:stretch>
            <a:fillRect/>
          </a:stretch>
        </p:blipFill>
        <p:spPr>
          <a:xfrm>
            <a:off x="2267744" y="1412776"/>
            <a:ext cx="4752528" cy="5256584"/>
          </a:xfrm>
          <a:prstGeom prst="rect">
            <a:avLst/>
          </a:prstGeom>
        </p:spPr>
      </p:pic>
      <p:sp>
        <p:nvSpPr>
          <p:cNvPr id="4" name="Скругленный прямоугольник 3"/>
          <p:cNvSpPr/>
          <p:nvPr/>
        </p:nvSpPr>
        <p:spPr>
          <a:xfrm>
            <a:off x="8028384" y="5949280"/>
            <a:ext cx="698376" cy="648072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solidFill>
                  <a:srgbClr val="002060"/>
                </a:solidFill>
              </a:rPr>
              <a:t>16</a:t>
            </a:r>
            <a:endParaRPr lang="ru-RU" sz="2800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0000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4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35262" y="0"/>
            <a:ext cx="6408738" cy="477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Объект 5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>
          <a:xfrm>
            <a:off x="0" y="3501009"/>
            <a:ext cx="4852543" cy="3356992"/>
          </a:xfrm>
          <a:prstGeom prst="rect">
            <a:avLst/>
          </a:prstGeom>
        </p:spPr>
      </p:pic>
      <p:pic>
        <p:nvPicPr>
          <p:cNvPr id="8" name="zvuk dvizhuschegosya poezda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 cstate="print"/>
          <a:stretch>
            <a:fillRect/>
          </a:stretch>
        </p:blipFill>
        <p:spPr>
          <a:xfrm>
            <a:off x="971600" y="1772816"/>
            <a:ext cx="304800" cy="304800"/>
          </a:xfrm>
          <a:prstGeom prst="rect">
            <a:avLst/>
          </a:prstGeom>
        </p:spPr>
      </p:pic>
      <p:sp>
        <p:nvSpPr>
          <p:cNvPr id="6" name="Скругленный прямоугольник 5"/>
          <p:cNvSpPr/>
          <p:nvPr/>
        </p:nvSpPr>
        <p:spPr>
          <a:xfrm>
            <a:off x="8028384" y="5949280"/>
            <a:ext cx="698376" cy="648072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solidFill>
                  <a:srgbClr val="002060"/>
                </a:solidFill>
              </a:rPr>
              <a:t>17</a:t>
            </a:r>
            <a:endParaRPr lang="ru-RU" sz="2800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6" dur="42696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0000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b="1" i="1" dirty="0" smtClean="0">
                <a:latin typeface="Monotype Corsiva" pitchFamily="66" charset="0"/>
                <a:cs typeface="Times New Roman" pitchFamily="18" charset="0"/>
              </a:rPr>
              <a:t>Путешествие по Николаевской железной дороге</a:t>
            </a:r>
          </a:p>
        </p:txBody>
      </p:sp>
      <p:pic>
        <p:nvPicPr>
          <p:cNvPr id="3075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547813" y="1509713"/>
            <a:ext cx="6696075" cy="4879975"/>
          </a:xfrm>
        </p:spPr>
      </p:pic>
      <p:sp>
        <p:nvSpPr>
          <p:cNvPr id="4" name="Скругленный прямоугольник 3"/>
          <p:cNvSpPr/>
          <p:nvPr/>
        </p:nvSpPr>
        <p:spPr>
          <a:xfrm>
            <a:off x="8028384" y="5949280"/>
            <a:ext cx="698376" cy="648072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solidFill>
                  <a:srgbClr val="002060"/>
                </a:solidFill>
              </a:rPr>
              <a:t>2</a:t>
            </a:r>
            <a:endParaRPr lang="ru-RU" sz="2800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0000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b="1" i="1" dirty="0" smtClean="0">
                <a:latin typeface="Monotype Corsiva" pitchFamily="66" charset="0"/>
                <a:cs typeface="Times New Roman" pitchFamily="18" charset="0"/>
              </a:rPr>
              <a:t>Приобретите билет, ответив на вопросы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600200"/>
            <a:ext cx="7920880" cy="5068888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Tx/>
              <a:buChar char="-"/>
              <a:defRPr/>
            </a:pPr>
            <a:r>
              <a:rPr lang="ru-RU" i="1" dirty="0" smtClean="0"/>
              <a:t>С какой картины начинается стихотворение?</a:t>
            </a:r>
          </a:p>
          <a:p>
            <a:pPr marL="0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2800" i="1" dirty="0" smtClean="0"/>
              <a:t> (картины природы)</a:t>
            </a:r>
          </a:p>
          <a:p>
            <a:pPr eaLnBrk="1" fontAlgn="auto" hangingPunct="1">
              <a:spcAft>
                <a:spcPts val="0"/>
              </a:spcAft>
              <a:buFontTx/>
              <a:buChar char="-"/>
              <a:defRPr/>
            </a:pPr>
            <a:r>
              <a:rPr lang="ru-RU" i="1" dirty="0" smtClean="0"/>
              <a:t>«В мире есть царь». Как зовут этого царя? </a:t>
            </a:r>
          </a:p>
          <a:p>
            <a:pPr marL="0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2800" i="1" dirty="0" smtClean="0"/>
              <a:t>(голод)</a:t>
            </a:r>
          </a:p>
          <a:p>
            <a:pPr eaLnBrk="1" fontAlgn="auto" hangingPunct="1">
              <a:spcAft>
                <a:spcPts val="0"/>
              </a:spcAft>
              <a:buFontTx/>
              <a:buChar char="-"/>
              <a:defRPr/>
            </a:pPr>
            <a:r>
              <a:rPr lang="ru-RU" i="1" dirty="0" smtClean="0"/>
              <a:t>Кто «волосом рус, высокорослый»? </a:t>
            </a:r>
          </a:p>
          <a:p>
            <a:pPr marL="0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2800" i="1" dirty="0" smtClean="0"/>
              <a:t>(Белорус)</a:t>
            </a: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8028384" y="5949280"/>
            <a:ext cx="698376" cy="648072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solidFill>
                  <a:srgbClr val="002060"/>
                </a:solidFill>
              </a:rPr>
              <a:t>3</a:t>
            </a:r>
            <a:endParaRPr lang="ru-RU" sz="2800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0000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dirty="0" smtClean="0">
                <a:latin typeface="Monotype Corsiva" pitchFamily="66" charset="0"/>
                <a:cs typeface="Times New Roman" pitchFamily="18" charset="0"/>
              </a:rPr>
              <a:t>Занимайте свои места!</a:t>
            </a:r>
          </a:p>
        </p:txBody>
      </p:sp>
      <p:pic>
        <p:nvPicPr>
          <p:cNvPr id="5123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5292725" y="1341438"/>
            <a:ext cx="3394075" cy="4525962"/>
          </a:xfrm>
        </p:spPr>
      </p:pic>
      <p:pic>
        <p:nvPicPr>
          <p:cNvPr id="5124" name="Picture 2" descr="C:\Users\Потехина Ксения\Pictures\aad440a94c93__580_no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8313" y="2420938"/>
            <a:ext cx="4103687" cy="2352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Скругленный прямоугольник 4"/>
          <p:cNvSpPr/>
          <p:nvPr/>
        </p:nvSpPr>
        <p:spPr>
          <a:xfrm>
            <a:off x="8028384" y="5949280"/>
            <a:ext cx="698376" cy="648072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solidFill>
                  <a:srgbClr val="002060"/>
                </a:solidFill>
              </a:rPr>
              <a:t>4</a:t>
            </a:r>
            <a:endParaRPr lang="ru-RU" sz="2800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0000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1" name="Рисунок 4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35262" y="0"/>
            <a:ext cx="6408738" cy="477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zvuk dvizhuschegosya poezda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683568" y="1772816"/>
            <a:ext cx="304800" cy="304800"/>
          </a:xfrm>
          <a:prstGeom prst="rect">
            <a:avLst/>
          </a:prstGeom>
        </p:spPr>
      </p:pic>
      <p:pic>
        <p:nvPicPr>
          <p:cNvPr id="5" name="Объект 5"/>
          <p:cNvPicPr>
            <a:picLocks noGrp="1" noChangeAspect="1"/>
          </p:cNvPicPr>
          <p:nvPr>
            <p:ph idx="1"/>
          </p:nvPr>
        </p:nvPicPr>
        <p:blipFill>
          <a:blip r:embed="rId5" cstate="print"/>
          <a:srcRect/>
          <a:stretch>
            <a:fillRect/>
          </a:stretch>
        </p:blipFill>
        <p:spPr>
          <a:xfrm>
            <a:off x="0" y="3501009"/>
            <a:ext cx="4852543" cy="3356992"/>
          </a:xfrm>
        </p:spPr>
      </p:pic>
      <p:sp>
        <p:nvSpPr>
          <p:cNvPr id="6" name="Скругленный прямоугольник 5"/>
          <p:cNvSpPr/>
          <p:nvPr/>
        </p:nvSpPr>
        <p:spPr>
          <a:xfrm>
            <a:off x="8028384" y="5949280"/>
            <a:ext cx="698376" cy="648072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solidFill>
                  <a:srgbClr val="002060"/>
                </a:solidFill>
              </a:rPr>
              <a:t>5</a:t>
            </a:r>
            <a:endParaRPr lang="ru-RU" sz="2800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7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5" dur="42696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 showWhenStopped="0">
                <p:cTn id="16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  <p:cond evt="onNext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0000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498178"/>
          </a:xfrm>
        </p:spPr>
        <p:txBody>
          <a:bodyPr/>
          <a:lstStyle/>
          <a:p>
            <a:r>
              <a:rPr lang="ru-RU" b="1" dirty="0" smtClean="0">
                <a:solidFill>
                  <a:srgbClr val="002060"/>
                </a:solidFill>
                <a:latin typeface="Monotype Corsiva" pitchFamily="66" charset="0"/>
              </a:rPr>
              <a:t>Николаевская железная дорога</a:t>
            </a:r>
            <a:br>
              <a:rPr lang="ru-RU" b="1" dirty="0" smtClean="0">
                <a:solidFill>
                  <a:srgbClr val="002060"/>
                </a:solidFill>
                <a:latin typeface="Monotype Corsiva" pitchFamily="66" charset="0"/>
              </a:rPr>
            </a:br>
            <a:r>
              <a:rPr lang="ru-RU" b="1" dirty="0" smtClean="0">
                <a:solidFill>
                  <a:srgbClr val="002060"/>
                </a:solidFill>
                <a:latin typeface="Monotype Corsiva" pitchFamily="66" charset="0"/>
              </a:rPr>
              <a:t>1842 - 1851</a:t>
            </a:r>
            <a:endParaRPr lang="ru-RU" b="1" dirty="0">
              <a:solidFill>
                <a:srgbClr val="002060"/>
              </a:solidFill>
              <a:latin typeface="Monotype Corsiva" pitchFamily="66" charset="0"/>
            </a:endParaRPr>
          </a:p>
        </p:txBody>
      </p:sp>
      <p:pic>
        <p:nvPicPr>
          <p:cNvPr id="2050" name="Picture 2" descr="C:\Users\ПК\Desktop\Некрасов\Жд\67059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435685"/>
            <a:ext cx="4320480" cy="3422315"/>
          </a:xfrm>
          <a:prstGeom prst="rect">
            <a:avLst/>
          </a:prstGeom>
          <a:noFill/>
        </p:spPr>
      </p:pic>
      <p:pic>
        <p:nvPicPr>
          <p:cNvPr id="2051" name="Picture 3" descr="C:\Users\ПК\Desktop\Некрасов\Жд\желе д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05250" y="1700808"/>
            <a:ext cx="5238750" cy="3705225"/>
          </a:xfrm>
          <a:prstGeom prst="rect">
            <a:avLst/>
          </a:prstGeom>
          <a:noFill/>
        </p:spPr>
      </p:pic>
      <p:sp>
        <p:nvSpPr>
          <p:cNvPr id="5" name="Скругленный прямоугольник 4"/>
          <p:cNvSpPr/>
          <p:nvPr/>
        </p:nvSpPr>
        <p:spPr>
          <a:xfrm>
            <a:off x="8028384" y="5949280"/>
            <a:ext cx="698376" cy="648072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solidFill>
                  <a:srgbClr val="002060"/>
                </a:solidFill>
              </a:rPr>
              <a:t>6</a:t>
            </a:r>
            <a:endParaRPr lang="ru-RU" sz="2800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0000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ПК\Desktop\Некрасов\Жд\желез д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5238750" cy="3714750"/>
          </a:xfrm>
          <a:prstGeom prst="rect">
            <a:avLst/>
          </a:prstGeom>
          <a:noFill/>
        </p:spPr>
      </p:pic>
      <p:sp>
        <p:nvSpPr>
          <p:cNvPr id="3" name="Скругленный прямоугольник 2"/>
          <p:cNvSpPr/>
          <p:nvPr/>
        </p:nvSpPr>
        <p:spPr>
          <a:xfrm>
            <a:off x="8028384" y="5949280"/>
            <a:ext cx="698376" cy="648072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solidFill>
                  <a:srgbClr val="002060"/>
                </a:solidFill>
              </a:rPr>
              <a:t>7</a:t>
            </a:r>
            <a:endParaRPr lang="ru-RU" sz="2800" dirty="0">
              <a:solidFill>
                <a:srgbClr val="002060"/>
              </a:solidFill>
            </a:endParaRPr>
          </a:p>
        </p:txBody>
      </p:sp>
      <p:pic>
        <p:nvPicPr>
          <p:cNvPr id="1026" name="Picture 2" descr="C:\Users\ПК\Pictures\1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3496444"/>
            <a:ext cx="4482075" cy="3361556"/>
          </a:xfrm>
          <a:prstGeom prst="rect">
            <a:avLst/>
          </a:prstGeom>
          <a:noFill/>
        </p:spPr>
      </p:pic>
      <p:pic>
        <p:nvPicPr>
          <p:cNvPr id="1027" name="Picture 3" descr="C:\Users\ПК\Pictures\56048ad9db4aa.jpg"/>
          <p:cNvPicPr>
            <a:picLocks noChangeAspect="1" noChangeArrowheads="1"/>
          </p:cNvPicPr>
          <p:nvPr/>
        </p:nvPicPr>
        <p:blipFill>
          <a:blip r:embed="rId4" cstate="print"/>
          <a:srcRect l="11638"/>
          <a:stretch>
            <a:fillRect/>
          </a:stretch>
        </p:blipFill>
        <p:spPr bwMode="auto">
          <a:xfrm>
            <a:off x="4860032" y="1700808"/>
            <a:ext cx="4283968" cy="32480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0000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 descr="C:\Users\ПК\Desktop\Некрасов\Жд\жел д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83768" y="3810000"/>
            <a:ext cx="5238750" cy="3048000"/>
          </a:xfrm>
          <a:prstGeom prst="rect">
            <a:avLst/>
          </a:prstGeom>
          <a:noFill/>
        </p:spPr>
      </p:pic>
      <p:pic>
        <p:nvPicPr>
          <p:cNvPr id="4098" name="Picture 2" descr="C:\Users\ПК\Desktop\Некрасов\Жд\670620.jpg"/>
          <p:cNvPicPr>
            <a:picLocks noChangeAspect="1" noChangeArrowheads="1"/>
          </p:cNvPicPr>
          <p:nvPr/>
        </p:nvPicPr>
        <p:blipFill>
          <a:blip r:embed="rId3" cstate="print"/>
          <a:srcRect t="10110"/>
          <a:stretch>
            <a:fillRect/>
          </a:stretch>
        </p:blipFill>
        <p:spPr bwMode="auto">
          <a:xfrm>
            <a:off x="0" y="0"/>
            <a:ext cx="6667500" cy="4238203"/>
          </a:xfrm>
          <a:prstGeom prst="rect">
            <a:avLst/>
          </a:prstGeom>
          <a:noFill/>
        </p:spPr>
      </p:pic>
      <p:sp>
        <p:nvSpPr>
          <p:cNvPr id="4" name="Скругленный прямоугольник 3"/>
          <p:cNvSpPr/>
          <p:nvPr/>
        </p:nvSpPr>
        <p:spPr>
          <a:xfrm>
            <a:off x="8028384" y="5949280"/>
            <a:ext cx="698376" cy="648072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solidFill>
                  <a:srgbClr val="002060"/>
                </a:solidFill>
              </a:rPr>
              <a:t>8</a:t>
            </a:r>
            <a:endParaRPr lang="ru-RU" sz="2800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0000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ПК\Desktop\Некрасов\Жд\жд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268760"/>
            <a:ext cx="9144000" cy="4322618"/>
          </a:xfrm>
          <a:prstGeom prst="rect">
            <a:avLst/>
          </a:prstGeom>
          <a:noFill/>
        </p:spPr>
      </p:pic>
      <p:sp>
        <p:nvSpPr>
          <p:cNvPr id="3" name="Скругленный прямоугольник 2"/>
          <p:cNvSpPr/>
          <p:nvPr/>
        </p:nvSpPr>
        <p:spPr>
          <a:xfrm>
            <a:off x="8028384" y="5949280"/>
            <a:ext cx="698376" cy="648072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solidFill>
                  <a:srgbClr val="002060"/>
                </a:solidFill>
              </a:rPr>
              <a:t>9</a:t>
            </a:r>
            <a:endParaRPr lang="ru-RU" sz="2800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783</TotalTime>
  <Words>123</Words>
  <Application>Microsoft Office PowerPoint</Application>
  <PresentationFormat>Экран (4:3)</PresentationFormat>
  <Paragraphs>34</Paragraphs>
  <Slides>17</Slides>
  <Notes>0</Notes>
  <HiddenSlides>0</HiddenSlides>
  <MMClips>2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Тема Office</vt:lpstr>
      <vt:lpstr>«Кто строил дорогу?»</vt:lpstr>
      <vt:lpstr>Путешествие по Николаевской железной дороге</vt:lpstr>
      <vt:lpstr>Приобретите билет, ответив на вопросы</vt:lpstr>
      <vt:lpstr>Занимайте свои места!</vt:lpstr>
      <vt:lpstr>Слайд 5</vt:lpstr>
      <vt:lpstr>Николаевская железная дорога 1842 - 1851</vt:lpstr>
      <vt:lpstr>Слайд 7</vt:lpstr>
      <vt:lpstr>Слайд 8</vt:lpstr>
      <vt:lpstr>Слайд 9</vt:lpstr>
      <vt:lpstr>Слайд 10</vt:lpstr>
      <vt:lpstr>Граф  Петр Андреевич Клейнмихель</vt:lpstr>
      <vt:lpstr>Слайд 12</vt:lpstr>
      <vt:lpstr>Слайд 13</vt:lpstr>
      <vt:lpstr>Слайд 14</vt:lpstr>
      <vt:lpstr>«…Видишь, стоит, изможден лихорадкою,        Высокорослый больной белорус…»</vt:lpstr>
      <vt:lpstr>«Вот они – нашей дороги строители!»</vt:lpstr>
      <vt:lpstr>Слайд 17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«Вот они – нашей дороги строители!»</dc:title>
  <dc:creator>Потехина Ксения</dc:creator>
  <cp:lastModifiedBy>ПК</cp:lastModifiedBy>
  <cp:revision>47</cp:revision>
  <dcterms:created xsi:type="dcterms:W3CDTF">2011-12-07T10:38:51Z</dcterms:created>
  <dcterms:modified xsi:type="dcterms:W3CDTF">2015-11-19T19:10:36Z</dcterms:modified>
</cp:coreProperties>
</file>