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3" r:id="rId4"/>
    <p:sldId id="280" r:id="rId5"/>
    <p:sldId id="281" r:id="rId6"/>
    <p:sldId id="282" r:id="rId7"/>
    <p:sldId id="283" r:id="rId8"/>
    <p:sldId id="285" r:id="rId9"/>
    <p:sldId id="284" r:id="rId10"/>
    <p:sldId id="286" r:id="rId11"/>
    <p:sldId id="265" r:id="rId12"/>
    <p:sldId id="264" r:id="rId13"/>
    <p:sldId id="266" r:id="rId14"/>
    <p:sldId id="287" r:id="rId15"/>
    <p:sldId id="288" r:id="rId16"/>
    <p:sldId id="267" r:id="rId17"/>
    <p:sldId id="274" r:id="rId18"/>
    <p:sldId id="27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>
        <p:scale>
          <a:sx n="95" d="100"/>
          <a:sy n="95" d="100"/>
        </p:scale>
        <p:origin x="-84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666F6-7EA0-4E7F-A4B5-2699996E6EDD}" type="datetimeFigureOut">
              <a:rPr lang="ru-RU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8ADF2-2EA9-4AD1-9C38-E0F92D644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A29C2-E346-45AE-86F6-90B3243DC45F}" type="datetimeFigureOut">
              <a:rPr lang="ru-RU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12D96-2BA0-4EB0-80CF-BD67D2B3B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E25D7-3D41-453E-9879-CC17461AC82F}" type="datetimeFigureOut">
              <a:rPr lang="ru-RU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12EDE-BEE2-4860-BC3C-B694388FD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27A03-8F12-4F8E-8D4D-E461929586E5}" type="datetimeFigureOut">
              <a:rPr lang="ru-RU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06B8-2928-49A8-9ED4-3F9934BF9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8A420-D632-4274-B7FC-07F5F3751D8F}" type="datetimeFigureOut">
              <a:rPr lang="ru-RU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A8E66-1C7E-4BD3-8BE8-3C5472F87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67075-D402-4697-9F51-0269EC50DA1C}" type="datetimeFigureOut">
              <a:rPr lang="ru-RU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8B3AD-F447-4F52-BE3A-BED851E73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FEEE1-E3B6-4C72-B113-AD43A7707E66}" type="datetimeFigureOut">
              <a:rPr lang="ru-RU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49AC6-B9A8-4423-81D7-703720373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A96FA-DE2D-47A4-ABFA-EA7994BF294C}" type="datetimeFigureOut">
              <a:rPr lang="ru-RU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BF09-2B5C-4A84-943B-FAAB567B0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89F2B-965C-407F-8E2B-739F84FA9485}" type="datetimeFigureOut">
              <a:rPr lang="ru-RU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47140-9F49-493B-86E8-13B80D000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CB7B1-C58D-4A87-9A84-17A769EF18BC}" type="datetimeFigureOut">
              <a:rPr lang="ru-RU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29BF1-92B2-43C2-B563-A4FA89BAD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77BDD-2BAF-4762-9C8D-23F8C68F5424}" type="datetimeFigureOut">
              <a:rPr lang="ru-RU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554AD-1F20-43ED-ACD4-F3CB84FF7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DCBCDA-C6E5-4BC7-A0B2-BD603708E326}" type="datetimeFigureOut">
              <a:rPr lang="ru-RU"/>
              <a:pPr>
                <a:defRPr/>
              </a:pPr>
              <a:t>20.02.2016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5A730A-AB52-4940-8386-D220FABFD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4" r:id="rId4"/>
    <p:sldLayoutId id="2147483753" r:id="rId5"/>
    <p:sldLayoutId id="2147483752" r:id="rId6"/>
    <p:sldLayoutId id="2147483751" r:id="rId7"/>
    <p:sldLayoutId id="2147483750" r:id="rId8"/>
    <p:sldLayoutId id="2147483758" r:id="rId9"/>
    <p:sldLayoutId id="2147483749" r:id="rId10"/>
    <p:sldLayoutId id="214748374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52536" y="0"/>
            <a:ext cx="982732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202832"/>
            <a:ext cx="9226762" cy="2655168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Горный </a:t>
            </a:r>
            <a:r>
              <a:rPr lang="ru-RU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пейзаж в живописи </a:t>
            </a:r>
            <a:r>
              <a:rPr lang="ru-RU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в стихотворении М. Ю.Лермонтова </a:t>
            </a:r>
            <a:br>
              <a:rPr lang="ru-RU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Горные </a:t>
            </a:r>
            <a:r>
              <a:rPr lang="ru-RU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вершины» </a:t>
            </a:r>
            <a:r>
              <a:rPr lang="ru-RU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Бусс</a:t>
            </a:r>
            <a:r>
              <a:rPr lang="ru-RU" sz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Нина Ивановна, учитель –филолог</a:t>
            </a:r>
            <a:br>
              <a:rPr lang="ru-RU" sz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Федорова Галина Алексеевна, учитель </a:t>
            </a:r>
            <a:r>
              <a:rPr lang="ru-RU" sz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ИЗО</a:t>
            </a:r>
            <a:br>
              <a:rPr lang="ru-RU" sz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МБОУ «</a:t>
            </a:r>
            <a:r>
              <a:rPr lang="ru-RU" sz="1200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Сош</a:t>
            </a:r>
            <a:r>
              <a:rPr lang="ru-RU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№ 37»</a:t>
            </a:r>
            <a:br>
              <a:rPr lang="ru-RU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136904" cy="1349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sz="3600" dirty="0">
                <a:solidFill>
                  <a:srgbClr val="212745"/>
                </a:solidFill>
                <a:latin typeface="Trebuchet MS"/>
                <a:cs typeface="+mn-cs"/>
              </a:rPr>
              <a:t>Литературная </a:t>
            </a:r>
            <a:r>
              <a:rPr lang="ru-RU" sz="3600" dirty="0" smtClean="0">
                <a:solidFill>
                  <a:srgbClr val="212745"/>
                </a:solidFill>
                <a:latin typeface="Trebuchet MS"/>
                <a:cs typeface="+mn-cs"/>
              </a:rPr>
              <a:t>лаборатория:</a:t>
            </a:r>
            <a:endParaRPr lang="ru-RU" sz="3600" dirty="0">
              <a:solidFill>
                <a:srgbClr val="212745"/>
              </a:solidFill>
              <a:latin typeface="Trebuchet MS"/>
              <a:cs typeface="+mn-cs"/>
            </a:endParaRPr>
          </a:p>
          <a:p>
            <a:pPr lvl="0" algn="ctr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ru-RU" sz="3600" dirty="0" err="1" smtClean="0">
                <a:solidFill>
                  <a:srgbClr val="212745"/>
                </a:solidFill>
                <a:latin typeface="Trebuchet MS"/>
                <a:cs typeface="+mn-cs"/>
              </a:rPr>
              <a:t>Синквейн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5495879"/>
              </p:ext>
            </p:extLst>
          </p:nvPr>
        </p:nvGraphicFramePr>
        <p:xfrm>
          <a:off x="1835696" y="1988840"/>
          <a:ext cx="6840760" cy="487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0760"/>
              </a:tblGrid>
              <a:tr h="47142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Горы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Прекрасны, величественны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Возвышаются, поражают, умиротворяют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Измученную душу человека.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Красота.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Природа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Величественная, прекрасная,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Восхищает, соприкасается, возбуждает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Различные мысли и чувства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человеке.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25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7544" y="2708920"/>
            <a:ext cx="7307520" cy="302433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Рассмотрите изображения на экране</a:t>
            </a:r>
            <a:r>
              <a:rPr lang="ru-RU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Какая </a:t>
            </a:r>
            <a:r>
              <a:rPr lang="ru-RU" sz="2400" dirty="0"/>
              <a:t>тема объединяет их</a:t>
            </a:r>
            <a:r>
              <a:rPr lang="ru-RU" sz="24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Назовите </a:t>
            </a:r>
            <a:r>
              <a:rPr lang="ru-RU" sz="2400" dirty="0"/>
              <a:t>номера фотографий где представлен горный пейзаж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87624" y="1124745"/>
            <a:ext cx="7175351" cy="936104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 smtClean="0"/>
              <a:t>Задание 2.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45808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 (700x525, 183Kb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73016"/>
            <a:ext cx="4464496" cy="32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art-vernissage.ru/files/osennewPo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-91104"/>
            <a:ext cx="4572000" cy="3520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art-vernissage.ru/files/peizazhsradShev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73015"/>
            <a:ext cx="4427984" cy="325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677" y="-9144"/>
            <a:ext cx="4430661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299695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8424" y="299695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630932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630932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20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8667" y="188640"/>
            <a:ext cx="5966666" cy="13681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Задание3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011270"/>
            <a:ext cx="8352928" cy="293801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Обосновать, по каким признакам </a:t>
            </a:r>
            <a:r>
              <a:rPr lang="ru-RU" sz="2800" dirty="0" smtClean="0">
                <a:solidFill>
                  <a:schemeClr val="tx1"/>
                </a:solidFill>
              </a:rPr>
              <a:t>картины можно назвать горным пейзажем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Каким способом художник передает пространство картины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Запишите </a:t>
            </a:r>
            <a:r>
              <a:rPr lang="ru-RU" sz="2800" dirty="0">
                <a:solidFill>
                  <a:schemeClr val="tx1"/>
                </a:solidFill>
              </a:rPr>
              <a:t>ключевые</a:t>
            </a:r>
            <a:r>
              <a:rPr lang="ru-RU" sz="2800" dirty="0" smtClean="0">
                <a:solidFill>
                  <a:schemeClr val="tx1"/>
                </a:solidFill>
              </a:rPr>
              <a:t> слова для передачи пространства в картинах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01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0"/>
            <a:ext cx="4071966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0"/>
            <a:ext cx="450062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500438"/>
            <a:ext cx="4071966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3500438"/>
            <a:ext cx="4500594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85728"/>
            <a:ext cx="6213943" cy="1857388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Задание 4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3042" y="2214554"/>
            <a:ext cx="6349890" cy="3228417"/>
          </a:xfrm>
        </p:spPr>
        <p:txBody>
          <a:bodyPr/>
          <a:lstStyle/>
          <a:p>
            <a:r>
              <a:rPr lang="ru-RU" dirty="0" smtClean="0"/>
              <a:t>Посмотрите на картины М.Ю.Лермонтова. В чем особенности горного пейзажа в его живописи? С какими строками стихотворений его они созвучны?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33195" y="476672"/>
            <a:ext cx="5959737" cy="223224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Задание5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3645024"/>
            <a:ext cx="9396536" cy="2232248"/>
          </a:xfrm>
        </p:spPr>
        <p:txBody>
          <a:bodyPr/>
          <a:lstStyle/>
          <a:p>
            <a:pPr algn="ctr"/>
            <a:r>
              <a:rPr lang="ru-RU" sz="3200" smtClean="0"/>
              <a:t>Создайте  </a:t>
            </a:r>
            <a:r>
              <a:rPr lang="ru-RU" sz="3200" dirty="0" smtClean="0"/>
              <a:t>зарисовку горного пейзажа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2452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352928" cy="10081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Рефлексия деятельности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187624" y="2420888"/>
            <a:ext cx="7056784" cy="302208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7565955"/>
              </p:ext>
            </p:extLst>
          </p:nvPr>
        </p:nvGraphicFramePr>
        <p:xfrm>
          <a:off x="1259632" y="1484784"/>
          <a:ext cx="7344816" cy="52364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19292"/>
                <a:gridCol w="4025524"/>
              </a:tblGrid>
              <a:tr h="4104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</a:t>
                      </a:r>
                      <a:r>
                        <a:rPr lang="ru-RU" sz="2400" dirty="0">
                          <a:effectLst/>
                        </a:rPr>
                        <a:t>На уроке я работал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2. Своей работой на уроке 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3. Урок для меня </a:t>
                      </a:r>
                      <a:r>
                        <a:rPr lang="ru-RU" sz="2400" dirty="0" smtClean="0">
                          <a:effectLst/>
                        </a:rPr>
                        <a:t>показался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4</a:t>
                      </a:r>
                      <a:r>
                        <a:rPr lang="ru-RU" sz="2400" dirty="0">
                          <a:effectLst/>
                        </a:rPr>
                        <a:t>. За урок 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5. Мое настроение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6. Материал урока мне был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активно / пассивно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доволен / не </a:t>
                      </a:r>
                      <a:r>
                        <a:rPr lang="ru-RU" sz="2400" dirty="0" smtClean="0">
                          <a:effectLst/>
                        </a:rPr>
                        <a:t>доволен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коротким / длинным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не </a:t>
                      </a:r>
                      <a:r>
                        <a:rPr lang="ru-RU" sz="2400" dirty="0">
                          <a:effectLst/>
                        </a:rPr>
                        <a:t>устал / устал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стало лучше / стало хуже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понятен / не понятен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полезен / бесполезен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интересен / скучен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727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7087789" cy="2423346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691680" y="4725144"/>
            <a:ext cx="5970494" cy="47542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0253099"/>
              </p:ext>
            </p:extLst>
          </p:nvPr>
        </p:nvGraphicFramePr>
        <p:xfrm>
          <a:off x="1691680" y="4149080"/>
          <a:ext cx="6408712" cy="194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8712"/>
              </a:tblGrid>
              <a:tr h="194421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      </a:t>
                      </a:r>
                      <a:endParaRPr lang="ru-RU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Сделать подборку стихов и  рисунков о Кавказе.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42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idx="4294967295"/>
          </p:nvPr>
        </p:nvSpPr>
        <p:spPr>
          <a:xfrm>
            <a:off x="395536" y="1412875"/>
            <a:ext cx="7992888" cy="12954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ЕЛЬ: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Дать представление об анализе произведений литературы и изобразительного искусства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899592" y="2996952"/>
            <a:ext cx="8244408" cy="3240360"/>
          </a:xfrm>
        </p:spPr>
        <p:txBody>
          <a:bodyPr>
            <a:normAutofit/>
          </a:bodyPr>
          <a:lstStyle/>
          <a:p>
            <a:pPr marL="44450" indent="0">
              <a:lnSpc>
                <a:spcPct val="80000"/>
              </a:lnSpc>
              <a:buFont typeface="Georgia" pitchFamily="18" charset="0"/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87350" indent="-342900">
              <a:lnSpc>
                <a:spcPct val="80000"/>
              </a:lnSpc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Проинформировать об  особенностях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орного пейзажа</a:t>
            </a:r>
          </a:p>
          <a:p>
            <a:pPr marL="387350" indent="-342900">
              <a:lnSpc>
                <a:spcPct val="80000"/>
              </a:lnSpc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самостоятельной работы учащимися по видам искусства: литературе, живописи, компьютерной графике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7350" indent="-342900">
              <a:lnSpc>
                <a:spcPct val="80000"/>
              </a:lnSpc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ситуацию личностного развития  для  проявления  своего отношения к произведениям искусства. </a:t>
            </a:r>
          </a:p>
          <a:p>
            <a:pPr marL="44450" indent="0">
              <a:lnSpc>
                <a:spcPct val="8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4450" indent="0">
              <a:lnSpc>
                <a:spcPct val="80000"/>
              </a:lnSpc>
            </a:pPr>
            <a:endParaRPr lang="ru-RU" sz="1800" dirty="0" smtClean="0"/>
          </a:p>
          <a:p>
            <a:pPr marL="44450" indent="0">
              <a:lnSpc>
                <a:spcPct val="80000"/>
              </a:lnSpc>
            </a:pPr>
            <a:endParaRPr lang="ru-RU" sz="600" dirty="0" smtClean="0"/>
          </a:p>
          <a:p>
            <a:pPr marL="44450" indent="0">
              <a:lnSpc>
                <a:spcPct val="80000"/>
              </a:lnSpc>
            </a:pPr>
            <a:endParaRPr lang="ru-RU" sz="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200800" cy="410445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Послушайте романс.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Какие чувства у вас вызвал романс?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Какая картина предстала перед вами?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Как называется такой пейзаж?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На чьи стихи положена музыка?</a:t>
            </a:r>
          </a:p>
          <a:p>
            <a:endParaRPr lang="ru-RU" sz="2800" dirty="0" smtClean="0"/>
          </a:p>
          <a:p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175351" cy="1793167"/>
          </a:xfrm>
        </p:spPr>
        <p:txBody>
          <a:bodyPr/>
          <a:lstStyle/>
          <a:p>
            <a:r>
              <a:rPr lang="ru-RU" dirty="0" smtClean="0"/>
              <a:t>Актуализация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58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116632"/>
            <a:ext cx="5959737" cy="2448272"/>
          </a:xfrm>
        </p:spPr>
        <p:txBody>
          <a:bodyPr/>
          <a:lstStyle/>
          <a:p>
            <a:pPr algn="l">
              <a:buNone/>
            </a:pPr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3861048"/>
            <a:ext cx="6840760" cy="864096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Как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творчество М. Ю. Лермонтова с   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связано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сегодняшней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темой?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72272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5966666" cy="9361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628800"/>
            <a:ext cx="7920880" cy="439248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Прочитать стихотворение  и ответить на вопрос: «Как М.Ю. Лермонтов словесно изображает пейзаж?»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ключевые слова в тетрадь</a:t>
            </a:r>
          </a:p>
          <a:p>
            <a:pPr marL="457200" indent="-457200" algn="l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80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43998" cy="1285884"/>
          </a:xfrm>
        </p:spPr>
        <p:txBody>
          <a:bodyPr/>
          <a:lstStyle/>
          <a:p>
            <a:pPr algn="l">
              <a:buNone/>
            </a:pPr>
            <a:r>
              <a:rPr lang="ru-RU" dirty="0" smtClean="0"/>
              <a:t>Работа с ключевыми словами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857224" y="2428868"/>
            <a:ext cx="7715304" cy="3929090"/>
          </a:xfrm>
        </p:spPr>
        <p:txBody>
          <a:bodyPr/>
          <a:lstStyle/>
          <a:p>
            <a:pPr algn="l"/>
            <a:r>
              <a:rPr lang="ru-RU" sz="2800" b="1" dirty="0" smtClean="0">
                <a:latin typeface="Constantia" pitchFamily="18" charset="0"/>
              </a:rPr>
              <a:t>Предметы:      </a:t>
            </a:r>
          </a:p>
          <a:p>
            <a:pPr algn="l"/>
            <a:r>
              <a:rPr lang="ru-RU" sz="2800" b="1" dirty="0" smtClean="0">
                <a:latin typeface="Constantia" pitchFamily="18" charset="0"/>
              </a:rPr>
              <a:t>           Вершины</a:t>
            </a:r>
          </a:p>
          <a:p>
            <a:pPr algn="l"/>
            <a:r>
              <a:rPr lang="ru-RU" sz="2800" b="1" dirty="0" smtClean="0">
                <a:latin typeface="Constantia" pitchFamily="18" charset="0"/>
              </a:rPr>
              <a:t>                              Тьма</a:t>
            </a:r>
          </a:p>
          <a:p>
            <a:pPr algn="l"/>
            <a:r>
              <a:rPr lang="ru-RU" sz="2800" b="1" dirty="0" smtClean="0">
                <a:latin typeface="Constantia" pitchFamily="18" charset="0"/>
              </a:rPr>
              <a:t>                                     Долины</a:t>
            </a:r>
          </a:p>
          <a:p>
            <a:pPr algn="ctr"/>
            <a:r>
              <a:rPr lang="ru-RU" sz="2800" b="1" dirty="0" smtClean="0">
                <a:latin typeface="Constantia" pitchFamily="18" charset="0"/>
              </a:rPr>
              <a:t>                      Мгла </a:t>
            </a:r>
          </a:p>
          <a:p>
            <a:pPr algn="ctr"/>
            <a:r>
              <a:rPr lang="ru-RU" sz="2800" b="1" dirty="0" smtClean="0">
                <a:latin typeface="Constantia" pitchFamily="18" charset="0"/>
              </a:rPr>
              <a:t>                                            Дорога</a:t>
            </a:r>
          </a:p>
          <a:p>
            <a:pPr algn="ctr"/>
            <a:r>
              <a:rPr lang="ru-RU" sz="2800" b="1" dirty="0" smtClean="0">
                <a:latin typeface="Constantia" pitchFamily="18" charset="0"/>
              </a:rPr>
              <a:t>                                                                     Листы</a:t>
            </a:r>
          </a:p>
          <a:p>
            <a:pPr algn="ctr"/>
            <a:r>
              <a:rPr lang="ru-RU" sz="2800" b="1" dirty="0" smtClean="0">
                <a:latin typeface="Constantia" pitchFamily="18" charset="0"/>
              </a:rPr>
              <a:t>                                              </a:t>
            </a:r>
            <a:endParaRPr lang="ru-RU" sz="2800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7982890" cy="12961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Самостоятельная работа</a:t>
            </a:r>
            <a:br>
              <a:rPr lang="ru-RU" dirty="0" smtClean="0"/>
            </a:br>
            <a:r>
              <a:rPr lang="ru-RU" dirty="0" smtClean="0"/>
              <a:t>(работа в группах)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2204864"/>
            <a:ext cx="6840760" cy="2093108"/>
          </a:xfrm>
        </p:spPr>
        <p:txBody>
          <a:bodyPr/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/>
              <a:t>Анализ стихотворения</a:t>
            </a:r>
          </a:p>
          <a:p>
            <a:pPr algn="l"/>
            <a:r>
              <a:rPr lang="ru-RU" sz="3600" dirty="0" smtClean="0"/>
              <a:t>(заполнение таблицы) </a:t>
            </a:r>
          </a:p>
          <a:p>
            <a:pPr algn="l"/>
            <a:endParaRPr lang="ru-RU" sz="36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3600" dirty="0" smtClean="0"/>
              <a:t>Литературная лаборатория</a:t>
            </a:r>
          </a:p>
          <a:p>
            <a:pPr algn="l"/>
            <a:r>
              <a:rPr lang="ru-RU" sz="3600" dirty="0" smtClean="0"/>
              <a:t>(Составление </a:t>
            </a:r>
            <a:r>
              <a:rPr lang="ru-RU" sz="3600" dirty="0" err="1" smtClean="0"/>
              <a:t>синквейна</a:t>
            </a:r>
            <a:r>
              <a:rPr lang="ru-RU" sz="3600" dirty="0" smtClean="0"/>
              <a:t>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525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1601887"/>
              </p:ext>
            </p:extLst>
          </p:nvPr>
        </p:nvGraphicFramePr>
        <p:xfrm>
          <a:off x="428596" y="883920"/>
          <a:ext cx="8429652" cy="5402576"/>
        </p:xfrm>
        <a:graphic>
          <a:graphicData uri="http://schemas.openxmlformats.org/drawingml/2006/table">
            <a:tbl>
              <a:tblPr/>
              <a:tblGrid>
                <a:gridCol w="8429652"/>
              </a:tblGrid>
              <a:tr h="540257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2800" i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Эпитет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образное определение, дающее дополнительную художественную характеристику предмета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2800" i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Олицетворение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придание неживому предмету свойств живого существа.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2800" i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Инверсия</a:t>
                      </a:r>
                      <a:r>
                        <a:rPr lang="ru-RU" sz="28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необычный порядок слов в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предложении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2800" i="1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Метафора </a:t>
                      </a:r>
                      <a:r>
                        <a:rPr lang="ru-RU" sz="28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2800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употребление слова в переносном</a:t>
                      </a:r>
                      <a:r>
                        <a:rPr lang="ru-RU" sz="2800" i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значении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8569325" cy="1584325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редства выразительности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88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59632" y="1174264"/>
          <a:ext cx="6919726" cy="3995878"/>
        </p:xfrm>
        <a:graphic>
          <a:graphicData uri="http://schemas.openxmlformats.org/drawingml/2006/table">
            <a:tbl>
              <a:tblPr/>
              <a:tblGrid>
                <a:gridCol w="3884279"/>
                <a:gridCol w="3035447"/>
              </a:tblGrid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Вопросы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Наблюдения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5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Сколько строк?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7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Есть ли деление на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строфы? Почему?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Плавность задается, спокойствие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эпитеты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Тихие долины, свежая мгла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3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метафора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Полны свежей мглой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9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олицетворения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Вершины спят. Не пылит дорога, дрожат листы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Связь природы с человеком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Природа выражает 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спокойствие, надежду на покой от суеты жизни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1" y="1"/>
            <a:ext cx="7662890" cy="928670"/>
          </a:xfrm>
        </p:spPr>
        <p:txBody>
          <a:bodyPr/>
          <a:lstStyle/>
          <a:p>
            <a:r>
              <a:rPr lang="ru-RU" dirty="0" smtClean="0"/>
              <a:t>Анализ </a:t>
            </a:r>
            <a:r>
              <a:rPr lang="ru-RU" b="0" dirty="0" smtClean="0"/>
              <a:t>стихотворения</a:t>
            </a: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807</TotalTime>
  <Words>418</Words>
  <Application>Microsoft Office PowerPoint</Application>
  <PresentationFormat>Экран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Горный пейзаж в живописи и в стихотворении М. Ю.Лермонтова  «Горные вершины»  Бусс Нина Ивановна, учитель –филолог Федорова Галина Алексеевна, учитель  по ИЗО МБОУ «Сош № 37» 2016</vt:lpstr>
      <vt:lpstr>ЦЕЛЬ: Дать представление об анализе произведений литературы и изобразительного искусства</vt:lpstr>
      <vt:lpstr>Актуализация</vt:lpstr>
      <vt:lpstr>Вопрос:</vt:lpstr>
      <vt:lpstr>Задание 1</vt:lpstr>
      <vt:lpstr>Работа с ключевыми словами</vt:lpstr>
      <vt:lpstr>Самостоятельная работа (работа в группах)</vt:lpstr>
      <vt:lpstr>Средства выразительности</vt:lpstr>
      <vt:lpstr>Анализ стихотворения</vt:lpstr>
      <vt:lpstr>Слайд 10</vt:lpstr>
      <vt:lpstr>Задание 2.    </vt:lpstr>
      <vt:lpstr>Слайд 12</vt:lpstr>
      <vt:lpstr>Задание3</vt:lpstr>
      <vt:lpstr>Слайд 14</vt:lpstr>
      <vt:lpstr>Задание 4</vt:lpstr>
      <vt:lpstr>Задание5</vt:lpstr>
      <vt:lpstr>Рефлексия деятельности 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востока</dc:title>
  <dc:creator>desktop 6</dc:creator>
  <cp:lastModifiedBy>Учитель</cp:lastModifiedBy>
  <cp:revision>57</cp:revision>
  <dcterms:created xsi:type="dcterms:W3CDTF">2014-10-02T06:20:39Z</dcterms:created>
  <dcterms:modified xsi:type="dcterms:W3CDTF">2016-02-20T08:48:26Z</dcterms:modified>
</cp:coreProperties>
</file>