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94660"/>
  </p:normalViewPr>
  <p:slideViewPr>
    <p:cSldViewPr>
      <p:cViewPr>
        <p:scale>
          <a:sx n="110" d="100"/>
          <a:sy n="110" d="100"/>
        </p:scale>
        <p:origin x="-27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6882-4741-453A-AA2E-49A8976A9A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29CA-F5D1-45AC-87F6-3C2891C58A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6882-4741-453A-AA2E-49A8976A9A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29CA-F5D1-45AC-87F6-3C2891C58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6882-4741-453A-AA2E-49A8976A9A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29CA-F5D1-45AC-87F6-3C2891C58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6882-4741-453A-AA2E-49A8976A9A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29CA-F5D1-45AC-87F6-3C2891C58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6882-4741-453A-AA2E-49A8976A9A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29CA-F5D1-45AC-87F6-3C2891C58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6882-4741-453A-AA2E-49A8976A9A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29CA-F5D1-45AC-87F6-3C2891C58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6882-4741-453A-AA2E-49A8976A9A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29CA-F5D1-45AC-87F6-3C2891C58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6882-4741-453A-AA2E-49A8976A9A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29CA-F5D1-45AC-87F6-3C2891C58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6882-4741-453A-AA2E-49A8976A9A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29CA-F5D1-45AC-87F6-3C2891C58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6882-4741-453A-AA2E-49A8976A9A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29CA-F5D1-45AC-87F6-3C2891C58A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6882-4741-453A-AA2E-49A8976A9A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29CA-F5D1-45AC-87F6-3C2891C58A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7726882-4741-453A-AA2E-49A8976A9A5B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28C29CA-F5D1-45AC-87F6-3C2891C58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7974041" cy="1080120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 </a:t>
            </a:r>
            <a:r>
              <a:rPr lang="ru-RU" dirty="0" smtClean="0"/>
              <a:t>Первая</a:t>
            </a:r>
            <a:r>
              <a:rPr lang="en-US" dirty="0" smtClean="0"/>
              <a:t> </a:t>
            </a:r>
            <a:r>
              <a:rPr lang="ru-RU" dirty="0" smtClean="0"/>
              <a:t>хлопкопрядильная </a:t>
            </a:r>
            <a:r>
              <a:rPr lang="ru-RU" dirty="0"/>
              <a:t>фабрика </a:t>
            </a:r>
            <a:br>
              <a:rPr lang="ru-RU" dirty="0"/>
            </a:br>
            <a:r>
              <a:rPr lang="ru-RU" dirty="0"/>
              <a:t>в Балашихе</a:t>
            </a:r>
          </a:p>
        </p:txBody>
      </p:sp>
      <p:pic>
        <p:nvPicPr>
          <p:cNvPr id="1026" name="Picture 2" descr="C:\Users\Eugenij\Pictures\хлопкопрядильная фабрик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5885" y="1772816"/>
            <a:ext cx="8004545" cy="481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1268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424936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Балашиха </a:t>
            </a:r>
            <a:r>
              <a:rPr lang="ru-RU" dirty="0"/>
              <a:t>свое летоисчисление ведет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со</a:t>
            </a:r>
            <a:r>
              <a:rPr lang="en-US" dirty="0" smtClean="0"/>
              <a:t> </a:t>
            </a:r>
            <a:r>
              <a:rPr lang="ru-RU" dirty="0" smtClean="0"/>
              <a:t>дня </a:t>
            </a:r>
            <a:r>
              <a:rPr lang="ru-RU" dirty="0"/>
              <a:t>основания </a:t>
            </a:r>
            <a:r>
              <a:rPr lang="ru-RU" dirty="0" err="1" smtClean="0"/>
              <a:t>Балашихинской</a:t>
            </a:r>
            <a:r>
              <a:rPr lang="ru-RU" dirty="0" smtClean="0"/>
              <a:t> хлопкопрядильной </a:t>
            </a:r>
            <a:r>
              <a:rPr lang="ru-RU" dirty="0"/>
              <a:t>фабрики.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424936" cy="460851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/>
              <a:t>1830 году в имении князя Н</a:t>
            </a:r>
            <a:r>
              <a:rPr lang="ru-RU" dirty="0" smtClean="0"/>
              <a:t>. И</a:t>
            </a:r>
            <a:r>
              <a:rPr lang="ru-RU" dirty="0"/>
              <a:t>. Трубецкого на реке </a:t>
            </a:r>
            <a:r>
              <a:rPr lang="ru-RU" dirty="0" err="1"/>
              <a:t>Пехорке</a:t>
            </a:r>
            <a:r>
              <a:rPr lang="ru-RU" dirty="0"/>
              <a:t> близ села Никольского была построена деревянная вотчинная суконная фабрика. </a:t>
            </a:r>
            <a:endParaRPr lang="ru-RU" dirty="0" smtClean="0"/>
          </a:p>
          <a:p>
            <a:pPr algn="just"/>
            <a:r>
              <a:rPr lang="ru-RU" dirty="0" smtClean="0"/>
              <a:t>До </a:t>
            </a:r>
            <a:r>
              <a:rPr lang="ru-RU" dirty="0"/>
              <a:t>этого здесь у запруженной речки находилась мельница.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1844 с приходом нового хозяина – купца </a:t>
            </a:r>
            <a:r>
              <a:rPr lang="ru-RU" dirty="0" smtClean="0"/>
              <a:t>                                П. Т. Молошникова </a:t>
            </a:r>
            <a:r>
              <a:rPr lang="ru-RU" dirty="0"/>
              <a:t>суконное производство заменяется бумагопрядением.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1847 году фабрика полностью сгорела. На ее месте были построены два новых кирпичных корпуса. </a:t>
            </a:r>
          </a:p>
        </p:txBody>
      </p:sp>
    </p:spTree>
    <p:extLst>
      <p:ext uri="{BB962C8B-B14F-4D97-AF65-F5344CB8AC3E}">
        <p14:creationId xmlns:p14="http://schemas.microsoft.com/office/powerpoint/2010/main" xmlns="" val="179089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944418"/>
            <a:ext cx="4235897" cy="652934"/>
          </a:xfrm>
        </p:spPr>
        <p:txBody>
          <a:bodyPr>
            <a:normAutofit/>
          </a:bodyPr>
          <a:lstStyle/>
          <a:p>
            <a:r>
              <a:rPr lang="ru-RU" sz="2000" dirty="0"/>
              <a:t>Майкл Самюэль </a:t>
            </a:r>
            <a:r>
              <a:rPr lang="ru-RU" sz="2000" dirty="0" err="1"/>
              <a:t>Лунн</a:t>
            </a:r>
            <a:r>
              <a:rPr lang="ru-RU" sz="2000" dirty="0"/>
              <a:t> (1820-1895)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435280" cy="4781128"/>
          </a:xfrm>
        </p:spPr>
        <p:txBody>
          <a:bodyPr/>
          <a:lstStyle/>
          <a:p>
            <a:pPr algn="just"/>
            <a:r>
              <a:rPr lang="ru-RU" dirty="0"/>
              <a:t>В 1850 г. купчиха Молошникова, вдова владельца фабрики, заказала в Англии для производства 50-сильный паровой двигатель фирмы «Плат». Для монтажа нового оборудования был приглашен английский специалист Майкл Самюэль </a:t>
            </a:r>
            <a:r>
              <a:rPr lang="ru-RU" dirty="0" err="1"/>
              <a:t>Лунн</a:t>
            </a:r>
            <a:r>
              <a:rPr lang="ru-RU" dirty="0"/>
              <a:t>. Молошникова разглядела в молодом человеке рачительного хозяина и предложила возглавить руководство фабрикой на 20 лет.</a:t>
            </a:r>
          </a:p>
        </p:txBody>
      </p:sp>
      <p:pic>
        <p:nvPicPr>
          <p:cNvPr id="2050" name="Picture 2" descr="C:\Users\Eugenij\Pictures\лу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96952"/>
            <a:ext cx="317534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538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442" y="4437112"/>
            <a:ext cx="2736304" cy="2088232"/>
          </a:xfrm>
        </p:spPr>
        <p:txBody>
          <a:bodyPr>
            <a:normAutofit/>
          </a:bodyPr>
          <a:lstStyle/>
          <a:p>
            <a:r>
              <a:rPr lang="ru-RU" sz="2200" dirty="0"/>
              <a:t>Панорама </a:t>
            </a:r>
            <a:r>
              <a:rPr lang="ru-RU" sz="2200" dirty="0" err="1"/>
              <a:t>Балашинской</a:t>
            </a:r>
            <a:r>
              <a:rPr lang="ru-RU" sz="2200" dirty="0"/>
              <a:t> мануфактуры.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1893 </a:t>
            </a:r>
            <a:r>
              <a:rPr lang="ru-RU" sz="2200" dirty="0"/>
              <a:t>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/>
          <a:lstStyle/>
          <a:p>
            <a:pPr algn="just"/>
            <a:r>
              <a:rPr lang="ru-RU" dirty="0"/>
              <a:t>В 1873 г. фабрику на паях купили московские купцы </a:t>
            </a:r>
            <a:r>
              <a:rPr lang="ru-RU" dirty="0" smtClean="0"/>
              <a:t>            И. И</a:t>
            </a:r>
            <a:r>
              <a:rPr lang="ru-RU" dirty="0"/>
              <a:t>. Карзинкин и П</a:t>
            </a:r>
            <a:r>
              <a:rPr lang="ru-RU" dirty="0" smtClean="0"/>
              <a:t>. Г</a:t>
            </a:r>
            <a:r>
              <a:rPr lang="ru-RU" dirty="0"/>
              <a:t>. </a:t>
            </a:r>
            <a:r>
              <a:rPr lang="ru-RU" dirty="0" err="1"/>
              <a:t>Шелапутин</a:t>
            </a:r>
            <a:r>
              <a:rPr lang="ru-RU" dirty="0"/>
              <a:t>, которые вскоре организовали Товарищество </a:t>
            </a:r>
            <a:r>
              <a:rPr lang="ru-RU" dirty="0" err="1"/>
              <a:t>Балашинской</a:t>
            </a:r>
            <a:r>
              <a:rPr lang="ru-RU" dirty="0"/>
              <a:t> мануфактуры, пайщиками которой стали М</a:t>
            </a:r>
            <a:r>
              <a:rPr lang="ru-RU" dirty="0" smtClean="0"/>
              <a:t>. С</a:t>
            </a:r>
            <a:r>
              <a:rPr lang="ru-RU" dirty="0"/>
              <a:t>. </a:t>
            </a:r>
            <a:r>
              <a:rPr lang="ru-RU" dirty="0" err="1"/>
              <a:t>Лунн</a:t>
            </a:r>
            <a:r>
              <a:rPr lang="ru-RU" dirty="0"/>
              <a:t>, а также совладелец расположенной неподалеку суконной фабрики </a:t>
            </a:r>
            <a:r>
              <a:rPr lang="ru-RU" dirty="0" smtClean="0"/>
              <a:t>                  М. Д</a:t>
            </a:r>
            <a:r>
              <a:rPr lang="ru-RU" dirty="0"/>
              <a:t>. Щеглов. Директорство М.С. Луна продолжилось на протяжении 45 лет, до самой его смерти в 1895 году. После смерти Майкла </a:t>
            </a:r>
            <a:r>
              <a:rPr lang="ru-RU" dirty="0" err="1"/>
              <a:t>Лунна</a:t>
            </a:r>
            <a:r>
              <a:rPr lang="ru-RU" dirty="0"/>
              <a:t> управляющими стали его </a:t>
            </a:r>
            <a:r>
              <a:rPr lang="ru-RU" dirty="0" smtClean="0"/>
              <a:t>сыновья</a:t>
            </a:r>
            <a:endParaRPr lang="ru-RU" dirty="0"/>
          </a:p>
        </p:txBody>
      </p:sp>
      <p:pic>
        <p:nvPicPr>
          <p:cNvPr id="3074" name="Picture 2" descr="C:\Users\Eugenij\Pictures\хлопкопрядильная фабрик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621857"/>
            <a:ext cx="5463479" cy="299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3043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229200"/>
            <a:ext cx="3168352" cy="1143000"/>
          </a:xfrm>
        </p:spPr>
        <p:txBody>
          <a:bodyPr>
            <a:normAutofit fontScale="90000"/>
          </a:bodyPr>
          <a:lstStyle/>
          <a:p>
            <a:r>
              <a:rPr lang="ru-RU" sz="2200" dirty="0" err="1"/>
              <a:t>Балашихинская</a:t>
            </a:r>
            <a:r>
              <a:rPr lang="ru-RU" sz="2200" dirty="0"/>
              <a:t> хлопкопрядильная фабрика № 1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sz="2200" dirty="0"/>
              <a:t>Начало 20 века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5220"/>
            <a:ext cx="8229600" cy="4525963"/>
          </a:xfrm>
        </p:spPr>
        <p:txBody>
          <a:bodyPr/>
          <a:lstStyle/>
          <a:p>
            <a:pPr algn="just"/>
            <a:r>
              <a:rPr lang="ru-RU" dirty="0"/>
              <a:t>По величине производства предприятие было одним из самых значительных в Московской губернии, т.к. основывалось на заграничном опыте, самых лучших в то время машинах и грамотной организации труда. Согласно Энциклопедическому словарю Брокгауза и Эфрона за 1891 г. «на </a:t>
            </a:r>
            <a:r>
              <a:rPr lang="ru-RU" dirty="0" err="1"/>
              <a:t>Балашихинской</a:t>
            </a:r>
            <a:r>
              <a:rPr lang="ru-RU" dirty="0"/>
              <a:t> бумагопрядильной мануфактуре работают 3 паровые машины в 165 сил, 1 водяное колесо 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ru-RU" dirty="0"/>
              <a:t>15 сил и 70 тысяч веретен. Рабочих на фабрике – 1200 человек. Есть 2 училища и больница на 30 кроватей».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C:\Users\Eugenij\Pictures\фабрик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162624"/>
            <a:ext cx="475252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1469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365104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/>
          <a:lstStyle/>
          <a:p>
            <a:pPr algn="just"/>
            <a:r>
              <a:rPr lang="ru-RU" dirty="0"/>
              <a:t>Всего к 1898 году поселок при фабрике насчитывал 9 каменных, 4–5 этажных казарм – общежитий. На территории поселка были школа, больница, рабочее училище, </a:t>
            </a:r>
            <a:r>
              <a:rPr lang="ru-RU" dirty="0" err="1"/>
              <a:t>богодельня</a:t>
            </a:r>
            <a:r>
              <a:rPr lang="ru-RU" dirty="0"/>
              <a:t>. В фабричном клубе (ныне «Подмосковные вечера») проводили елки для детей служащих, устраивали концерты. Был на фабрике свой духовой оркестр и футбольная команда.</a:t>
            </a:r>
          </a:p>
        </p:txBody>
      </p:sp>
      <p:pic>
        <p:nvPicPr>
          <p:cNvPr id="5122" name="Picture 2" descr="C:\Users\Eugenij\Pictures\педагог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4734" y="3402961"/>
            <a:ext cx="4176464" cy="3255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14734" y="5769303"/>
            <a:ext cx="4105738" cy="923330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 wrap="square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Педагогический коллектив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Белоусовской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школы.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Начало 20 века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3" name="Picture 3" descr="C:\Users\Eugenij\Pictures\футбольная команд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477" y="3382603"/>
            <a:ext cx="4386229" cy="328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8419" y="5949280"/>
            <a:ext cx="42557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Первая футбольная команда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хлопкопрядильной фабрике № 1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5139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472608"/>
          </a:xfrm>
        </p:spPr>
        <p:txBody>
          <a:bodyPr>
            <a:noAutofit/>
          </a:bodyPr>
          <a:lstStyle/>
          <a:p>
            <a:pPr algn="just"/>
            <a:r>
              <a:rPr lang="ru-RU" sz="2600" dirty="0" smtClean="0"/>
              <a:t>В </a:t>
            </a:r>
            <a:r>
              <a:rPr lang="ru-RU" sz="2600" dirty="0"/>
              <a:t>1918 г. фабрика была национализирована. </a:t>
            </a:r>
            <a:r>
              <a:rPr lang="ru-RU" sz="2600" dirty="0" smtClean="0"/>
              <a:t> </a:t>
            </a:r>
          </a:p>
          <a:p>
            <a:pPr marL="266700" indent="0" algn="just">
              <a:buNone/>
            </a:pPr>
            <a:r>
              <a:rPr lang="ru-RU" sz="2600" dirty="0" smtClean="0"/>
              <a:t>Эти </a:t>
            </a:r>
            <a:r>
              <a:rPr lang="ru-RU" sz="2600" dirty="0"/>
              <a:t>тяжелые годы отразились и на производительности фабрики: из 171 тысячи веретен в 1918 г. действовали всего 40 тысяч. Многие рабочие были призваны в Красную армию. Рабочих рук не хватало. </a:t>
            </a:r>
            <a:r>
              <a:rPr lang="ru-RU" sz="2600" dirty="0" smtClean="0"/>
              <a:t>Стало </a:t>
            </a:r>
            <a:r>
              <a:rPr lang="ru-RU" sz="2600" dirty="0"/>
              <a:t>трудно с продовольствием, свирепствовал тиф. На фабрике было организовано подсобное хозяйство. Срочно формировались продотряды, выезжавшие в соседние губернии</a:t>
            </a:r>
            <a:r>
              <a:rPr lang="ru-RU" sz="2600" dirty="0" smtClean="0"/>
              <a:t>.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xmlns="" val="285425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>
            <a:normAutofit/>
          </a:bodyPr>
          <a:lstStyle/>
          <a:p>
            <a:pPr algn="just"/>
            <a:r>
              <a:rPr lang="ru-RU" sz="2600" dirty="0"/>
              <a:t>Фабрика начала </a:t>
            </a:r>
            <a:r>
              <a:rPr lang="ru-RU" sz="2600" dirty="0" smtClean="0"/>
              <a:t>возрождаться с </a:t>
            </a:r>
            <a:r>
              <a:rPr lang="ru-RU" sz="2600" dirty="0"/>
              <a:t>введением </a:t>
            </a:r>
            <a:r>
              <a:rPr lang="ru-RU" sz="2600" dirty="0" smtClean="0"/>
              <a:t>НЭПа (новой экономической политики). </a:t>
            </a:r>
            <a:r>
              <a:rPr lang="ru-RU" sz="2600" dirty="0"/>
              <a:t>В 1921 г. здесь работало около 3 тысяч человек. В 1925 году при фабрике возник поселок Красный текстильщик, а 1932 году рядом появился </a:t>
            </a:r>
            <a:r>
              <a:rPr lang="ru-RU" sz="2600" dirty="0" smtClean="0"/>
              <a:t>поселок Объединения</a:t>
            </a:r>
            <a:r>
              <a:rPr lang="ru-RU" sz="2600" dirty="0"/>
              <a:t>. Именно два этих поселка составили в последствии Балашиху II (но, это случилось много позже). В это время фабрика набирала обороты и вскоре стала одним из ведущих производителей хлопчатобумажной продукции в Московском уезде.</a:t>
            </a:r>
          </a:p>
          <a:p>
            <a:pPr algn="just"/>
            <a:r>
              <a:rPr lang="ru-RU" sz="2600" dirty="0"/>
              <a:t>В годы Великой Отечественной войны на фронт ушло более тысячи рабочих. Об этом сегодня напоминает обелиск, установленный рядом со зданием фабрики</a:t>
            </a:r>
            <a:r>
              <a:rPr lang="ru-RU" sz="26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96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600" dirty="0"/>
              <a:t>В 50–60-х годах на </a:t>
            </a:r>
            <a:r>
              <a:rPr lang="ru-RU" sz="2600" dirty="0" err="1"/>
              <a:t>Балашихинской</a:t>
            </a:r>
            <a:r>
              <a:rPr lang="ru-RU" sz="2600" dirty="0"/>
              <a:t> </a:t>
            </a:r>
            <a:r>
              <a:rPr lang="ru-RU" sz="2600" dirty="0" err="1"/>
              <a:t>хлопко</a:t>
            </a:r>
            <a:r>
              <a:rPr lang="ru-RU" sz="2600" dirty="0"/>
              <a:t>-прядильной фабрике была проведена комплексная реконструкция, а объем работ превысил 10 тысяч тонн однониточной и крученой хлопчатобумажной пряжи. В 1958 году на фабрике началась реконструкция. Постепенно старое оборудование заменялось на новое. Фабрика успешно работала до момента «перестройки», после чего начался </a:t>
            </a:r>
            <a:r>
              <a:rPr lang="ru-RU" sz="2600" dirty="0" smtClean="0"/>
              <a:t>упадок.</a:t>
            </a:r>
          </a:p>
          <a:p>
            <a:pPr marL="0" indent="0" algn="ctr">
              <a:buNone/>
            </a:pPr>
            <a:endParaRPr lang="ru-RU" sz="3200" dirty="0" smtClean="0"/>
          </a:p>
          <a:p>
            <a:pPr marL="0" indent="0" algn="ctr">
              <a:buNone/>
            </a:pPr>
            <a:r>
              <a:rPr lang="ru-RU" sz="3200" dirty="0" smtClean="0"/>
              <a:t>В </a:t>
            </a:r>
            <a:r>
              <a:rPr lang="ru-RU" sz="3200" dirty="0"/>
              <a:t>настоящий момент фабрика  </a:t>
            </a:r>
            <a:r>
              <a:rPr lang="ru-RU" sz="3200" dirty="0" smtClean="0"/>
              <a:t>            прекратила </a:t>
            </a:r>
            <a:r>
              <a:rPr lang="ru-RU" sz="3200" dirty="0"/>
              <a:t>свое </a:t>
            </a:r>
            <a:r>
              <a:rPr lang="ru-RU" sz="3200" dirty="0" smtClean="0"/>
              <a:t>существование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12896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66</TotalTime>
  <Words>604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Паркет</vt:lpstr>
      <vt:lpstr> Первая хлопкопрядильная фабрика  в Балашихе</vt:lpstr>
      <vt:lpstr>   Балашиха свое летоисчисление ведет  со дня основания Балашихинской хлопкопрядильной фабрики. </vt:lpstr>
      <vt:lpstr>Майкл Самюэль Лунн (1820-1895)</vt:lpstr>
      <vt:lpstr>Панорама Балашинской мануфактуры.  1893 год</vt:lpstr>
      <vt:lpstr>Балашихинская хлопкопрядильная фабрика № 1.  Начало 20 века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 хлопкопрядильная фабрика  в Балашихе</dc:title>
  <dc:creator>Eugenij</dc:creator>
  <cp:lastModifiedBy>Sveta</cp:lastModifiedBy>
  <cp:revision>8</cp:revision>
  <dcterms:created xsi:type="dcterms:W3CDTF">2016-02-17T15:04:29Z</dcterms:created>
  <dcterms:modified xsi:type="dcterms:W3CDTF">2016-02-28T07:29:37Z</dcterms:modified>
</cp:coreProperties>
</file>