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5" r:id="rId3"/>
    <p:sldId id="266" r:id="rId4"/>
    <p:sldId id="269" r:id="rId5"/>
    <p:sldId id="268" r:id="rId6"/>
    <p:sldId id="275" r:id="rId7"/>
    <p:sldId id="276" r:id="rId8"/>
    <p:sldId id="271" r:id="rId9"/>
    <p:sldId id="277" r:id="rId10"/>
    <p:sldId id="278" r:id="rId11"/>
    <p:sldId id="279" r:id="rId12"/>
    <p:sldId id="284" r:id="rId13"/>
    <p:sldId id="270" r:id="rId14"/>
    <p:sldId id="280" r:id="rId15"/>
    <p:sldId id="281" r:id="rId16"/>
    <p:sldId id="285" r:id="rId17"/>
    <p:sldId id="283" r:id="rId18"/>
    <p:sldId id="282" r:id="rId19"/>
    <p:sldId id="286" r:id="rId20"/>
    <p:sldId id="287" r:id="rId2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66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36" autoAdjust="0"/>
    <p:restoredTop sz="94660"/>
  </p:normalViewPr>
  <p:slideViewPr>
    <p:cSldViewPr>
      <p:cViewPr varScale="1">
        <p:scale>
          <a:sx n="68" d="100"/>
          <a:sy n="68" d="100"/>
        </p:scale>
        <p:origin x="-130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2BCAE16E-AAC0-407D-BB47-6002B1A1B895}" type="datetimeFigureOut">
              <a:rPr lang="ru-RU"/>
              <a:pPr>
                <a:defRPr/>
              </a:pPr>
              <a:t>16.10.2015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1E19590-D383-461A-90B4-A967342804CA}"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16A96C6-AB4E-4BAA-8FA9-7D94919DA2ED}" type="datetimeFigureOut">
              <a:rPr lang="ru-RU"/>
              <a:pPr>
                <a:defRPr/>
              </a:pPr>
              <a:t>16.10.2015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2A19327-3F0C-4D02-B7B9-AAC21585D6E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51CD416-29A7-4926-9AF8-8D905FD6CB5A}" type="datetimeFigureOut">
              <a:rPr lang="ru-RU"/>
              <a:pPr>
                <a:defRPr/>
              </a:pPr>
              <a:t>16.10.2015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168C345-FE96-4F35-A2A0-2879F9A56946}"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smtClean="0"/>
            </a:lvl1pPr>
          </a:lstStyle>
          <a:p>
            <a:pPr>
              <a:defRPr/>
            </a:pPr>
            <a:fld id="{B088F2B4-09F8-461F-9C86-F53ECB0A8BD9}" type="datetimeFigureOut">
              <a:rPr lang="ru-RU"/>
              <a:pPr>
                <a:defRPr/>
              </a:pPr>
              <a:t>16.10.2015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smtClean="0"/>
            </a:lvl1pPr>
          </a:lstStyle>
          <a:p>
            <a:pPr>
              <a:defRPr/>
            </a:pPr>
            <a:fld id="{B85EAF5F-667A-4028-8261-86FE06EAB18B}"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smtClean="0"/>
            </a:lvl1pPr>
          </a:lstStyle>
          <a:p>
            <a:pPr>
              <a:defRPr/>
            </a:pPr>
            <a:fld id="{46E46638-74A1-4B36-A74D-0537C61CD8AC}" type="datetimeFigureOut">
              <a:rPr lang="ru-RU"/>
              <a:pPr>
                <a:defRPr/>
              </a:pPr>
              <a:t>16.10.2015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smtClean="0"/>
            </a:lvl1pPr>
          </a:lstStyle>
          <a:p>
            <a:pPr>
              <a:defRPr/>
            </a:pPr>
            <a:fld id="{6CBBA7B8-01DF-49B9-A5F2-9F7B29A0964B}"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smtClean="0"/>
            </a:lvl1pPr>
          </a:lstStyle>
          <a:p>
            <a:pPr>
              <a:defRPr/>
            </a:pPr>
            <a:fld id="{0380A63D-0232-4E49-BD19-0080AB33B42D}" type="datetimeFigureOut">
              <a:rPr lang="ru-RU"/>
              <a:pPr>
                <a:defRPr/>
              </a:pPr>
              <a:t>16.10.2015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smtClean="0"/>
            </a:lvl1pPr>
          </a:lstStyle>
          <a:p>
            <a:pPr>
              <a:defRPr/>
            </a:pPr>
            <a:fld id="{8562AC07-6D03-4195-9CEC-F0DE6388BAD1}"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smtClean="0"/>
            </a:lvl1pPr>
          </a:lstStyle>
          <a:p>
            <a:pPr>
              <a:defRPr/>
            </a:pPr>
            <a:fld id="{4347A805-54E4-4C82-939B-45021D2BFAE1}" type="datetimeFigureOut">
              <a:rPr lang="ru-RU"/>
              <a:pPr>
                <a:defRPr/>
              </a:pPr>
              <a:t>16.10.2015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smtClean="0"/>
            </a:lvl1pPr>
          </a:lstStyle>
          <a:p>
            <a:pPr>
              <a:defRPr/>
            </a:pPr>
            <a:fld id="{6CEBCA5F-1527-40C4-975B-C7BC1B7DD42C}"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smtClean="0"/>
            </a:lvl1pPr>
          </a:lstStyle>
          <a:p>
            <a:pPr>
              <a:defRPr/>
            </a:pPr>
            <a:fld id="{91F01F4B-2B7B-40E9-87D3-8AB8CACA3BBA}" type="datetimeFigureOut">
              <a:rPr lang="ru-RU"/>
              <a:pPr>
                <a:defRPr/>
              </a:pPr>
              <a:t>16.10.2015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smtClean="0"/>
            </a:lvl1pPr>
          </a:lstStyle>
          <a:p>
            <a:pPr>
              <a:defRPr/>
            </a:pPr>
            <a:fld id="{B4E289C7-77F1-4E60-8A8B-77D1B1A7EB89}"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smtClean="0"/>
            </a:lvl1pPr>
          </a:lstStyle>
          <a:p>
            <a:pPr>
              <a:defRPr/>
            </a:pPr>
            <a:fld id="{B6DDB2AA-3CD1-4567-BFE0-7FA7E7390F5F}" type="datetimeFigureOut">
              <a:rPr lang="ru-RU"/>
              <a:pPr>
                <a:defRPr/>
              </a:pPr>
              <a:t>16.10.2015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smtClean="0"/>
            </a:lvl1pPr>
          </a:lstStyle>
          <a:p>
            <a:pPr>
              <a:defRPr/>
            </a:pPr>
            <a:fld id="{45F17A74-CE00-4DCC-8186-A9BFCDF0CE79}" type="slidenum">
              <a:rPr lang="ru-RU"/>
              <a:pPr>
                <a:defRPr/>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smtClean="0"/>
            </a:lvl1pPr>
          </a:lstStyle>
          <a:p>
            <a:pPr>
              <a:defRPr/>
            </a:pPr>
            <a:fld id="{8E0AD652-7C7D-457C-8876-73161A670AB2}" type="datetimeFigureOut">
              <a:rPr lang="ru-RU"/>
              <a:pPr>
                <a:defRPr/>
              </a:pPr>
              <a:t>16.10.2015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smtClean="0"/>
            </a:lvl1pPr>
          </a:lstStyle>
          <a:p>
            <a:pPr>
              <a:defRPr/>
            </a:pPr>
            <a:fld id="{7C881D26-5CAA-4928-BB62-92CEE30D9E28}"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7E12559-5E04-4356-B36B-296B099C00B8}" type="datetimeFigureOut">
              <a:rPr lang="ru-RU"/>
              <a:pPr>
                <a:defRPr/>
              </a:pPr>
              <a:t>16.10.2015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EDA20F3-CED2-49AA-8DFC-4AAB35F3D09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03443146-28AF-4104-B12D-FF316D6BE9EC}" type="datetimeFigureOut">
              <a:rPr lang="ru-RU"/>
              <a:pPr>
                <a:defRPr/>
              </a:pPr>
              <a:t>16.10.2015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D1D3F70-4C3F-4279-B7FE-022D245547F0}"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FAC11D2C-005E-4988-9F40-B2BD44B24FBA}" type="datetimeFigureOut">
              <a:rPr lang="ru-RU"/>
              <a:pPr>
                <a:defRPr/>
              </a:pPr>
              <a:t>16.10.2015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CC34688-9B78-4428-BF3A-F85367D65D4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D51D76C0-18ED-4975-A2BC-49DC3C0450A2}" type="datetimeFigureOut">
              <a:rPr lang="ru-RU"/>
              <a:pPr>
                <a:defRPr/>
              </a:pPr>
              <a:t>16.10.2015</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B482A32D-8D84-4E81-8873-52EF7709CDEB}"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748DEDD8-39BC-4581-B06C-D5DEA5A97158}" type="datetimeFigureOut">
              <a:rPr lang="ru-RU"/>
              <a:pPr>
                <a:defRPr/>
              </a:pPr>
              <a:t>16.10.2015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3009DBBD-1011-41B0-BDE7-A59B0EAEC6EA}"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B3B9F99A-6D67-4898-A1A9-32F59370F953}" type="datetimeFigureOut">
              <a:rPr lang="ru-RU"/>
              <a:pPr>
                <a:defRPr/>
              </a:pPr>
              <a:t>16.10.2015</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2E4E9A76-23D6-4CC4-82CE-31F973C4669E}"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0CA88DB-EB56-4ABD-897E-3DDCA4FCB6A9}" type="datetimeFigureOut">
              <a:rPr lang="ru-RU"/>
              <a:pPr>
                <a:defRPr/>
              </a:pPr>
              <a:t>16.10.2015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276F124-935E-45BC-8B89-F8E2776C4BB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88B4D90-B674-470C-A46C-3C080BCE7AF6}" type="datetimeFigureOut">
              <a:rPr lang="ru-RU"/>
              <a:pPr>
                <a:defRPr/>
              </a:pPr>
              <a:t>16.10.2015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110F39F-ECE4-4977-96BE-FA62686D4098}"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D5EFFCB-AC66-41A2-B657-DAFCD78C6051}" type="datetimeFigureOut">
              <a:rPr lang="ru-RU"/>
              <a:pPr>
                <a:defRPr/>
              </a:pPr>
              <a:t>16.10.2015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BF4A10E-A113-4B89-B5C0-6D45DF0E378C}" type="slidenum">
              <a:rPr lang="ru-RU"/>
              <a:pPr>
                <a:defRPr/>
              </a:pPr>
              <a:t>‹#›</a:t>
            </a:fld>
            <a:endParaRPr lang="ru-RU"/>
          </a:p>
        </p:txBody>
      </p:sp>
      <p:sp>
        <p:nvSpPr>
          <p:cNvPr id="13313" name="Rectangle 1"/>
          <p:cNvSpPr>
            <a:spLocks noChangeArrowheads="1"/>
          </p:cNvSpPr>
          <p:nvPr/>
        </p:nvSpPr>
        <p:spPr bwMode="auto">
          <a:xfrm>
            <a:off x="0" y="6642100"/>
            <a:ext cx="1246188" cy="215900"/>
          </a:xfrm>
          <a:prstGeom prst="rect">
            <a:avLst/>
          </a:prstGeom>
          <a:noFill/>
          <a:ln w="9525">
            <a:noFill/>
            <a:miter lim="800000"/>
            <a:headEnd/>
            <a:tailEnd/>
          </a:ln>
          <a:effectLst/>
        </p:spPr>
        <p:txBody>
          <a:bodyPr wrap="none" anchor="ctr">
            <a:spAutoFit/>
          </a:bodyPr>
          <a:lstStyle/>
          <a:p>
            <a:r>
              <a:rPr lang="en-US" sz="800">
                <a:solidFill>
                  <a:srgbClr val="D9D9D9"/>
                </a:solidFill>
                <a:ea typeface="Calibri" pitchFamily="34" charset="0"/>
                <a:cs typeface="Times New Roman" pitchFamily="18" charset="0"/>
              </a:rPr>
              <a:t>FokinaLida.75@mail.ru</a:t>
            </a:r>
          </a:p>
        </p:txBody>
      </p:sp>
      <p:sp>
        <p:nvSpPr>
          <p:cNvPr id="8" name="Капля 7"/>
          <p:cNvSpPr/>
          <p:nvPr/>
        </p:nvSpPr>
        <p:spPr>
          <a:xfrm rot="16200000">
            <a:off x="1165312" y="-1057808"/>
            <a:ext cx="6597352" cy="8712968"/>
          </a:xfrm>
          <a:prstGeom prst="teardrop">
            <a:avLst/>
          </a:prstGeom>
          <a:solidFill>
            <a:schemeClr val="accent3">
              <a:lumMod val="40000"/>
              <a:lumOff val="60000"/>
            </a:schemeClr>
          </a:solidFill>
          <a:ln w="215900" cmpd="thickThin">
            <a:solidFill>
              <a:srgbClr val="006600"/>
            </a:solidFill>
            <a:prstDash val="solid"/>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1035" name="Рисунок 8" descr="69415843_04.png"/>
          <p:cNvPicPr>
            <a:picLocks noChangeAspect="1"/>
          </p:cNvPicPr>
          <p:nvPr/>
        </p:nvPicPr>
        <p:blipFill>
          <a:blip r:embed="rId20" cstate="print"/>
          <a:srcRect/>
          <a:stretch>
            <a:fillRect/>
          </a:stretch>
        </p:blipFill>
        <p:spPr bwMode="auto">
          <a:xfrm>
            <a:off x="107950" y="4581525"/>
            <a:ext cx="1862138" cy="2130425"/>
          </a:xfrm>
          <a:prstGeom prst="rect">
            <a:avLst/>
          </a:prstGeom>
          <a:noFill/>
          <a:ln w="9525">
            <a:noFill/>
            <a:miter lim="800000"/>
            <a:headEnd/>
            <a:tailEnd/>
          </a:ln>
        </p:spPr>
      </p:pic>
      <p:pic>
        <p:nvPicPr>
          <p:cNvPr id="1036" name="Рисунок 9" descr="69415810_03.png"/>
          <p:cNvPicPr>
            <a:picLocks noChangeAspect="1"/>
          </p:cNvPicPr>
          <p:nvPr/>
        </p:nvPicPr>
        <p:blipFill>
          <a:blip r:embed="rId21" cstate="print"/>
          <a:srcRect/>
          <a:stretch>
            <a:fillRect/>
          </a:stretch>
        </p:blipFill>
        <p:spPr bwMode="auto">
          <a:xfrm>
            <a:off x="7092950" y="4365625"/>
            <a:ext cx="2051050" cy="2359025"/>
          </a:xfrm>
          <a:prstGeom prst="rect">
            <a:avLst/>
          </a:prstGeom>
          <a:noFill/>
          <a:ln w="9525">
            <a:noFill/>
            <a:miter lim="800000"/>
            <a:headEnd/>
            <a:tailEnd/>
          </a:ln>
        </p:spPr>
      </p:pic>
      <p:pic>
        <p:nvPicPr>
          <p:cNvPr id="1037" name="Picture 5"/>
          <p:cNvPicPr>
            <a:picLocks noChangeAspect="1" noChangeArrowheads="1"/>
          </p:cNvPicPr>
          <p:nvPr/>
        </p:nvPicPr>
        <p:blipFill>
          <a:blip r:embed="rId22" cstate="print">
            <a:clrChange>
              <a:clrFrom>
                <a:srgbClr val="FFFFFF"/>
              </a:clrFrom>
              <a:clrTo>
                <a:srgbClr val="FFFFFF">
                  <a:alpha val="0"/>
                </a:srgbClr>
              </a:clrTo>
            </a:clrChange>
          </a:blip>
          <a:srcRect/>
          <a:stretch>
            <a:fillRect/>
          </a:stretch>
        </p:blipFill>
        <p:spPr bwMode="auto">
          <a:xfrm>
            <a:off x="7308850" y="0"/>
            <a:ext cx="1835150" cy="1565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6" r:id="rId1"/>
    <p:sldLayoutId id="2147483665" r:id="rId2"/>
    <p:sldLayoutId id="2147483664" r:id="rId3"/>
    <p:sldLayoutId id="2147483663" r:id="rId4"/>
    <p:sldLayoutId id="2147483662" r:id="rId5"/>
    <p:sldLayoutId id="2147483661" r:id="rId6"/>
    <p:sldLayoutId id="2147483660" r:id="rId7"/>
    <p:sldLayoutId id="2147483659" r:id="rId8"/>
    <p:sldLayoutId id="2147483658" r:id="rId9"/>
    <p:sldLayoutId id="2147483657" r:id="rId10"/>
    <p:sldLayoutId id="2147483656" r:id="rId11"/>
    <p:sldLayoutId id="2147483667" r:id="rId12"/>
    <p:sldLayoutId id="2147483668" r:id="rId13"/>
    <p:sldLayoutId id="2147483669" r:id="rId14"/>
    <p:sldLayoutId id="2147483670" r:id="rId15"/>
    <p:sldLayoutId id="2147483671" r:id="rId16"/>
    <p:sldLayoutId id="2147483672" r:id="rId17"/>
    <p:sldLayoutId id="2147483673" r:id="rId18"/>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31640" y="2132856"/>
            <a:ext cx="6634612" cy="2376264"/>
          </a:xfrm>
          <a:prstGeom prst="rect">
            <a:avLst/>
          </a:prstGeom>
          <a:noFill/>
        </p:spPr>
        <p:txBody>
          <a:bodyPr wrap="none">
            <a:prstTxWarp prst="textPlain">
              <a:avLst>
                <a:gd name="adj" fmla="val 50424"/>
              </a:avLst>
            </a:prstTxWarp>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endParaRPr lang="ru-RU" sz="5400" dirty="0"/>
          </a:p>
          <a:p>
            <a:pPr algn="ctr">
              <a:defRPr/>
            </a:pPr>
            <a:r>
              <a:rPr lang="ru-RU" sz="5400" b="1" dirty="0" err="1"/>
              <a:t>Шүлүк дугайында</a:t>
            </a:r>
            <a:r>
              <a:rPr lang="ru-RU" sz="5400" b="1" dirty="0"/>
              <a:t> </a:t>
            </a:r>
            <a:r>
              <a:rPr lang="ru-RU" sz="5400" b="1" dirty="0" err="1"/>
              <a:t>билиг</a:t>
            </a:r>
            <a:endParaRPr lang="ru-RU" sz="5400" b="1" dirty="0"/>
          </a:p>
          <a:p>
            <a:pPr algn="ctr">
              <a:defRPr/>
            </a:pPr>
            <a:r>
              <a:rPr lang="ru-RU" sz="5400" dirty="0"/>
              <a:t> (7-ги </a:t>
            </a:r>
            <a:r>
              <a:rPr lang="ru-RU" sz="5400" dirty="0" err="1"/>
              <a:t>класска</a:t>
            </a:r>
            <a:r>
              <a:rPr lang="ru-RU" sz="5400" dirty="0"/>
              <a:t> </a:t>
            </a:r>
            <a:r>
              <a:rPr lang="ru-RU" sz="5400" dirty="0" err="1"/>
              <a:t>тѳрээн  чогаал</a:t>
            </a:r>
            <a:r>
              <a:rPr lang="ru-RU" sz="5400" dirty="0"/>
              <a:t> </a:t>
            </a:r>
            <a:r>
              <a:rPr lang="ru-RU" sz="5400" dirty="0" err="1"/>
              <a:t>кичээли</a:t>
            </a:r>
            <a:r>
              <a:rPr lang="ru-RU" sz="5400" dirty="0"/>
              <a:t>)</a:t>
            </a:r>
          </a:p>
          <a:p>
            <a:pPr algn="ctr">
              <a:defRPr/>
            </a:pPr>
            <a:endParaRPr lang="ru-RU" sz="5400" b="1" dirty="0">
              <a:ln/>
              <a:solidFill>
                <a:srgbClr val="C00000"/>
              </a:solidFill>
              <a:effectLst>
                <a:outerShdw blurRad="38100" dist="38100" dir="2700000" algn="tl">
                  <a:srgbClr val="000000">
                    <a:alpha val="43137"/>
                  </a:srgbClr>
                </a:outerShdw>
              </a:effectLst>
              <a:latin typeface="Monotype Corsiva" pitchFamily="66" charset="0"/>
            </a:endParaRPr>
          </a:p>
        </p:txBody>
      </p:sp>
      <p:sp>
        <p:nvSpPr>
          <p:cNvPr id="5" name="TextBox 4"/>
          <p:cNvSpPr txBox="1"/>
          <p:nvPr/>
        </p:nvSpPr>
        <p:spPr>
          <a:xfrm>
            <a:off x="3059113" y="4826000"/>
            <a:ext cx="4033837" cy="2032000"/>
          </a:xfrm>
          <a:prstGeom prst="rect">
            <a:avLst/>
          </a:prstGeom>
          <a:noFill/>
        </p:spPr>
        <p:txBody>
          <a:bodyPr>
            <a:spAutoFit/>
          </a:bodyPr>
          <a:lstStyle/>
          <a:p>
            <a:pPr>
              <a:defRPr/>
            </a:pPr>
            <a:r>
              <a:rPr lang="ru-RU" b="1" dirty="0" err="1">
                <a:effectLst>
                  <a:outerShdw blurRad="38100" dist="38100" dir="2700000" algn="tl">
                    <a:srgbClr val="000000">
                      <a:alpha val="43137"/>
                    </a:srgbClr>
                  </a:outerShdw>
                </a:effectLst>
                <a:latin typeface="Monotype Corsiva" pitchFamily="66" charset="0"/>
              </a:rPr>
              <a:t>Автор:Шилова</a:t>
            </a:r>
            <a:r>
              <a:rPr lang="ru-RU" b="1" dirty="0">
                <a:effectLst>
                  <a:outerShdw blurRad="38100" dist="38100" dir="2700000" algn="tl">
                    <a:srgbClr val="000000">
                      <a:alpha val="43137"/>
                    </a:srgbClr>
                  </a:outerShdw>
                </a:effectLst>
                <a:latin typeface="Monotype Corsiva" pitchFamily="66" charset="0"/>
              </a:rPr>
              <a:t> Чаяна </a:t>
            </a:r>
            <a:r>
              <a:rPr lang="ru-RU" b="1" dirty="0" err="1">
                <a:effectLst>
                  <a:outerShdw blurRad="38100" dist="38100" dir="2700000" algn="tl">
                    <a:srgbClr val="000000">
                      <a:alpha val="43137"/>
                    </a:srgbClr>
                  </a:outerShdw>
                </a:effectLst>
                <a:latin typeface="Monotype Corsiva" pitchFamily="66" charset="0"/>
              </a:rPr>
              <a:t>Чадамбаевна</a:t>
            </a:r>
            <a:r>
              <a:rPr lang="ru-RU" b="1" dirty="0">
                <a:effectLst>
                  <a:outerShdw blurRad="38100" dist="38100" dir="2700000" algn="tl">
                    <a:srgbClr val="000000">
                      <a:alpha val="43137"/>
                    </a:srgbClr>
                  </a:outerShdw>
                </a:effectLst>
                <a:latin typeface="Monotype Corsiva" pitchFamily="66" charset="0"/>
              </a:rPr>
              <a:t>,</a:t>
            </a:r>
            <a:r>
              <a:rPr lang="ru-RU" b="1" dirty="0"/>
              <a:t>  </a:t>
            </a:r>
          </a:p>
          <a:p>
            <a:pPr>
              <a:defRPr/>
            </a:pPr>
            <a:endParaRPr lang="ru-RU" b="1" i="1" dirty="0"/>
          </a:p>
          <a:p>
            <a:pPr>
              <a:defRPr/>
            </a:pPr>
            <a:r>
              <a:rPr lang="ru-RU" b="1" i="1" dirty="0" err="1"/>
              <a:t>Чадаананың  </a:t>
            </a:r>
            <a:r>
              <a:rPr lang="ru-RU" b="1" i="1" dirty="0"/>
              <a:t>№2 </a:t>
            </a:r>
            <a:r>
              <a:rPr lang="ru-RU" b="1" i="1" dirty="0" err="1"/>
              <a:t>муниципалдыг</a:t>
            </a:r>
            <a:r>
              <a:rPr lang="ru-RU" b="1" i="1" dirty="0"/>
              <a:t> </a:t>
            </a:r>
            <a:r>
              <a:rPr lang="ru-RU" b="1" i="1" dirty="0" err="1"/>
              <a:t>бюджеттиг</a:t>
            </a:r>
            <a:r>
              <a:rPr lang="ru-RU" b="1" i="1" dirty="0"/>
              <a:t> </a:t>
            </a:r>
            <a:r>
              <a:rPr lang="ru-RU" b="1" i="1" dirty="0" err="1"/>
              <a:t>ниити</a:t>
            </a:r>
            <a:r>
              <a:rPr lang="ru-RU" b="1" i="1" dirty="0"/>
              <a:t> </a:t>
            </a:r>
            <a:r>
              <a:rPr lang="ru-RU" b="1" i="1" dirty="0" err="1"/>
              <a:t>билигниӊ ортумак</a:t>
            </a:r>
            <a:r>
              <a:rPr lang="ru-RU" b="1" i="1" dirty="0"/>
              <a:t> </a:t>
            </a:r>
            <a:r>
              <a:rPr lang="ru-RU" b="1" i="1" dirty="0" err="1"/>
              <a:t>өөредилге чери</a:t>
            </a:r>
            <a:endParaRPr lang="ru-RU" b="1" i="1" dirty="0"/>
          </a:p>
          <a:p>
            <a:pPr>
              <a:defRPr/>
            </a:pPr>
            <a:r>
              <a:rPr lang="ru-RU" b="1" i="1" dirty="0"/>
              <a:t> </a:t>
            </a:r>
          </a:p>
          <a:p>
            <a:pPr algn="ctr">
              <a:defRPr/>
            </a:pPr>
            <a:r>
              <a:rPr lang="ru-RU" b="1" dirty="0">
                <a:effectLst>
                  <a:outerShdw blurRad="38100" dist="38100" dir="2700000" algn="tl">
                    <a:srgbClr val="000000">
                      <a:alpha val="43137"/>
                    </a:srgbClr>
                  </a:outerShdw>
                </a:effectLst>
                <a:latin typeface="Monotype Corsiva" pitchFamily="66"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idx="4294967295"/>
          </p:nvPr>
        </p:nvSpPr>
        <p:spPr/>
        <p:txBody>
          <a:bodyPr/>
          <a:lstStyle/>
          <a:p>
            <a:r>
              <a:rPr lang="ru-RU" smtClean="0"/>
              <a:t>Кожаланчак аллитерация:</a:t>
            </a:r>
          </a:p>
        </p:txBody>
      </p:sp>
      <p:sp>
        <p:nvSpPr>
          <p:cNvPr id="45059" name="Rectangle 3"/>
          <p:cNvSpPr>
            <a:spLocks noGrp="1"/>
          </p:cNvSpPr>
          <p:nvPr>
            <p:ph type="body" idx="4294967295"/>
          </p:nvPr>
        </p:nvSpPr>
        <p:spPr/>
        <p:txBody>
          <a:bodyPr/>
          <a:lstStyle/>
          <a:p>
            <a:pPr>
              <a:buNone/>
            </a:pPr>
            <a:r>
              <a:rPr lang="ru-RU" sz="2800" dirty="0" smtClean="0"/>
              <a:t>   </a:t>
            </a:r>
            <a:r>
              <a:rPr lang="ru-RU" sz="2800" b="1" dirty="0" err="1" smtClean="0"/>
              <a:t>О</a:t>
            </a:r>
            <a:r>
              <a:rPr lang="ru-RU" sz="2800" dirty="0" err="1" smtClean="0"/>
              <a:t>рус</a:t>
            </a:r>
            <a:r>
              <a:rPr lang="ru-RU" sz="2800" dirty="0" smtClean="0"/>
              <a:t> дылда </a:t>
            </a:r>
            <a:r>
              <a:rPr lang="ru-RU" sz="2800" dirty="0" err="1" smtClean="0"/>
              <a:t>кожаӊ ырга</a:t>
            </a:r>
            <a:r>
              <a:rPr lang="ru-RU" sz="2800" dirty="0" smtClean="0"/>
              <a:t> </a:t>
            </a:r>
            <a:r>
              <a:rPr lang="ru-RU" sz="2800" dirty="0" err="1" smtClean="0"/>
              <a:t>ынаам</a:t>
            </a:r>
            <a:r>
              <a:rPr lang="ru-RU" sz="2800" dirty="0" smtClean="0"/>
              <a:t> </a:t>
            </a:r>
            <a:r>
              <a:rPr lang="ru-RU" sz="2800" dirty="0" err="1" smtClean="0"/>
              <a:t>аажок</a:t>
            </a:r>
            <a:r>
              <a:rPr lang="ru-RU" sz="2800" dirty="0" smtClean="0"/>
              <a:t>,</a:t>
            </a:r>
          </a:p>
          <a:p>
            <a:pPr>
              <a:buNone/>
            </a:pPr>
            <a:r>
              <a:rPr lang="ru-RU" sz="2800" dirty="0" smtClean="0"/>
              <a:t>   </a:t>
            </a:r>
            <a:r>
              <a:rPr lang="ru-RU" sz="2800" b="1" dirty="0" err="1" smtClean="0"/>
              <a:t>О</a:t>
            </a:r>
            <a:r>
              <a:rPr lang="ru-RU" sz="2800" dirty="0" err="1" smtClean="0"/>
              <a:t>л</a:t>
            </a:r>
            <a:r>
              <a:rPr lang="ru-RU" sz="2800" dirty="0" smtClean="0"/>
              <a:t> </a:t>
            </a:r>
            <a:r>
              <a:rPr lang="ru-RU" sz="2800" dirty="0" err="1" smtClean="0"/>
              <a:t>дыл</a:t>
            </a:r>
            <a:r>
              <a:rPr lang="ru-RU" sz="2800" dirty="0" smtClean="0"/>
              <a:t> </a:t>
            </a:r>
            <a:r>
              <a:rPr lang="ru-RU" sz="2800" dirty="0" err="1" smtClean="0"/>
              <a:t>дээрге</a:t>
            </a:r>
            <a:r>
              <a:rPr lang="ru-RU" sz="2800" dirty="0" smtClean="0"/>
              <a:t> </a:t>
            </a:r>
            <a:r>
              <a:rPr lang="ru-RU" sz="2800" dirty="0" err="1" smtClean="0"/>
              <a:t>чуртталгамныӊ чамдыы</a:t>
            </a:r>
            <a:r>
              <a:rPr lang="ru-RU" sz="2800" dirty="0" smtClean="0"/>
              <a:t> </a:t>
            </a:r>
            <a:r>
              <a:rPr lang="ru-RU" sz="2800" dirty="0" err="1" smtClean="0"/>
              <a:t>дээр</a:t>
            </a:r>
            <a:r>
              <a:rPr lang="ru-RU" sz="2800" dirty="0" smtClean="0"/>
              <a:t> мен.</a:t>
            </a:r>
          </a:p>
          <a:p>
            <a:pPr>
              <a:buNone/>
            </a:pPr>
            <a:r>
              <a:rPr lang="ru-RU" sz="2800" b="1" dirty="0" err="1" smtClean="0">
                <a:solidFill>
                  <a:srgbClr val="FF0000"/>
                </a:solidFill>
              </a:rPr>
              <a:t>Б</a:t>
            </a:r>
            <a:r>
              <a:rPr lang="ru-RU" sz="2800" dirty="0" err="1" smtClean="0"/>
              <a:t>ижип</a:t>
            </a:r>
            <a:r>
              <a:rPr lang="ru-RU" sz="2800" dirty="0" smtClean="0"/>
              <a:t>, </a:t>
            </a:r>
            <a:r>
              <a:rPr lang="ru-RU" sz="2800" dirty="0" err="1" smtClean="0"/>
              <a:t>номчуп</a:t>
            </a:r>
            <a:r>
              <a:rPr lang="ru-RU" sz="2800" dirty="0" smtClean="0"/>
              <a:t>, </a:t>
            </a:r>
            <a:r>
              <a:rPr lang="ru-RU" sz="2800" dirty="0" err="1" smtClean="0"/>
              <a:t>сактып</a:t>
            </a:r>
            <a:r>
              <a:rPr lang="ru-RU" sz="2800" dirty="0" smtClean="0"/>
              <a:t>, </a:t>
            </a:r>
            <a:r>
              <a:rPr lang="ru-RU" sz="2800" dirty="0" err="1" smtClean="0"/>
              <a:t>дыӊнап боданганым</a:t>
            </a:r>
            <a:r>
              <a:rPr lang="ru-RU" sz="2800" dirty="0" smtClean="0"/>
              <a:t>,</a:t>
            </a:r>
          </a:p>
          <a:p>
            <a:pPr>
              <a:buNone/>
            </a:pPr>
            <a:r>
              <a:rPr lang="ru-RU" sz="2800" b="1" dirty="0" err="1" smtClean="0">
                <a:solidFill>
                  <a:srgbClr val="FF0000"/>
                </a:solidFill>
              </a:rPr>
              <a:t>Б</a:t>
            </a:r>
            <a:r>
              <a:rPr lang="ru-RU" sz="2800" dirty="0" err="1" smtClean="0"/>
              <a:t>илип</a:t>
            </a:r>
            <a:r>
              <a:rPr lang="ru-RU" sz="2800" dirty="0" smtClean="0"/>
              <a:t> </a:t>
            </a:r>
            <a:r>
              <a:rPr lang="ru-RU" sz="2800" dirty="0" err="1" smtClean="0"/>
              <a:t>алган</a:t>
            </a:r>
            <a:r>
              <a:rPr lang="ru-RU" sz="2800" dirty="0" smtClean="0"/>
              <a:t> </a:t>
            </a:r>
            <a:r>
              <a:rPr lang="ru-RU" sz="2800" dirty="0" err="1" smtClean="0"/>
              <a:t>орус</a:t>
            </a:r>
            <a:r>
              <a:rPr lang="ru-RU" sz="2800" dirty="0" smtClean="0"/>
              <a:t> </a:t>
            </a:r>
            <a:r>
              <a:rPr lang="ru-RU" sz="2800" dirty="0" err="1" smtClean="0"/>
              <a:t>дылым</a:t>
            </a:r>
            <a:r>
              <a:rPr lang="ru-RU" sz="2800" dirty="0" smtClean="0"/>
              <a:t> </a:t>
            </a:r>
            <a:r>
              <a:rPr lang="ru-RU" sz="2800" dirty="0" err="1" smtClean="0"/>
              <a:t>үнелээр </a:t>
            </a:r>
            <a:r>
              <a:rPr lang="ru-RU" sz="2800" dirty="0" smtClean="0"/>
              <a:t>мен.</a:t>
            </a:r>
          </a:p>
          <a:p>
            <a:pPr>
              <a:buNone/>
            </a:pPr>
            <a:r>
              <a:rPr lang="ru-RU" sz="2800" dirty="0" smtClean="0"/>
              <a:t>              (Игорь </a:t>
            </a:r>
            <a:r>
              <a:rPr lang="ru-RU" sz="2800" dirty="0" err="1" smtClean="0"/>
              <a:t>Иргит</a:t>
            </a:r>
            <a:r>
              <a:rPr lang="ru-RU" sz="2800" dirty="0" smtClean="0"/>
              <a:t> «Тыва </a:t>
            </a:r>
            <a:r>
              <a:rPr lang="ru-RU" sz="2800" dirty="0" err="1" smtClean="0"/>
              <a:t>дылым</a:t>
            </a:r>
            <a:r>
              <a:rPr lang="ru-RU" sz="2800"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idx="4294967295"/>
          </p:nvPr>
        </p:nvSpPr>
        <p:spPr/>
        <p:txBody>
          <a:bodyPr/>
          <a:lstStyle/>
          <a:p>
            <a:r>
              <a:rPr lang="ru-RU" smtClean="0"/>
              <a:t>Кажааланчак аллитерация:</a:t>
            </a:r>
          </a:p>
        </p:txBody>
      </p:sp>
      <p:sp>
        <p:nvSpPr>
          <p:cNvPr id="46083" name="Rectangle 3"/>
          <p:cNvSpPr>
            <a:spLocks noGrp="1"/>
          </p:cNvSpPr>
          <p:nvPr>
            <p:ph type="body" idx="4294967295"/>
          </p:nvPr>
        </p:nvSpPr>
        <p:spPr/>
        <p:txBody>
          <a:bodyPr/>
          <a:lstStyle/>
          <a:p>
            <a:pPr>
              <a:buFont typeface="Arial" charset="0"/>
              <a:buNone/>
            </a:pPr>
            <a:endParaRPr lang="ru-RU" dirty="0" smtClean="0"/>
          </a:p>
          <a:p>
            <a:r>
              <a:rPr lang="ru-RU" dirty="0" err="1" smtClean="0">
                <a:solidFill>
                  <a:srgbClr val="C00000"/>
                </a:solidFill>
              </a:rPr>
              <a:t>Ы</a:t>
            </a:r>
            <a:r>
              <a:rPr lang="ru-RU" dirty="0" err="1" smtClean="0"/>
              <a:t>нак-тыр</a:t>
            </a:r>
            <a:r>
              <a:rPr lang="ru-RU" dirty="0" smtClean="0"/>
              <a:t> </a:t>
            </a:r>
            <a:r>
              <a:rPr lang="ru-RU" dirty="0" err="1" smtClean="0"/>
              <a:t>мен…ѳртемчейде</a:t>
            </a:r>
            <a:endParaRPr lang="ru-RU" dirty="0" smtClean="0"/>
          </a:p>
          <a:p>
            <a:r>
              <a:rPr lang="ru-RU" dirty="0" err="1" smtClean="0"/>
              <a:t>Чүрээмге чоок</a:t>
            </a:r>
            <a:r>
              <a:rPr lang="ru-RU" dirty="0" smtClean="0"/>
              <a:t>, </a:t>
            </a:r>
            <a:r>
              <a:rPr lang="ru-RU" dirty="0" err="1" smtClean="0"/>
              <a:t>эргим</a:t>
            </a:r>
            <a:r>
              <a:rPr lang="ru-RU" dirty="0" smtClean="0"/>
              <a:t> </a:t>
            </a:r>
            <a:r>
              <a:rPr lang="ru-RU" dirty="0" err="1" smtClean="0"/>
              <a:t>тѳрел</a:t>
            </a:r>
            <a:endParaRPr lang="ru-RU" dirty="0" smtClean="0"/>
          </a:p>
          <a:p>
            <a:r>
              <a:rPr lang="ru-RU" dirty="0" err="1" smtClean="0"/>
              <a:t>Чүү-ле </a:t>
            </a:r>
            <a:r>
              <a:rPr lang="ru-RU" dirty="0" smtClean="0"/>
              <a:t>бар-дыр, </a:t>
            </a:r>
            <a:r>
              <a:rPr lang="ru-RU" dirty="0" err="1" smtClean="0"/>
              <a:t>сувуразын</a:t>
            </a:r>
            <a:endParaRPr lang="ru-RU" dirty="0" smtClean="0"/>
          </a:p>
          <a:p>
            <a:r>
              <a:rPr lang="ru-RU" dirty="0" err="1" smtClean="0">
                <a:solidFill>
                  <a:srgbClr val="C00000"/>
                </a:solidFill>
              </a:rPr>
              <a:t>Ы</a:t>
            </a:r>
            <a:r>
              <a:rPr lang="ru-RU" dirty="0" err="1" smtClean="0"/>
              <a:t>рлап</a:t>
            </a:r>
            <a:r>
              <a:rPr lang="ru-RU" dirty="0" smtClean="0"/>
              <a:t> </a:t>
            </a:r>
            <a:r>
              <a:rPr lang="ru-RU" dirty="0" err="1" smtClean="0"/>
              <a:t>чор</a:t>
            </a:r>
            <a:r>
              <a:rPr lang="ru-RU" dirty="0" smtClean="0"/>
              <a:t> </a:t>
            </a:r>
            <a:r>
              <a:rPr lang="ru-RU" dirty="0" err="1" smtClean="0"/>
              <a:t>мен-ынак-тыр</a:t>
            </a:r>
            <a:r>
              <a:rPr lang="ru-RU" dirty="0" smtClean="0"/>
              <a:t> мен</a:t>
            </a:r>
          </a:p>
          <a:p>
            <a:r>
              <a:rPr lang="ru-RU" dirty="0" smtClean="0"/>
              <a:t>         </a:t>
            </a:r>
            <a:r>
              <a:rPr lang="ru-RU" sz="2400" dirty="0" smtClean="0"/>
              <a:t>( </a:t>
            </a:r>
            <a:r>
              <a:rPr lang="ru-RU" sz="2400" dirty="0" err="1" smtClean="0"/>
              <a:t>А.Үержаа </a:t>
            </a:r>
            <a:r>
              <a:rPr lang="ru-RU" sz="2400" dirty="0" smtClean="0"/>
              <a:t>«</a:t>
            </a:r>
            <a:r>
              <a:rPr lang="ru-RU" sz="2400" dirty="0" err="1" smtClean="0"/>
              <a:t>Ынак-тыр</a:t>
            </a:r>
            <a:r>
              <a:rPr lang="ru-RU" sz="2400" dirty="0" smtClean="0"/>
              <a:t> мен»)</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b="1" dirty="0" smtClean="0">
                <a:solidFill>
                  <a:schemeClr val="accent6">
                    <a:lumMod val="50000"/>
                  </a:schemeClr>
                </a:solidFill>
              </a:rPr>
              <a:t>рифма:</a:t>
            </a:r>
            <a:r>
              <a:rPr lang="ru-RU" dirty="0" smtClean="0"/>
              <a:t/>
            </a:r>
            <a:br>
              <a:rPr lang="ru-RU" dirty="0" smtClean="0"/>
            </a:br>
            <a:r>
              <a:rPr lang="ru-RU" dirty="0" smtClean="0"/>
              <a:t/>
            </a:r>
            <a:br>
              <a:rPr lang="ru-RU" dirty="0" smtClean="0"/>
            </a:br>
            <a:r>
              <a:rPr lang="ru-RU" dirty="0" smtClean="0"/>
              <a:t/>
            </a:r>
            <a:br>
              <a:rPr lang="ru-RU" dirty="0" smtClean="0"/>
            </a:br>
            <a:r>
              <a:rPr lang="ru-RU" dirty="0" err="1" smtClean="0"/>
              <a:t>Салгын-сырын</a:t>
            </a:r>
            <a:r>
              <a:rPr lang="ru-RU" dirty="0" smtClean="0"/>
              <a:t> </a:t>
            </a:r>
            <a:r>
              <a:rPr lang="ru-RU" b="1" dirty="0" err="1" smtClean="0"/>
              <a:t>сыг-сыг</a:t>
            </a:r>
            <a:r>
              <a:rPr lang="ru-RU" dirty="0" smtClean="0"/>
              <a:t>,</a:t>
            </a:r>
            <a:br>
              <a:rPr lang="ru-RU" dirty="0" smtClean="0"/>
            </a:br>
            <a:r>
              <a:rPr lang="ru-RU" dirty="0" err="1" smtClean="0"/>
              <a:t>Сайлык</a:t>
            </a:r>
            <a:r>
              <a:rPr lang="ru-RU" dirty="0" smtClean="0"/>
              <a:t> </a:t>
            </a:r>
            <a:r>
              <a:rPr lang="ru-RU" dirty="0" err="1" smtClean="0"/>
              <a:t>кушкаш</a:t>
            </a:r>
            <a:r>
              <a:rPr lang="ru-RU" dirty="0" smtClean="0"/>
              <a:t> </a:t>
            </a:r>
            <a:r>
              <a:rPr lang="ru-RU" b="1" dirty="0" err="1" smtClean="0"/>
              <a:t>сыйт-сыйт</a:t>
            </a:r>
            <a:r>
              <a:rPr lang="ru-RU" dirty="0" smtClean="0"/>
              <a:t>,</a:t>
            </a:r>
            <a:br>
              <a:rPr lang="ru-RU" dirty="0" smtClean="0"/>
            </a:br>
            <a:r>
              <a:rPr lang="ru-RU" dirty="0" err="1" smtClean="0"/>
              <a:t>Торлаалар</a:t>
            </a:r>
            <a:r>
              <a:rPr lang="ru-RU" dirty="0" smtClean="0"/>
              <a:t> </a:t>
            </a:r>
            <a:r>
              <a:rPr lang="ru-RU" b="1" dirty="0" err="1" smtClean="0"/>
              <a:t>торр-торр</a:t>
            </a:r>
            <a:r>
              <a:rPr lang="ru-RU" b="1" dirty="0" smtClean="0"/>
              <a:t>,</a:t>
            </a:r>
            <a:r>
              <a:rPr lang="ru-RU" dirty="0" smtClean="0"/>
              <a:t/>
            </a:r>
            <a:br>
              <a:rPr lang="ru-RU" dirty="0" smtClean="0"/>
            </a:br>
            <a:r>
              <a:rPr lang="ru-RU" dirty="0" err="1" smtClean="0"/>
              <a:t>Торгажыктар</a:t>
            </a:r>
            <a:r>
              <a:rPr lang="ru-RU" dirty="0" smtClean="0"/>
              <a:t> </a:t>
            </a:r>
            <a:r>
              <a:rPr lang="ru-RU" b="1" dirty="0" smtClean="0"/>
              <a:t>ток-ток</a:t>
            </a:r>
            <a:r>
              <a:rPr lang="ru-RU" dirty="0" smtClean="0"/>
              <a:t>.</a:t>
            </a:r>
            <a:br>
              <a:rPr lang="ru-RU" dirty="0" smtClean="0"/>
            </a:b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defRPr/>
            </a:pPr>
            <a:r>
              <a:rPr lang="ru-RU" b="1" dirty="0" err="1" smtClean="0">
                <a:solidFill>
                  <a:srgbClr val="C00000"/>
                </a:solidFill>
                <a:effectLst>
                  <a:outerShdw blurRad="38100" dist="38100" dir="2700000" algn="tl">
                    <a:srgbClr val="000000">
                      <a:alpha val="43137"/>
                    </a:srgbClr>
                  </a:outerShdw>
                </a:effectLst>
                <a:latin typeface="Monotype Corsiva" pitchFamily="66" charset="0"/>
              </a:rPr>
              <a:t>Словарь-биле</a:t>
            </a:r>
            <a:r>
              <a:rPr lang="ru-RU" b="1" dirty="0" smtClean="0">
                <a:solidFill>
                  <a:srgbClr val="C00000"/>
                </a:solidFill>
                <a:effectLst>
                  <a:outerShdw blurRad="38100" dist="38100" dir="2700000" algn="tl">
                    <a:srgbClr val="000000">
                      <a:alpha val="43137"/>
                    </a:srgbClr>
                  </a:outerShdw>
                </a:effectLst>
                <a:latin typeface="Monotype Corsiva" pitchFamily="66" charset="0"/>
              </a:rPr>
              <a:t> </a:t>
            </a:r>
            <a:r>
              <a:rPr lang="ru-RU" b="1" dirty="0" err="1" smtClean="0">
                <a:solidFill>
                  <a:srgbClr val="C00000"/>
                </a:solidFill>
                <a:effectLst>
                  <a:outerShdw blurRad="38100" dist="38100" dir="2700000" algn="tl">
                    <a:srgbClr val="000000">
                      <a:alpha val="43137"/>
                    </a:srgbClr>
                  </a:outerShdw>
                </a:effectLst>
                <a:latin typeface="Monotype Corsiva" pitchFamily="66" charset="0"/>
              </a:rPr>
              <a:t>ажыл</a:t>
            </a:r>
            <a:r>
              <a:rPr lang="ru-RU" b="1" dirty="0" smtClean="0">
                <a:solidFill>
                  <a:srgbClr val="C00000"/>
                </a:solidFill>
                <a:effectLst>
                  <a:outerShdw blurRad="38100" dist="38100" dir="2700000" algn="tl">
                    <a:srgbClr val="000000">
                      <a:alpha val="43137"/>
                    </a:srgbClr>
                  </a:outerShdw>
                </a:effectLst>
                <a:latin typeface="Monotype Corsiva" pitchFamily="66" charset="0"/>
              </a:rPr>
              <a:t>:</a:t>
            </a:r>
            <a:endParaRPr lang="ru-RU" b="1" dirty="0">
              <a:solidFill>
                <a:srgbClr val="C00000"/>
              </a:solidFill>
              <a:effectLst>
                <a:outerShdw blurRad="38100" dist="38100" dir="2700000" algn="tl">
                  <a:srgbClr val="000000">
                    <a:alpha val="43137"/>
                  </a:srgbClr>
                </a:outerShdw>
              </a:effectLst>
              <a:latin typeface="Monotype Corsiva" pitchFamily="66" charset="0"/>
            </a:endParaRPr>
          </a:p>
        </p:txBody>
      </p:sp>
      <p:sp>
        <p:nvSpPr>
          <p:cNvPr id="28674" name="TextBox 2"/>
          <p:cNvSpPr txBox="1">
            <a:spLocks noChangeArrowheads="1"/>
          </p:cNvSpPr>
          <p:nvPr/>
        </p:nvSpPr>
        <p:spPr bwMode="auto">
          <a:xfrm>
            <a:off x="827088" y="1341438"/>
            <a:ext cx="7416800" cy="4838700"/>
          </a:xfrm>
          <a:prstGeom prst="rect">
            <a:avLst/>
          </a:prstGeom>
          <a:noFill/>
          <a:ln w="9525">
            <a:noFill/>
            <a:miter lim="800000"/>
            <a:headEnd/>
            <a:tailEnd/>
          </a:ln>
        </p:spPr>
        <p:txBody>
          <a:bodyPr>
            <a:spAutoFit/>
          </a:bodyPr>
          <a:lstStyle/>
          <a:p>
            <a:r>
              <a:rPr lang="ru-RU" sz="2400">
                <a:solidFill>
                  <a:srgbClr val="FF0000"/>
                </a:solidFill>
              </a:rPr>
              <a:t>Строфа</a:t>
            </a:r>
            <a:r>
              <a:rPr lang="ru-RU" sz="2400"/>
              <a:t>- шүлүкте утка талазы-биле бѳлүглешкен одуруглар, ырга куплет дээр</a:t>
            </a:r>
          </a:p>
          <a:p>
            <a:r>
              <a:rPr lang="ru-RU" sz="2400">
                <a:solidFill>
                  <a:srgbClr val="FF0000"/>
                </a:solidFill>
              </a:rPr>
              <a:t>Аллитерация</a:t>
            </a:r>
            <a:r>
              <a:rPr lang="ru-RU" sz="2400"/>
              <a:t>- шүлүкте одуругларныӊ эге аяннажылгазы</a:t>
            </a:r>
          </a:p>
          <a:p>
            <a:r>
              <a:rPr lang="ru-RU" sz="2400">
                <a:solidFill>
                  <a:srgbClr val="FF0000"/>
                </a:solidFill>
              </a:rPr>
              <a:t>Рифма- </a:t>
            </a:r>
            <a:r>
              <a:rPr lang="ru-RU" sz="2400"/>
              <a:t>шүлүкте одуругларныӊ тѳнчү аяннажылгазы</a:t>
            </a:r>
          </a:p>
          <a:p>
            <a:r>
              <a:rPr lang="ru-RU" sz="2400"/>
              <a:t> </a:t>
            </a:r>
            <a:r>
              <a:rPr lang="ru-RU" sz="2400">
                <a:solidFill>
                  <a:srgbClr val="FF0000"/>
                </a:solidFill>
              </a:rPr>
              <a:t>Стопа</a:t>
            </a:r>
            <a:r>
              <a:rPr lang="ru-RU" sz="2400"/>
              <a:t>- строфада одуругларныӊ слогтар аайы-биле деӊ болуру</a:t>
            </a:r>
          </a:p>
          <a:p>
            <a:r>
              <a:rPr lang="ru-RU" sz="2400"/>
              <a:t> </a:t>
            </a:r>
          </a:p>
          <a:p>
            <a:endParaRPr lang="ru-RU" sz="2400"/>
          </a:p>
          <a:p>
            <a:endParaRPr lang="ru-RU" sz="2400"/>
          </a:p>
          <a:p>
            <a:endParaRPr lang="ru-RU" sz="2400"/>
          </a:p>
          <a:p>
            <a:endParaRPr lang="ru-RU" sz="2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idx="4294967295"/>
          </p:nvPr>
        </p:nvSpPr>
        <p:spPr/>
        <p:txBody>
          <a:bodyPr/>
          <a:lstStyle/>
          <a:p>
            <a:r>
              <a:rPr lang="en-US" smtClean="0"/>
              <a:t>IV.</a:t>
            </a:r>
            <a:r>
              <a:rPr lang="ru-RU" smtClean="0"/>
              <a:t>Быжыглаашкын</a:t>
            </a:r>
          </a:p>
        </p:txBody>
      </p:sp>
      <p:sp>
        <p:nvSpPr>
          <p:cNvPr id="47107" name="Rectangle 3"/>
          <p:cNvSpPr>
            <a:spLocks noGrp="1"/>
          </p:cNvSpPr>
          <p:nvPr>
            <p:ph type="body" idx="4294967295"/>
          </p:nvPr>
        </p:nvSpPr>
        <p:spPr>
          <a:xfrm>
            <a:off x="457200" y="1307901"/>
            <a:ext cx="8229600" cy="4929411"/>
          </a:xfrm>
        </p:spPr>
        <p:txBody>
          <a:bodyPr/>
          <a:lstStyle/>
          <a:p>
            <a:r>
              <a:rPr lang="ru-RU" b="1" u="sng" dirty="0" smtClean="0"/>
              <a:t>1.Ном-биле </a:t>
            </a:r>
            <a:r>
              <a:rPr lang="ru-RU" b="1" u="sng" dirty="0" err="1" smtClean="0"/>
              <a:t>ажыл</a:t>
            </a:r>
            <a:r>
              <a:rPr lang="ru-RU" b="1" u="sng" dirty="0" smtClean="0"/>
              <a:t>:</a:t>
            </a:r>
            <a:r>
              <a:rPr lang="ru-RU" dirty="0" smtClean="0"/>
              <a:t> 144-кү </a:t>
            </a:r>
            <a:r>
              <a:rPr lang="ru-RU" dirty="0" err="1" smtClean="0"/>
              <a:t>арында</a:t>
            </a:r>
            <a:r>
              <a:rPr lang="ru-RU" dirty="0" smtClean="0"/>
              <a:t> </a:t>
            </a:r>
            <a:r>
              <a:rPr lang="ru-RU" dirty="0" err="1" smtClean="0"/>
              <a:t>«Шүлүк дугайында</a:t>
            </a:r>
            <a:r>
              <a:rPr lang="ru-RU" dirty="0" smtClean="0"/>
              <a:t> </a:t>
            </a:r>
            <a:r>
              <a:rPr lang="ru-RU" dirty="0" err="1" smtClean="0"/>
              <a:t>билиг</a:t>
            </a:r>
            <a:r>
              <a:rPr lang="ru-RU" dirty="0" smtClean="0"/>
              <a:t>» </a:t>
            </a:r>
            <a:r>
              <a:rPr lang="ru-RU" dirty="0" err="1" smtClean="0"/>
              <a:t>деп</a:t>
            </a:r>
            <a:r>
              <a:rPr lang="ru-RU" dirty="0" smtClean="0"/>
              <a:t> </a:t>
            </a:r>
            <a:r>
              <a:rPr lang="ru-RU" dirty="0" err="1" smtClean="0"/>
              <a:t>эгени</a:t>
            </a:r>
            <a:r>
              <a:rPr lang="ru-RU" dirty="0" smtClean="0"/>
              <a:t> </a:t>
            </a:r>
            <a:r>
              <a:rPr lang="ru-RU" dirty="0" err="1" smtClean="0"/>
              <a:t>номчааш,кол</a:t>
            </a:r>
            <a:r>
              <a:rPr lang="ru-RU" dirty="0" smtClean="0"/>
              <a:t> </a:t>
            </a:r>
            <a:r>
              <a:rPr lang="ru-RU" dirty="0" err="1" smtClean="0"/>
              <a:t>чүүлдерни,билиглерни тодарадып</a:t>
            </a:r>
            <a:r>
              <a:rPr lang="ru-RU" dirty="0" smtClean="0"/>
              <a:t> </a:t>
            </a:r>
            <a:r>
              <a:rPr lang="ru-RU" dirty="0" err="1" smtClean="0"/>
              <a:t>сайгарар</a:t>
            </a:r>
            <a:r>
              <a:rPr lang="ru-RU" dirty="0" smtClean="0"/>
              <a:t>.</a:t>
            </a:r>
            <a:endParaRPr lang="ru-RU" b="1" u="sng" dirty="0" smtClean="0"/>
          </a:p>
          <a:p>
            <a:r>
              <a:rPr lang="ru-RU" b="1" u="sng" dirty="0" smtClean="0"/>
              <a:t>2.Коллективтиг </a:t>
            </a:r>
            <a:r>
              <a:rPr lang="ru-RU" b="1" u="sng" dirty="0" err="1" smtClean="0"/>
              <a:t>сайгарылга</a:t>
            </a:r>
            <a:r>
              <a:rPr lang="ru-RU" u="sng" dirty="0" smtClean="0"/>
              <a:t> </a:t>
            </a:r>
            <a:r>
              <a:rPr lang="ru-RU" dirty="0" smtClean="0"/>
              <a:t>  А.</a:t>
            </a:r>
            <a:r>
              <a:rPr lang="ru-RU" dirty="0" err="1" smtClean="0"/>
              <a:t>Үержааның </a:t>
            </a:r>
            <a:r>
              <a:rPr lang="ru-RU" dirty="0" smtClean="0"/>
              <a:t>«Тыва </a:t>
            </a:r>
            <a:r>
              <a:rPr lang="ru-RU" dirty="0" err="1" smtClean="0"/>
              <a:t>дылым</a:t>
            </a:r>
            <a:r>
              <a:rPr lang="ru-RU" dirty="0" smtClean="0"/>
              <a:t>» </a:t>
            </a:r>
            <a:r>
              <a:rPr lang="ru-RU" dirty="0" err="1" smtClean="0"/>
              <a:t>деп</a:t>
            </a:r>
            <a:r>
              <a:rPr lang="ru-RU" dirty="0" smtClean="0"/>
              <a:t> </a:t>
            </a:r>
            <a:r>
              <a:rPr lang="ru-RU" dirty="0" err="1" smtClean="0"/>
              <a:t>шүлүүнге  аас-биле</a:t>
            </a:r>
            <a:r>
              <a:rPr lang="ru-RU" dirty="0" smtClean="0"/>
              <a:t>   </a:t>
            </a:r>
            <a:r>
              <a:rPr lang="ru-RU" dirty="0" err="1" smtClean="0"/>
              <a:t>сайгарылганы</a:t>
            </a:r>
            <a:r>
              <a:rPr lang="ru-RU" dirty="0" smtClean="0"/>
              <a:t> </a:t>
            </a:r>
            <a:r>
              <a:rPr lang="ru-RU" dirty="0" err="1" smtClean="0"/>
              <a:t>чорудар</a:t>
            </a:r>
            <a:r>
              <a:rPr lang="ru-RU" dirty="0" smtClean="0"/>
              <a:t>.</a:t>
            </a:r>
          </a:p>
        </p:txBody>
      </p:sp>
      <p:sp>
        <p:nvSpPr>
          <p:cNvPr id="47108" name="Rectangle 4"/>
          <p:cNvSpPr>
            <a:spLocks noChangeArrowheads="1"/>
          </p:cNvSpPr>
          <p:nvPr/>
        </p:nvSpPr>
        <p:spPr bwMode="auto">
          <a:xfrm>
            <a:off x="6030913" y="1176338"/>
            <a:ext cx="184150" cy="366712"/>
          </a:xfrm>
          <a:prstGeom prst="rect">
            <a:avLst/>
          </a:prstGeom>
          <a:noFill/>
          <a:ln w="9525">
            <a:noFill/>
            <a:miter lim="800000"/>
            <a:headEnd/>
            <a:tailEnd/>
          </a:ln>
          <a:effectLst/>
        </p:spPr>
        <p:txBody>
          <a:bodyPr wrap="none">
            <a:spAutoFit/>
          </a:bodyPr>
          <a:lstStyle/>
          <a:p>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idx="4294967295"/>
          </p:nvPr>
        </p:nvSpPr>
        <p:spPr>
          <a:xfrm>
            <a:off x="457200" y="836712"/>
            <a:ext cx="8229600" cy="1368152"/>
          </a:xfrm>
        </p:spPr>
        <p:txBody>
          <a:bodyPr/>
          <a:lstStyle/>
          <a:p>
            <a:r>
              <a:rPr lang="ru-RU" sz="3200" b="1" u="sng" dirty="0" smtClean="0"/>
              <a:t>3. </a:t>
            </a:r>
            <a:r>
              <a:rPr lang="ru-RU" sz="3200" b="1" u="sng" dirty="0" err="1" smtClean="0"/>
              <a:t>Бот-тускайлаӊ сайгарылгалар</a:t>
            </a:r>
            <a:r>
              <a:rPr lang="ru-RU" sz="3200" b="1" u="sng" dirty="0" smtClean="0"/>
              <a:t>:</a:t>
            </a:r>
            <a:endParaRPr lang="ru-RU" sz="3200" dirty="0" smtClean="0"/>
          </a:p>
        </p:txBody>
      </p:sp>
      <p:sp>
        <p:nvSpPr>
          <p:cNvPr id="50179" name="Rectangle 3"/>
          <p:cNvSpPr>
            <a:spLocks noGrp="1"/>
          </p:cNvSpPr>
          <p:nvPr>
            <p:ph type="body" idx="4294967295"/>
          </p:nvPr>
        </p:nvSpPr>
        <p:spPr>
          <a:xfrm>
            <a:off x="467544" y="1988840"/>
            <a:ext cx="8219256" cy="4137323"/>
          </a:xfrm>
        </p:spPr>
        <p:txBody>
          <a:bodyPr/>
          <a:lstStyle/>
          <a:p>
            <a:pPr>
              <a:buNone/>
            </a:pPr>
            <a:r>
              <a:rPr lang="ru-RU" b="1" dirty="0" smtClean="0"/>
              <a:t> </a:t>
            </a:r>
            <a:r>
              <a:rPr lang="ru-RU" dirty="0" smtClean="0"/>
              <a:t> </a:t>
            </a:r>
          </a:p>
          <a:p>
            <a:pPr>
              <a:buNone/>
            </a:pPr>
            <a:r>
              <a:rPr lang="ru-RU" dirty="0" err="1" smtClean="0"/>
              <a:t>Шүлүк номнарын</a:t>
            </a:r>
            <a:r>
              <a:rPr lang="ru-RU" dirty="0" smtClean="0"/>
              <a:t>,  </a:t>
            </a:r>
            <a:r>
              <a:rPr lang="ru-RU" dirty="0" err="1" smtClean="0"/>
              <a:t>ѳѳреникчилерге үлеп бергеш</a:t>
            </a:r>
            <a:r>
              <a:rPr lang="ru-RU" dirty="0" smtClean="0"/>
              <a:t>, </a:t>
            </a:r>
            <a:r>
              <a:rPr lang="ru-RU" dirty="0" err="1" smtClean="0"/>
              <a:t>шүлүктүң </a:t>
            </a:r>
            <a:r>
              <a:rPr lang="ru-RU" dirty="0" smtClean="0"/>
              <a:t>кол </a:t>
            </a:r>
            <a:r>
              <a:rPr lang="ru-RU" dirty="0" err="1" smtClean="0"/>
              <a:t>утказын,тургузуун</a:t>
            </a:r>
            <a:r>
              <a:rPr lang="ru-RU" dirty="0" smtClean="0"/>
              <a:t>  </a:t>
            </a:r>
            <a:r>
              <a:rPr lang="ru-RU" dirty="0" err="1" smtClean="0"/>
              <a:t>дараазында</a:t>
            </a:r>
            <a:r>
              <a:rPr lang="ru-RU" dirty="0" smtClean="0"/>
              <a:t> </a:t>
            </a:r>
            <a:r>
              <a:rPr lang="ru-RU" dirty="0" err="1" smtClean="0"/>
              <a:t>чурум</a:t>
            </a:r>
            <a:r>
              <a:rPr lang="ru-RU" dirty="0" smtClean="0"/>
              <a:t> </a:t>
            </a:r>
            <a:r>
              <a:rPr lang="ru-RU" dirty="0" err="1" smtClean="0"/>
              <a:t>езугаар</a:t>
            </a:r>
            <a:r>
              <a:rPr lang="ru-RU" dirty="0" smtClean="0"/>
              <a:t>  </a:t>
            </a:r>
            <a:r>
              <a:rPr lang="ru-RU" dirty="0" err="1" smtClean="0"/>
              <a:t>сайгарар</a:t>
            </a:r>
            <a:r>
              <a:rPr lang="ru-RU" dirty="0"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800" b="1" i="1" dirty="0" smtClean="0">
                <a:solidFill>
                  <a:srgbClr val="0070C0"/>
                </a:solidFill>
              </a:rPr>
              <a:t>1)</a:t>
            </a:r>
            <a:r>
              <a:rPr lang="ru-RU" sz="2800" b="1" i="1" dirty="0" err="1" smtClean="0">
                <a:solidFill>
                  <a:srgbClr val="0070C0"/>
                </a:solidFill>
              </a:rPr>
              <a:t>Шүлүктүң  </a:t>
            </a:r>
            <a:r>
              <a:rPr lang="ru-RU" sz="2800" b="1" i="1" dirty="0" smtClean="0">
                <a:solidFill>
                  <a:srgbClr val="0070C0"/>
                </a:solidFill>
              </a:rPr>
              <a:t>кол </a:t>
            </a:r>
            <a:r>
              <a:rPr lang="ru-RU" sz="2800" b="1" i="1" dirty="0" err="1" smtClean="0">
                <a:solidFill>
                  <a:srgbClr val="0070C0"/>
                </a:solidFill>
              </a:rPr>
              <a:t>темазы</a:t>
            </a:r>
            <a:r>
              <a:rPr lang="ru-RU" sz="2800" b="1" i="1" dirty="0" smtClean="0">
                <a:solidFill>
                  <a:srgbClr val="0070C0"/>
                </a:solidFill>
              </a:rPr>
              <a:t>,  </a:t>
            </a:r>
            <a:r>
              <a:rPr lang="ru-RU" sz="2800" b="1" i="1" dirty="0" err="1" smtClean="0">
                <a:solidFill>
                  <a:srgbClr val="0070C0"/>
                </a:solidFill>
              </a:rPr>
              <a:t>идеязы</a:t>
            </a:r>
            <a:r>
              <a:rPr lang="ru-RU" sz="2800" b="1" i="1" dirty="0" smtClean="0">
                <a:solidFill>
                  <a:srgbClr val="0070C0"/>
                </a:solidFill>
              </a:rPr>
              <a:t>.</a:t>
            </a:r>
            <a:br>
              <a:rPr lang="ru-RU" sz="2800" b="1" i="1" dirty="0" smtClean="0">
                <a:solidFill>
                  <a:srgbClr val="0070C0"/>
                </a:solidFill>
              </a:rPr>
            </a:br>
            <a:r>
              <a:rPr lang="ru-RU" sz="2800" b="1" i="1" dirty="0" smtClean="0">
                <a:solidFill>
                  <a:srgbClr val="0070C0"/>
                </a:solidFill>
              </a:rPr>
              <a:t>	2)Каш </a:t>
            </a:r>
            <a:r>
              <a:rPr lang="ru-RU" sz="2800" b="1" i="1" dirty="0" err="1" smtClean="0">
                <a:solidFill>
                  <a:srgbClr val="0070C0"/>
                </a:solidFill>
              </a:rPr>
              <a:t>строфадан</a:t>
            </a:r>
            <a:r>
              <a:rPr lang="ru-RU" sz="2800" b="1" i="1" dirty="0" smtClean="0">
                <a:solidFill>
                  <a:srgbClr val="0070C0"/>
                </a:solidFill>
              </a:rPr>
              <a:t> </a:t>
            </a:r>
            <a:r>
              <a:rPr lang="ru-RU" sz="2800" b="1" i="1" dirty="0" err="1" smtClean="0">
                <a:solidFill>
                  <a:srgbClr val="0070C0"/>
                </a:solidFill>
              </a:rPr>
              <a:t>тургустунганыл</a:t>
            </a:r>
            <a:r>
              <a:rPr lang="ru-RU" sz="2800" b="1" i="1" dirty="0" smtClean="0">
                <a:solidFill>
                  <a:srgbClr val="0070C0"/>
                </a:solidFill>
              </a:rPr>
              <a:t>? </a:t>
            </a:r>
            <a:r>
              <a:rPr lang="ru-RU" sz="2800" b="1" i="1" dirty="0" err="1" smtClean="0">
                <a:solidFill>
                  <a:srgbClr val="0070C0"/>
                </a:solidFill>
              </a:rPr>
              <a:t>Строфаларда</a:t>
            </a:r>
            <a:r>
              <a:rPr lang="ru-RU" sz="2800" b="1" i="1" dirty="0" smtClean="0">
                <a:solidFill>
                  <a:srgbClr val="0070C0"/>
                </a:solidFill>
              </a:rPr>
              <a:t> </a:t>
            </a:r>
            <a:r>
              <a:rPr lang="ru-RU" sz="2800" b="1" i="1" dirty="0" err="1" smtClean="0">
                <a:solidFill>
                  <a:srgbClr val="0070C0"/>
                </a:solidFill>
              </a:rPr>
              <a:t>одуруглар</a:t>
            </a:r>
            <a:r>
              <a:rPr lang="ru-RU" sz="2800" b="1" i="1" dirty="0" smtClean="0">
                <a:solidFill>
                  <a:srgbClr val="0070C0"/>
                </a:solidFill>
              </a:rPr>
              <a:t> саны.</a:t>
            </a:r>
            <a:br>
              <a:rPr lang="ru-RU" sz="2800" b="1" i="1" dirty="0" smtClean="0">
                <a:solidFill>
                  <a:srgbClr val="0070C0"/>
                </a:solidFill>
              </a:rPr>
            </a:br>
            <a:r>
              <a:rPr lang="ru-RU" sz="2800" b="1" i="1" dirty="0" smtClean="0">
                <a:solidFill>
                  <a:srgbClr val="0070C0"/>
                </a:solidFill>
              </a:rPr>
              <a:t>3) </a:t>
            </a:r>
            <a:r>
              <a:rPr lang="ru-RU" sz="2800" b="1" i="1" dirty="0" err="1" smtClean="0">
                <a:solidFill>
                  <a:srgbClr val="0070C0"/>
                </a:solidFill>
              </a:rPr>
              <a:t>Одуругларда</a:t>
            </a:r>
            <a:r>
              <a:rPr lang="ru-RU" sz="2800" b="1" i="1" dirty="0" smtClean="0">
                <a:solidFill>
                  <a:srgbClr val="0070C0"/>
                </a:solidFill>
              </a:rPr>
              <a:t> </a:t>
            </a:r>
            <a:r>
              <a:rPr lang="ru-RU" sz="2800" b="1" i="1" dirty="0" err="1" smtClean="0">
                <a:solidFill>
                  <a:srgbClr val="0070C0"/>
                </a:solidFill>
              </a:rPr>
              <a:t>слогтар</a:t>
            </a:r>
            <a:r>
              <a:rPr lang="ru-RU" sz="2800" b="1" i="1" dirty="0" smtClean="0">
                <a:solidFill>
                  <a:srgbClr val="0070C0"/>
                </a:solidFill>
              </a:rPr>
              <a:t> саны.</a:t>
            </a:r>
            <a:br>
              <a:rPr lang="ru-RU" sz="2800" b="1" i="1" dirty="0" smtClean="0">
                <a:solidFill>
                  <a:srgbClr val="0070C0"/>
                </a:solidFill>
              </a:rPr>
            </a:br>
            <a:r>
              <a:rPr lang="ru-RU" sz="2800" b="1" i="1" dirty="0" smtClean="0">
                <a:solidFill>
                  <a:srgbClr val="0070C0"/>
                </a:solidFill>
              </a:rPr>
              <a:t>	4)Строфа </a:t>
            </a:r>
            <a:r>
              <a:rPr lang="ru-RU" sz="2800" b="1" i="1" dirty="0" err="1" smtClean="0">
                <a:solidFill>
                  <a:srgbClr val="0070C0"/>
                </a:solidFill>
              </a:rPr>
              <a:t>бурузунун</a:t>
            </a:r>
            <a:r>
              <a:rPr lang="ru-RU" sz="2800" b="1" i="1" dirty="0" smtClean="0">
                <a:solidFill>
                  <a:srgbClr val="0070C0"/>
                </a:solidFill>
              </a:rPr>
              <a:t> эге </a:t>
            </a:r>
            <a:r>
              <a:rPr lang="ru-RU" sz="2800" b="1" i="1" dirty="0" err="1" smtClean="0">
                <a:solidFill>
                  <a:srgbClr val="0070C0"/>
                </a:solidFill>
              </a:rPr>
              <a:t>аяннажылгазы</a:t>
            </a:r>
            <a:r>
              <a:rPr lang="ru-RU" sz="2800" b="1" i="1" dirty="0" smtClean="0">
                <a:solidFill>
                  <a:srgbClr val="0070C0"/>
                </a:solidFill>
              </a:rPr>
              <a:t>, </a:t>
            </a:r>
            <a:r>
              <a:rPr lang="ru-RU" sz="2800" b="1" i="1" dirty="0" err="1" smtClean="0">
                <a:solidFill>
                  <a:srgbClr val="0070C0"/>
                </a:solidFill>
              </a:rPr>
              <a:t>ооӊ хевирлери</a:t>
            </a:r>
            <a:r>
              <a:rPr lang="ru-RU" sz="2800" b="1" i="1" dirty="0" smtClean="0">
                <a:solidFill>
                  <a:srgbClr val="0070C0"/>
                </a:solidFill>
              </a:rPr>
              <a:t> (долу, </a:t>
            </a:r>
            <a:r>
              <a:rPr lang="ru-RU" sz="2800" b="1" i="1" dirty="0" err="1" smtClean="0">
                <a:solidFill>
                  <a:srgbClr val="0070C0"/>
                </a:solidFill>
              </a:rPr>
              <a:t>кожаланчак</a:t>
            </a:r>
            <a:r>
              <a:rPr lang="ru-RU" sz="2800" b="1" i="1" dirty="0" smtClean="0">
                <a:solidFill>
                  <a:srgbClr val="0070C0"/>
                </a:solidFill>
              </a:rPr>
              <a:t>, </a:t>
            </a:r>
            <a:r>
              <a:rPr lang="ru-RU" sz="2800" b="1" i="1" dirty="0" err="1" smtClean="0">
                <a:solidFill>
                  <a:srgbClr val="0070C0"/>
                </a:solidFill>
              </a:rPr>
              <a:t>аралашкак</a:t>
            </a:r>
            <a:r>
              <a:rPr lang="ru-RU" sz="2800" b="1" i="1" dirty="0" smtClean="0">
                <a:solidFill>
                  <a:srgbClr val="0070C0"/>
                </a:solidFill>
              </a:rPr>
              <a:t>, </a:t>
            </a:r>
            <a:r>
              <a:rPr lang="ru-RU" sz="2800" b="1" i="1" dirty="0" err="1" smtClean="0">
                <a:solidFill>
                  <a:srgbClr val="0070C0"/>
                </a:solidFill>
              </a:rPr>
              <a:t>кажааданчак</a:t>
            </a:r>
            <a:r>
              <a:rPr lang="ru-RU" sz="2800" b="1" i="1" dirty="0" smtClean="0">
                <a:solidFill>
                  <a:srgbClr val="0070C0"/>
                </a:solidFill>
              </a:rPr>
              <a:t>, </a:t>
            </a:r>
            <a:r>
              <a:rPr lang="ru-RU" sz="2800" b="1" i="1" dirty="0" err="1" smtClean="0">
                <a:solidFill>
                  <a:srgbClr val="0070C0"/>
                </a:solidFill>
              </a:rPr>
              <a:t>саарзык</a:t>
            </a:r>
            <a:r>
              <a:rPr lang="ru-RU" sz="2800" b="1" i="1" dirty="0" smtClean="0">
                <a:solidFill>
                  <a:srgbClr val="0070C0"/>
                </a:solidFill>
              </a:rPr>
              <a:t>).</a:t>
            </a:r>
            <a:br>
              <a:rPr lang="ru-RU" sz="2800" b="1" i="1" dirty="0" smtClean="0">
                <a:solidFill>
                  <a:srgbClr val="0070C0"/>
                </a:solidFill>
              </a:rPr>
            </a:br>
            <a:r>
              <a:rPr lang="ru-RU" sz="2800" b="1" i="1" dirty="0" smtClean="0">
                <a:solidFill>
                  <a:srgbClr val="0070C0"/>
                </a:solidFill>
              </a:rPr>
              <a:t>	5)Рифма (</a:t>
            </a:r>
            <a:r>
              <a:rPr lang="ru-RU" sz="2800" b="1" i="1" dirty="0" err="1" smtClean="0">
                <a:solidFill>
                  <a:srgbClr val="0070C0"/>
                </a:solidFill>
              </a:rPr>
              <a:t>сѳѳлгү аяннажылга</a:t>
            </a:r>
            <a:r>
              <a:rPr lang="ru-RU" sz="2800" b="1" i="1" dirty="0" smtClean="0">
                <a:solidFill>
                  <a:srgbClr val="0070C0"/>
                </a:solidFill>
              </a:rPr>
              <a:t>) бар, </a:t>
            </a:r>
            <a:r>
              <a:rPr lang="ru-RU" sz="2800" b="1" i="1" dirty="0" err="1" smtClean="0">
                <a:solidFill>
                  <a:srgbClr val="0070C0"/>
                </a:solidFill>
              </a:rPr>
              <a:t>чогун</a:t>
            </a:r>
            <a:r>
              <a:rPr lang="ru-RU" sz="2800" b="1" i="1" dirty="0" smtClean="0">
                <a:solidFill>
                  <a:srgbClr val="0070C0"/>
                </a:solidFill>
              </a:rPr>
              <a:t> </a:t>
            </a:r>
            <a:r>
              <a:rPr lang="ru-RU" sz="2800" b="1" i="1" dirty="0" err="1" smtClean="0">
                <a:solidFill>
                  <a:srgbClr val="0070C0"/>
                </a:solidFill>
              </a:rPr>
              <a:t>тодарадыры</a:t>
            </a:r>
            <a:r>
              <a:rPr lang="ru-RU" sz="2800" b="1" i="1" dirty="0" smtClean="0">
                <a:solidFill>
                  <a:srgbClr val="0070C0"/>
                </a:solidFill>
              </a:rPr>
              <a:t/>
            </a:r>
            <a:br>
              <a:rPr lang="ru-RU" sz="2800" b="1" i="1" dirty="0" smtClean="0">
                <a:solidFill>
                  <a:srgbClr val="0070C0"/>
                </a:solidFill>
              </a:rPr>
            </a:br>
            <a:r>
              <a:rPr lang="ru-RU" sz="2800" b="1" i="1" dirty="0" smtClean="0">
                <a:solidFill>
                  <a:srgbClr val="0070C0"/>
                </a:solidFill>
              </a:rPr>
              <a:t>	6) </a:t>
            </a:r>
            <a:r>
              <a:rPr lang="ru-RU" sz="2800" b="1" i="1" dirty="0" err="1" smtClean="0">
                <a:solidFill>
                  <a:srgbClr val="0070C0"/>
                </a:solidFill>
              </a:rPr>
              <a:t>Чурумалдыг</a:t>
            </a:r>
            <a:r>
              <a:rPr lang="ru-RU" sz="2800" b="1" i="1" dirty="0" smtClean="0">
                <a:solidFill>
                  <a:srgbClr val="0070C0"/>
                </a:solidFill>
              </a:rPr>
              <a:t> </a:t>
            </a:r>
            <a:r>
              <a:rPr lang="ru-RU" sz="2800" b="1" i="1" dirty="0" err="1" smtClean="0">
                <a:solidFill>
                  <a:srgbClr val="0070C0"/>
                </a:solidFill>
              </a:rPr>
              <a:t>аргаларныӊ ажыглалы</a:t>
            </a:r>
            <a:r>
              <a:rPr lang="ru-RU" sz="2800" b="1" i="1" dirty="0" smtClean="0">
                <a:solidFill>
                  <a:srgbClr val="0070C0"/>
                </a:solidFill>
              </a:rPr>
              <a:t>. </a:t>
            </a:r>
            <a:endParaRPr lang="ru-RU" sz="2800" b="1" i="1" dirty="0">
              <a:solidFill>
                <a:srgbClr val="0070C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536" y="274638"/>
            <a:ext cx="7632848" cy="1143000"/>
          </a:xfrm>
        </p:spPr>
        <p:txBody>
          <a:bodyPr/>
          <a:lstStyle/>
          <a:p>
            <a:r>
              <a:rPr lang="ru-RU" sz="2800" dirty="0" smtClean="0"/>
              <a:t/>
            </a:r>
            <a:br>
              <a:rPr lang="ru-RU" sz="2800" dirty="0" smtClean="0"/>
            </a:br>
            <a:r>
              <a:rPr lang="ru-RU" sz="2800" dirty="0" smtClean="0"/>
              <a:t/>
            </a:r>
            <a:br>
              <a:rPr lang="ru-RU" sz="2800" dirty="0" smtClean="0"/>
            </a:br>
            <a:r>
              <a:rPr lang="ru-RU" sz="2800" dirty="0" smtClean="0">
                <a:solidFill>
                  <a:srgbClr val="0070C0"/>
                </a:solidFill>
              </a:rPr>
              <a:t>«</a:t>
            </a:r>
            <a:r>
              <a:rPr lang="ru-RU" sz="2800" dirty="0" err="1" smtClean="0">
                <a:solidFill>
                  <a:srgbClr val="0070C0"/>
                </a:solidFill>
              </a:rPr>
              <a:t>Часкы</a:t>
            </a:r>
            <a:r>
              <a:rPr lang="ru-RU" sz="2800" dirty="0" smtClean="0">
                <a:solidFill>
                  <a:srgbClr val="0070C0"/>
                </a:solidFill>
              </a:rPr>
              <a:t> </a:t>
            </a:r>
            <a:r>
              <a:rPr lang="ru-RU" sz="2800" dirty="0" err="1" smtClean="0">
                <a:solidFill>
                  <a:srgbClr val="0070C0"/>
                </a:solidFill>
              </a:rPr>
              <a:t>чурумал</a:t>
            </a:r>
            <a:r>
              <a:rPr lang="ru-RU" sz="2800" dirty="0" smtClean="0">
                <a:solidFill>
                  <a:srgbClr val="0070C0"/>
                </a:solidFill>
              </a:rPr>
              <a:t>» </a:t>
            </a:r>
            <a:r>
              <a:rPr lang="ru-RU" sz="2800" dirty="0" err="1" smtClean="0">
                <a:solidFill>
                  <a:srgbClr val="0070C0"/>
                </a:solidFill>
              </a:rPr>
              <a:t>деп</a:t>
            </a:r>
            <a:r>
              <a:rPr lang="ru-RU" sz="2800" dirty="0" smtClean="0">
                <a:solidFill>
                  <a:srgbClr val="0070C0"/>
                </a:solidFill>
              </a:rPr>
              <a:t> </a:t>
            </a:r>
            <a:r>
              <a:rPr lang="ru-RU" sz="2800" dirty="0" err="1" smtClean="0">
                <a:solidFill>
                  <a:srgbClr val="0070C0"/>
                </a:solidFill>
              </a:rPr>
              <a:t>шүлүк чогаадыр</a:t>
            </a:r>
            <a:r>
              <a:rPr lang="ru-RU" dirty="0" smtClean="0">
                <a:solidFill>
                  <a:srgbClr val="0070C0"/>
                </a:solidFill>
              </a:rPr>
              <a:t/>
            </a:r>
            <a:br>
              <a:rPr lang="ru-RU" dirty="0" smtClean="0">
                <a:solidFill>
                  <a:srgbClr val="0070C0"/>
                </a:solidFill>
              </a:rPr>
            </a:br>
            <a:endParaRPr lang="ru-RU" dirty="0">
              <a:solidFill>
                <a:srgbClr val="0070C0"/>
              </a:solidFill>
            </a:endParaRPr>
          </a:p>
        </p:txBody>
      </p:sp>
      <p:pic>
        <p:nvPicPr>
          <p:cNvPr id="3" name="Рисунок 2"/>
          <p:cNvPicPr/>
          <p:nvPr/>
        </p:nvPicPr>
        <p:blipFill>
          <a:blip r:embed="rId2" cstate="print"/>
          <a:srcRect/>
          <a:stretch>
            <a:fillRect/>
          </a:stretch>
        </p:blipFill>
        <p:spPr bwMode="auto">
          <a:xfrm>
            <a:off x="2123728" y="1340768"/>
            <a:ext cx="4896544" cy="41764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idx="4294967295"/>
          </p:nvPr>
        </p:nvSpPr>
        <p:spPr/>
        <p:txBody>
          <a:bodyPr/>
          <a:lstStyle/>
          <a:p>
            <a:r>
              <a:rPr lang="ru-RU" b="1" dirty="0" err="1" smtClean="0">
                <a:solidFill>
                  <a:srgbClr val="FF0000"/>
                </a:solidFill>
              </a:rPr>
              <a:t>Онаалга</a:t>
            </a:r>
            <a:r>
              <a:rPr lang="ru-RU" b="1" dirty="0" smtClean="0">
                <a:solidFill>
                  <a:srgbClr val="FF0000"/>
                </a:solidFill>
              </a:rPr>
              <a:t> :</a:t>
            </a:r>
          </a:p>
        </p:txBody>
      </p:sp>
      <p:sp>
        <p:nvSpPr>
          <p:cNvPr id="51203" name="Rectangle 3"/>
          <p:cNvSpPr>
            <a:spLocks noGrp="1"/>
          </p:cNvSpPr>
          <p:nvPr>
            <p:ph type="body" idx="4294967295"/>
          </p:nvPr>
        </p:nvSpPr>
        <p:spPr/>
        <p:txBody>
          <a:bodyPr/>
          <a:lstStyle/>
          <a:p>
            <a:pPr>
              <a:buNone/>
            </a:pPr>
            <a:endParaRPr lang="ru-RU" dirty="0" smtClean="0"/>
          </a:p>
          <a:p>
            <a:pPr>
              <a:buNone/>
            </a:pPr>
            <a:r>
              <a:rPr lang="ru-RU" dirty="0" smtClean="0">
                <a:solidFill>
                  <a:schemeClr val="tx2">
                    <a:lumMod val="50000"/>
                  </a:schemeClr>
                </a:solidFill>
              </a:rPr>
              <a:t> </a:t>
            </a:r>
            <a:r>
              <a:rPr lang="ru-RU" dirty="0" err="1" smtClean="0">
                <a:solidFill>
                  <a:schemeClr val="tx2">
                    <a:lumMod val="50000"/>
                  </a:schemeClr>
                </a:solidFill>
              </a:rPr>
              <a:t>Дыннадыг-сайгарылга</a:t>
            </a:r>
            <a:r>
              <a:rPr lang="ru-RU" dirty="0" smtClean="0">
                <a:solidFill>
                  <a:schemeClr val="tx2">
                    <a:lumMod val="50000"/>
                  </a:schemeClr>
                </a:solidFill>
              </a:rPr>
              <a:t> «</a:t>
            </a:r>
            <a:r>
              <a:rPr lang="ru-RU" dirty="0" err="1" smtClean="0">
                <a:solidFill>
                  <a:schemeClr val="tx2">
                    <a:lumMod val="50000"/>
                  </a:schemeClr>
                </a:solidFill>
              </a:rPr>
              <a:t>Бойдус</a:t>
            </a:r>
            <a:r>
              <a:rPr lang="ru-RU" dirty="0" smtClean="0">
                <a:solidFill>
                  <a:schemeClr val="tx2">
                    <a:lumMod val="50000"/>
                  </a:schemeClr>
                </a:solidFill>
              </a:rPr>
              <a:t> </a:t>
            </a:r>
            <a:r>
              <a:rPr lang="ru-RU" dirty="0" err="1" smtClean="0">
                <a:solidFill>
                  <a:schemeClr val="tx2">
                    <a:lumMod val="50000"/>
                  </a:schemeClr>
                </a:solidFill>
              </a:rPr>
              <a:t>темазынга</a:t>
            </a:r>
            <a:r>
              <a:rPr lang="ru-RU" dirty="0" smtClean="0">
                <a:solidFill>
                  <a:schemeClr val="tx2">
                    <a:lumMod val="50000"/>
                  </a:schemeClr>
                </a:solidFill>
              </a:rPr>
              <a:t> </a:t>
            </a:r>
            <a:r>
              <a:rPr lang="ru-RU" dirty="0" err="1" smtClean="0">
                <a:solidFill>
                  <a:schemeClr val="tx2">
                    <a:lumMod val="50000"/>
                  </a:schemeClr>
                </a:solidFill>
              </a:rPr>
              <a:t>хамаарышкан</a:t>
            </a:r>
            <a:r>
              <a:rPr lang="ru-RU" dirty="0" smtClean="0">
                <a:solidFill>
                  <a:schemeClr val="tx2">
                    <a:lumMod val="50000"/>
                  </a:schemeClr>
                </a:solidFill>
              </a:rPr>
              <a:t> </a:t>
            </a:r>
            <a:r>
              <a:rPr lang="ru-RU" dirty="0" err="1" smtClean="0">
                <a:solidFill>
                  <a:schemeClr val="tx2">
                    <a:lumMod val="50000"/>
                  </a:schemeClr>
                </a:solidFill>
              </a:rPr>
              <a:t>шүлүктерниӊ тургузуу</a:t>
            </a:r>
            <a:r>
              <a:rPr lang="ru-RU" dirty="0" smtClean="0">
                <a:solidFill>
                  <a:schemeClr val="tx2">
                    <a:lumMod val="50000"/>
                  </a:schemeClr>
                </a:solidFill>
              </a:rPr>
              <a:t>».</a:t>
            </a:r>
            <a:endParaRPr lang="ru-RU"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Прямоугольник 2"/>
          <p:cNvSpPr/>
          <p:nvPr/>
        </p:nvSpPr>
        <p:spPr>
          <a:xfrm>
            <a:off x="971600" y="1556792"/>
            <a:ext cx="5886400" cy="1200329"/>
          </a:xfrm>
          <a:prstGeom prst="rect">
            <a:avLst/>
          </a:prstGeom>
        </p:spPr>
        <p:txBody>
          <a:bodyPr wrap="square">
            <a:spAutoFit/>
          </a:bodyPr>
          <a:lstStyle/>
          <a:p>
            <a:r>
              <a:rPr lang="ru-RU" sz="3600" b="1" smtClean="0"/>
              <a:t>Рефлексия.</a:t>
            </a:r>
            <a:r>
              <a:rPr lang="ru-RU" sz="3600" smtClean="0"/>
              <a:t> </a:t>
            </a:r>
            <a:r>
              <a:rPr lang="ru-RU" sz="3600" dirty="0" err="1" smtClean="0"/>
              <a:t>Демдектер</a:t>
            </a:r>
            <a:r>
              <a:rPr lang="ru-RU" sz="3600" dirty="0" smtClean="0"/>
              <a:t> </a:t>
            </a:r>
            <a:r>
              <a:rPr lang="ru-RU" sz="3600" dirty="0" err="1" smtClean="0"/>
              <a:t>салыры</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dirty="0" err="1" smtClean="0">
                <a:solidFill>
                  <a:srgbClr val="FF0000"/>
                </a:solidFill>
                <a:effectLst>
                  <a:outerShdw blurRad="38100" dist="38100" dir="2700000" algn="tl">
                    <a:srgbClr val="000000">
                      <a:alpha val="43137"/>
                    </a:srgbClr>
                  </a:outerShdw>
                </a:effectLst>
              </a:rPr>
              <a:t>Кичээлди</a:t>
            </a:r>
            <a:r>
              <a:rPr lang="ru-RU" dirty="0" err="1" smtClean="0">
                <a:solidFill>
                  <a:srgbClr val="FF0000"/>
                </a:solidFill>
              </a:rPr>
              <a:t>ӊ  темазы</a:t>
            </a:r>
            <a:r>
              <a:rPr lang="ru-RU" dirty="0" smtClean="0">
                <a:solidFill>
                  <a:srgbClr val="FF0000"/>
                </a:solidFill>
              </a:rPr>
              <a:t>: </a:t>
            </a:r>
            <a:endParaRPr lang="ru-RU" dirty="0">
              <a:solidFill>
                <a:srgbClr val="FF0000"/>
              </a:solidFill>
              <a:effectLst>
                <a:outerShdw blurRad="38100" dist="38100" dir="2700000" algn="tl">
                  <a:srgbClr val="000000">
                    <a:alpha val="43137"/>
                  </a:srgbClr>
                </a:outerShdw>
              </a:effectLst>
            </a:endParaRPr>
          </a:p>
        </p:txBody>
      </p:sp>
      <p:sp>
        <p:nvSpPr>
          <p:cNvPr id="22530" name="TextBox 2"/>
          <p:cNvSpPr txBox="1">
            <a:spLocks noChangeArrowheads="1"/>
          </p:cNvSpPr>
          <p:nvPr/>
        </p:nvSpPr>
        <p:spPr bwMode="auto">
          <a:xfrm>
            <a:off x="1116013" y="2192338"/>
            <a:ext cx="7127875" cy="1754187"/>
          </a:xfrm>
          <a:prstGeom prst="rect">
            <a:avLst/>
          </a:prstGeom>
          <a:noFill/>
          <a:ln w="9525">
            <a:noFill/>
            <a:miter lim="800000"/>
            <a:headEnd/>
            <a:tailEnd/>
          </a:ln>
        </p:spPr>
        <p:txBody>
          <a:bodyPr>
            <a:spAutoFit/>
          </a:bodyPr>
          <a:lstStyle/>
          <a:p>
            <a:pPr algn="ctr"/>
            <a:r>
              <a:rPr lang="ru-RU" sz="5400" b="1">
                <a:solidFill>
                  <a:srgbClr val="002060"/>
                </a:solidFill>
              </a:rPr>
              <a:t>Шүлүк дугайында билиг</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b="1" dirty="0" err="1" smtClean="0">
                <a:solidFill>
                  <a:schemeClr val="accent3">
                    <a:lumMod val="50000"/>
                  </a:schemeClr>
                </a:solidFill>
              </a:rPr>
              <a:t>Кичээнгейиӊер дээш</a:t>
            </a:r>
            <a:r>
              <a:rPr lang="ru-RU" b="1" dirty="0" smtClean="0">
                <a:solidFill>
                  <a:schemeClr val="accent3">
                    <a:lumMod val="50000"/>
                  </a:schemeClr>
                </a:solidFill>
              </a:rPr>
              <a:t> </a:t>
            </a:r>
            <a:r>
              <a:rPr lang="ru-RU" b="1" dirty="0" err="1" smtClean="0">
                <a:solidFill>
                  <a:schemeClr val="accent3">
                    <a:lumMod val="50000"/>
                  </a:schemeClr>
                </a:solidFill>
              </a:rPr>
              <a:t>четтирдивис</a:t>
            </a:r>
            <a:r>
              <a:rPr lang="ru-RU" b="1" dirty="0" smtClean="0">
                <a:solidFill>
                  <a:schemeClr val="accent3">
                    <a:lumMod val="50000"/>
                  </a:schemeClr>
                </a:solidFill>
              </a:rPr>
              <a:t>!</a:t>
            </a:r>
            <a:br>
              <a:rPr lang="ru-RU" b="1" dirty="0" smtClean="0">
                <a:solidFill>
                  <a:schemeClr val="accent3">
                    <a:lumMod val="50000"/>
                  </a:schemeClr>
                </a:solidFill>
              </a:rPr>
            </a:br>
            <a:endParaRPr lang="ru-RU"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b="1" dirty="0" err="1" smtClean="0">
                <a:solidFill>
                  <a:srgbClr val="C00000"/>
                </a:solidFill>
                <a:effectLst>
                  <a:outerShdw blurRad="38100" dist="38100" dir="2700000" algn="tl">
                    <a:srgbClr val="000000">
                      <a:alpha val="43137"/>
                    </a:srgbClr>
                  </a:outerShdw>
                </a:effectLst>
                <a:latin typeface="Monotype Corsiva" pitchFamily="66" charset="0"/>
              </a:rPr>
              <a:t>сорулгалары</a:t>
            </a:r>
            <a:r>
              <a:rPr lang="ru-RU" b="1" dirty="0" smtClean="0">
                <a:solidFill>
                  <a:srgbClr val="C00000"/>
                </a:solidFill>
                <a:effectLst>
                  <a:outerShdw blurRad="38100" dist="38100" dir="2700000" algn="tl">
                    <a:srgbClr val="000000">
                      <a:alpha val="43137"/>
                    </a:srgbClr>
                  </a:outerShdw>
                </a:effectLst>
                <a:latin typeface="Monotype Corsiva" pitchFamily="66" charset="0"/>
              </a:rPr>
              <a:t>::</a:t>
            </a:r>
            <a:endParaRPr lang="ru-RU" b="1" dirty="0">
              <a:solidFill>
                <a:srgbClr val="C00000"/>
              </a:solidFill>
              <a:effectLst>
                <a:outerShdw blurRad="38100" dist="38100" dir="2700000" algn="tl">
                  <a:srgbClr val="000000">
                    <a:alpha val="43137"/>
                  </a:srgbClr>
                </a:outerShdw>
              </a:effectLst>
              <a:latin typeface="Monotype Corsiva" pitchFamily="66" charset="0"/>
            </a:endParaRPr>
          </a:p>
        </p:txBody>
      </p:sp>
      <p:sp>
        <p:nvSpPr>
          <p:cNvPr id="23554" name="TextBox 2"/>
          <p:cNvSpPr txBox="1">
            <a:spLocks noChangeArrowheads="1"/>
          </p:cNvSpPr>
          <p:nvPr/>
        </p:nvSpPr>
        <p:spPr bwMode="auto">
          <a:xfrm>
            <a:off x="971550" y="1268413"/>
            <a:ext cx="7416800" cy="3935412"/>
          </a:xfrm>
          <a:prstGeom prst="rect">
            <a:avLst/>
          </a:prstGeom>
          <a:noFill/>
          <a:ln w="9525">
            <a:noFill/>
            <a:miter lim="800000"/>
            <a:headEnd/>
            <a:tailEnd/>
          </a:ln>
        </p:spPr>
        <p:txBody>
          <a:bodyPr>
            <a:spAutoFit/>
          </a:bodyPr>
          <a:lstStyle/>
          <a:p>
            <a:pPr algn="ctr"/>
            <a:r>
              <a:rPr lang="ru-RU" sz="2400">
                <a:latin typeface="Monotype Corsiva" pitchFamily="66" charset="0"/>
              </a:rPr>
              <a:t> </a:t>
            </a:r>
            <a:r>
              <a:rPr lang="ru-RU" sz="2800"/>
              <a:t>1)Ѳѳреникчилерге шүлүк тургузуунуӊ онзагайын болгаш шүлүктүӊ ѳске чогаалдардан  ылгалын  ѳѳредири</a:t>
            </a:r>
          </a:p>
          <a:p>
            <a:r>
              <a:rPr lang="ru-RU" sz="2800"/>
              <a:t>	2) хайгааракчы, шинчилекчи шынарларны хевирлээри, шүлүктерни дамчыштыр тѳрээн дылын үнелээри болгаш орус дылга сонуургалын бедидери</a:t>
            </a:r>
            <a:r>
              <a:rPr lang="ru-RU"/>
              <a:t>.</a:t>
            </a:r>
          </a:p>
          <a:p>
            <a:r>
              <a:rPr lang="ru-RU" sz="2800"/>
              <a:t>	3) аас болгаш бижимел чугаазын сайзырадыры</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30175"/>
          </a:xfrm>
        </p:spPr>
        <p:txBody>
          <a:bodyPr>
            <a:normAutofit fontScale="90000"/>
          </a:bodyPr>
          <a:lstStyle/>
          <a:p>
            <a:pPr>
              <a:defRPr/>
            </a:pPr>
            <a:endParaRPr lang="ru-RU" b="1" dirty="0">
              <a:solidFill>
                <a:srgbClr val="C00000"/>
              </a:solidFill>
              <a:effectLst>
                <a:outerShdw blurRad="38100" dist="38100" dir="2700000" algn="tl">
                  <a:srgbClr val="000000">
                    <a:alpha val="43137"/>
                  </a:srgbClr>
                </a:outerShdw>
              </a:effectLst>
              <a:latin typeface="Monotype Corsiva" pitchFamily="66" charset="0"/>
            </a:endParaRPr>
          </a:p>
        </p:txBody>
      </p:sp>
      <p:sp>
        <p:nvSpPr>
          <p:cNvPr id="24578" name="TextBox 2"/>
          <p:cNvSpPr txBox="1">
            <a:spLocks noChangeArrowheads="1"/>
          </p:cNvSpPr>
          <p:nvPr/>
        </p:nvSpPr>
        <p:spPr bwMode="auto">
          <a:xfrm>
            <a:off x="611560" y="476673"/>
            <a:ext cx="7632328" cy="5324535"/>
          </a:xfrm>
          <a:prstGeom prst="rect">
            <a:avLst/>
          </a:prstGeom>
          <a:noFill/>
          <a:ln w="9525">
            <a:noFill/>
            <a:miter lim="800000"/>
            <a:headEnd/>
            <a:tailEnd/>
          </a:ln>
        </p:spPr>
        <p:txBody>
          <a:bodyPr wrap="square">
            <a:spAutoFit/>
          </a:bodyPr>
          <a:lstStyle/>
          <a:p>
            <a:pPr marL="457200" indent="-457200" algn="ctr"/>
            <a:endParaRPr lang="ru-RU" sz="2800" b="1" dirty="0" smtClean="0">
              <a:solidFill>
                <a:srgbClr val="FF0000"/>
              </a:solidFill>
            </a:endParaRPr>
          </a:p>
          <a:p>
            <a:pPr marL="457200" indent="-457200" algn="ctr"/>
            <a:endParaRPr lang="ru-RU" sz="2400" b="1" dirty="0" smtClean="0">
              <a:solidFill>
                <a:srgbClr val="FF0000"/>
              </a:solidFill>
            </a:endParaRPr>
          </a:p>
          <a:p>
            <a:pPr marL="457200" indent="-457200" algn="ctr"/>
            <a:r>
              <a:rPr lang="ru-RU" sz="2400" b="1" dirty="0" err="1" smtClean="0">
                <a:solidFill>
                  <a:srgbClr val="FF0000"/>
                </a:solidFill>
              </a:rPr>
              <a:t>Шүлүк</a:t>
            </a:r>
            <a:r>
              <a:rPr lang="ru-RU" sz="2400" b="1" dirty="0" err="1" smtClean="0"/>
              <a:t> </a:t>
            </a:r>
            <a:r>
              <a:rPr lang="ru-RU" sz="2400" b="1" dirty="0" err="1"/>
              <a:t>дээрге</a:t>
            </a:r>
            <a:r>
              <a:rPr lang="ru-RU" sz="2400" b="1" dirty="0"/>
              <a:t> </a:t>
            </a:r>
            <a:r>
              <a:rPr lang="ru-RU" sz="2400" b="1" dirty="0" err="1"/>
              <a:t>тускай</a:t>
            </a:r>
            <a:r>
              <a:rPr lang="ru-RU" sz="2400" b="1" dirty="0"/>
              <a:t> </a:t>
            </a:r>
            <a:r>
              <a:rPr lang="ru-RU" sz="2400" b="1" dirty="0" err="1"/>
              <a:t>хемчээлдиг</a:t>
            </a:r>
            <a:r>
              <a:rPr lang="ru-RU" sz="2400" b="1" dirty="0"/>
              <a:t>, </a:t>
            </a:r>
            <a:r>
              <a:rPr lang="ru-RU" sz="2400" b="1" dirty="0" err="1"/>
              <a:t>аянныг</a:t>
            </a:r>
            <a:r>
              <a:rPr lang="ru-RU" sz="2400" b="1" dirty="0"/>
              <a:t> </a:t>
            </a:r>
            <a:r>
              <a:rPr lang="ru-RU" sz="2400" b="1" dirty="0" err="1"/>
              <a:t>кылдыр</a:t>
            </a:r>
            <a:r>
              <a:rPr lang="ru-RU" sz="2400" b="1" dirty="0"/>
              <a:t> </a:t>
            </a:r>
            <a:r>
              <a:rPr lang="ru-RU" sz="2400" b="1" dirty="0" err="1"/>
              <a:t>организастаттынган</a:t>
            </a:r>
            <a:r>
              <a:rPr lang="ru-RU" sz="2400" b="1" dirty="0"/>
              <a:t> </a:t>
            </a:r>
            <a:r>
              <a:rPr lang="ru-RU" sz="2400" b="1" dirty="0" err="1"/>
              <a:t>системалыг</a:t>
            </a:r>
            <a:r>
              <a:rPr lang="ru-RU" sz="2400" b="1" dirty="0"/>
              <a:t> </a:t>
            </a:r>
            <a:r>
              <a:rPr lang="ru-RU" sz="2400" b="1" dirty="0" err="1"/>
              <a:t>чугаа</a:t>
            </a:r>
            <a:r>
              <a:rPr lang="ru-RU" sz="2400" b="1" dirty="0"/>
              <a:t> </a:t>
            </a:r>
            <a:r>
              <a:rPr lang="ru-RU" sz="2400" b="1" dirty="0" err="1"/>
              <a:t>болур</a:t>
            </a:r>
            <a:r>
              <a:rPr lang="ru-RU" sz="2400" b="1" dirty="0"/>
              <a:t>. </a:t>
            </a:r>
            <a:r>
              <a:rPr lang="ru-RU" sz="2400" b="1" dirty="0" err="1" smtClean="0"/>
              <a:t>Ында</a:t>
            </a:r>
            <a:r>
              <a:rPr lang="ru-RU" sz="2400" b="1" dirty="0" smtClean="0"/>
              <a:t> </a:t>
            </a:r>
            <a:r>
              <a:rPr lang="ru-RU" sz="2400" b="1" dirty="0" err="1" smtClean="0"/>
              <a:t>кижиниӊ сагыш-сеткилиниӊ илерээшкинин</a:t>
            </a:r>
            <a:r>
              <a:rPr lang="ru-RU" sz="2400" b="1" dirty="0" smtClean="0"/>
              <a:t> </a:t>
            </a:r>
            <a:r>
              <a:rPr lang="ru-RU" sz="2400" b="1" dirty="0" err="1" smtClean="0"/>
              <a:t>(муӊгаралын, хѳлзээшкинин, ѳѳрүшкүзүн…</a:t>
            </a:r>
            <a:r>
              <a:rPr lang="ru-RU" sz="2400" b="1" dirty="0" smtClean="0"/>
              <a:t>) </a:t>
            </a:r>
            <a:r>
              <a:rPr lang="ru-RU" sz="2400" b="1" dirty="0" err="1" smtClean="0"/>
              <a:t>тодаргай</a:t>
            </a:r>
            <a:r>
              <a:rPr lang="ru-RU" sz="2400" b="1" dirty="0" smtClean="0"/>
              <a:t> </a:t>
            </a:r>
            <a:r>
              <a:rPr lang="ru-RU" sz="2400" b="1" dirty="0" err="1" smtClean="0"/>
              <a:t>чырыткан</a:t>
            </a:r>
            <a:r>
              <a:rPr lang="ru-RU" sz="2400" b="1" dirty="0" smtClean="0"/>
              <a:t> </a:t>
            </a:r>
            <a:r>
              <a:rPr lang="ru-RU" sz="2400" b="1" dirty="0" err="1" smtClean="0"/>
              <a:t>болур</a:t>
            </a:r>
            <a:r>
              <a:rPr lang="ru-RU" sz="2400" dirty="0" err="1" smtClean="0"/>
              <a:t>.</a:t>
            </a:r>
            <a:r>
              <a:rPr lang="ru-RU" sz="2400" b="1" dirty="0" err="1" smtClean="0"/>
              <a:t>Ооӊ </a:t>
            </a:r>
            <a:r>
              <a:rPr lang="ru-RU" sz="2400" b="1" dirty="0" err="1"/>
              <a:t>ѳске чогаалдардан</a:t>
            </a:r>
            <a:r>
              <a:rPr lang="ru-RU" sz="2400" b="1" dirty="0"/>
              <a:t> </a:t>
            </a:r>
            <a:r>
              <a:rPr lang="ru-RU" sz="2400" b="1" dirty="0" err="1"/>
              <a:t>ылгалы</a:t>
            </a:r>
            <a:r>
              <a:rPr lang="ru-RU" sz="2400" b="1" dirty="0"/>
              <a:t> </a:t>
            </a:r>
            <a:r>
              <a:rPr lang="ru-RU" sz="2400" b="1" dirty="0" err="1"/>
              <a:t>болза</a:t>
            </a:r>
            <a:r>
              <a:rPr lang="ru-RU" sz="2400" b="1" dirty="0"/>
              <a:t> </a:t>
            </a:r>
            <a:r>
              <a:rPr lang="ru-RU" sz="2400" b="1" dirty="0" err="1"/>
              <a:t>ол</a:t>
            </a:r>
            <a:r>
              <a:rPr lang="ru-RU" sz="2400" b="1" dirty="0"/>
              <a:t> </a:t>
            </a:r>
            <a:r>
              <a:rPr lang="ru-RU" sz="2400" b="1" dirty="0" err="1"/>
              <a:t>чугааны</a:t>
            </a:r>
            <a:r>
              <a:rPr lang="ru-RU" sz="2400" b="1" dirty="0"/>
              <a:t> </a:t>
            </a:r>
            <a:r>
              <a:rPr lang="ru-RU" sz="2400" b="1" dirty="0" err="1"/>
              <a:t>тус-тус</a:t>
            </a:r>
            <a:r>
              <a:rPr lang="ru-RU" sz="2400" b="1" dirty="0"/>
              <a:t> </a:t>
            </a:r>
            <a:r>
              <a:rPr lang="ru-RU" sz="2400" b="1" dirty="0" err="1"/>
              <a:t>одуругларга</a:t>
            </a:r>
            <a:r>
              <a:rPr lang="ru-RU" sz="2400" b="1" dirty="0"/>
              <a:t> </a:t>
            </a:r>
            <a:r>
              <a:rPr lang="ru-RU" sz="2400" b="1" dirty="0" err="1"/>
              <a:t>таарыштыр</a:t>
            </a:r>
            <a:r>
              <a:rPr lang="ru-RU" sz="2400" b="1" dirty="0"/>
              <a:t> </a:t>
            </a:r>
            <a:r>
              <a:rPr lang="ru-RU" sz="2400" b="1" dirty="0" err="1"/>
              <a:t>аяннаштырганы</a:t>
            </a:r>
            <a:r>
              <a:rPr lang="ru-RU" sz="2400" b="1" dirty="0"/>
              <a:t> </a:t>
            </a:r>
            <a:r>
              <a:rPr lang="ru-RU" sz="2400" b="1" dirty="0" err="1"/>
              <a:t>болгаш</a:t>
            </a:r>
            <a:r>
              <a:rPr lang="ru-RU" sz="2400" b="1" dirty="0"/>
              <a:t> </a:t>
            </a:r>
            <a:r>
              <a:rPr lang="ru-RU" sz="2400" b="1" dirty="0" err="1"/>
              <a:t>одуругларныӊ хемчээлиниӊ деӊи болур</a:t>
            </a:r>
            <a:r>
              <a:rPr lang="ru-RU" sz="2400" b="1" dirty="0" smtClean="0"/>
              <a:t>.</a:t>
            </a:r>
            <a:endParaRPr lang="ru-RU" sz="2400" b="1" dirty="0"/>
          </a:p>
          <a:p>
            <a:pPr marL="457200" indent="-457200" algn="ctr">
              <a:buFontTx/>
              <a:buAutoNum type="arabicParenR"/>
            </a:pPr>
            <a:endParaRPr lang="ru-RU" sz="2400" b="1" dirty="0"/>
          </a:p>
          <a:p>
            <a:pPr marL="457200" indent="-457200" algn="ctr">
              <a:buFontTx/>
              <a:buAutoNum type="arabicParenR"/>
            </a:pPr>
            <a:endParaRPr lang="ru-RU" sz="2400" dirty="0"/>
          </a:p>
        </p:txBody>
      </p:sp>
      <p:graphicFrame>
        <p:nvGraphicFramePr>
          <p:cNvPr id="5" name="Таблица 4"/>
          <p:cNvGraphicFramePr>
            <a:graphicFrameLocks noGrp="1"/>
          </p:cNvGraphicFramePr>
          <p:nvPr/>
        </p:nvGraphicFramePr>
        <p:xfrm>
          <a:off x="3708400" y="2205038"/>
          <a:ext cx="226506" cy="520504"/>
        </p:xfrm>
        <a:graphic>
          <a:graphicData uri="http://schemas.openxmlformats.org/drawingml/2006/table">
            <a:tbl>
              <a:tblPr/>
              <a:tblGrid>
                <a:gridCol w="226506"/>
              </a:tblGrid>
              <a:tr h="520504">
                <a:tc>
                  <a:txBody>
                    <a:bodyPr/>
                    <a:lstStyle/>
                    <a:p>
                      <a:endParaRPr lang="ru-RU" dirty="0">
                        <a:solidFill>
                          <a:sysClr val="windowText" lastClr="000000"/>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p:txBody>
          <a:bodyPr/>
          <a:lstStyle/>
          <a:p>
            <a:r>
              <a:rPr lang="ru-RU" smtClean="0">
                <a:solidFill>
                  <a:srgbClr val="002060"/>
                </a:solidFill>
              </a:rPr>
              <a:t>чогаал</a:t>
            </a:r>
          </a:p>
        </p:txBody>
      </p:sp>
      <p:sp>
        <p:nvSpPr>
          <p:cNvPr id="3" name="Правая фигурная скобка 2"/>
          <p:cNvSpPr/>
          <p:nvPr/>
        </p:nvSpPr>
        <p:spPr>
          <a:xfrm>
            <a:off x="6804025" y="981075"/>
            <a:ext cx="155575" cy="9144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10" name="Стрелка вниз 9"/>
          <p:cNvSpPr/>
          <p:nvPr/>
        </p:nvSpPr>
        <p:spPr>
          <a:xfrm>
            <a:off x="1187450" y="1773238"/>
            <a:ext cx="484188" cy="1008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1" name="Стрелка вниз 10"/>
          <p:cNvSpPr/>
          <p:nvPr/>
        </p:nvSpPr>
        <p:spPr>
          <a:xfrm>
            <a:off x="4067944" y="2276872"/>
            <a:ext cx="484188"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2" name="Стрелка вниз 11"/>
          <p:cNvSpPr/>
          <p:nvPr/>
        </p:nvSpPr>
        <p:spPr>
          <a:xfrm>
            <a:off x="6300192" y="1916832"/>
            <a:ext cx="484187"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5607" name="Прямоугольник 13"/>
          <p:cNvSpPr>
            <a:spLocks noChangeArrowheads="1"/>
          </p:cNvSpPr>
          <p:nvPr/>
        </p:nvSpPr>
        <p:spPr bwMode="auto">
          <a:xfrm flipH="1">
            <a:off x="323528" y="2856999"/>
            <a:ext cx="1800546" cy="1508105"/>
          </a:xfrm>
          <a:prstGeom prst="rect">
            <a:avLst/>
          </a:prstGeom>
          <a:noFill/>
          <a:ln w="9525">
            <a:noFill/>
            <a:miter lim="800000"/>
            <a:headEnd/>
            <a:tailEnd/>
          </a:ln>
        </p:spPr>
        <p:txBody>
          <a:bodyPr wrap="square">
            <a:spAutoFit/>
          </a:bodyPr>
          <a:lstStyle/>
          <a:p>
            <a:r>
              <a:rPr lang="ru-RU" sz="3200" dirty="0" err="1"/>
              <a:t>Калбак</a:t>
            </a:r>
            <a:r>
              <a:rPr lang="ru-RU" sz="3200" dirty="0"/>
              <a:t> </a:t>
            </a:r>
            <a:r>
              <a:rPr lang="ru-RU" sz="3200" dirty="0" err="1"/>
              <a:t>чогаал</a:t>
            </a:r>
            <a:r>
              <a:rPr lang="ru-RU" sz="3200" dirty="0"/>
              <a:t> </a:t>
            </a:r>
            <a:r>
              <a:rPr lang="ru-RU" sz="2800" dirty="0"/>
              <a:t>(проза)</a:t>
            </a:r>
          </a:p>
        </p:txBody>
      </p:sp>
      <p:sp>
        <p:nvSpPr>
          <p:cNvPr id="25608" name="Прямоугольник 15"/>
          <p:cNvSpPr>
            <a:spLocks noChangeArrowheads="1"/>
          </p:cNvSpPr>
          <p:nvPr/>
        </p:nvSpPr>
        <p:spPr bwMode="auto">
          <a:xfrm>
            <a:off x="5868144" y="3212976"/>
            <a:ext cx="2160488" cy="646331"/>
          </a:xfrm>
          <a:prstGeom prst="rect">
            <a:avLst/>
          </a:prstGeom>
          <a:noFill/>
          <a:ln w="9525">
            <a:noFill/>
            <a:miter lim="800000"/>
            <a:headEnd/>
            <a:tailEnd/>
          </a:ln>
        </p:spPr>
        <p:txBody>
          <a:bodyPr wrap="square">
            <a:spAutoFit/>
          </a:bodyPr>
          <a:lstStyle/>
          <a:p>
            <a:r>
              <a:rPr lang="ru-RU" sz="3600" dirty="0" err="1"/>
              <a:t>шии</a:t>
            </a:r>
            <a:endParaRPr lang="ru-RU" sz="3600" dirty="0"/>
          </a:p>
        </p:txBody>
      </p:sp>
      <p:sp>
        <p:nvSpPr>
          <p:cNvPr id="25610" name="Прямоугольник 17"/>
          <p:cNvSpPr>
            <a:spLocks noChangeArrowheads="1"/>
          </p:cNvSpPr>
          <p:nvPr/>
        </p:nvSpPr>
        <p:spPr bwMode="auto">
          <a:xfrm>
            <a:off x="3419872" y="3212977"/>
            <a:ext cx="1584176" cy="646331"/>
          </a:xfrm>
          <a:prstGeom prst="rect">
            <a:avLst/>
          </a:prstGeom>
          <a:noFill/>
          <a:ln w="9525">
            <a:noFill/>
            <a:miter lim="800000"/>
            <a:headEnd/>
            <a:tailEnd/>
          </a:ln>
        </p:spPr>
        <p:txBody>
          <a:bodyPr wrap="square">
            <a:spAutoFit/>
          </a:bodyPr>
          <a:lstStyle/>
          <a:p>
            <a:r>
              <a:rPr lang="ru-RU" sz="3600" dirty="0" err="1"/>
              <a:t>шүлүк</a:t>
            </a:r>
            <a:endParaRPr lang="ru-RU"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3"/>
          <p:cNvSpPr>
            <a:spLocks noGrp="1"/>
          </p:cNvSpPr>
          <p:nvPr>
            <p:ph type="title"/>
          </p:nvPr>
        </p:nvSpPr>
        <p:spPr/>
        <p:txBody>
          <a:bodyPr/>
          <a:lstStyle/>
          <a:p>
            <a:r>
              <a:rPr lang="ru-RU" dirty="0" err="1" smtClean="0"/>
              <a:t>Ийи</a:t>
            </a:r>
            <a:r>
              <a:rPr lang="ru-RU" dirty="0" smtClean="0"/>
              <a:t> </a:t>
            </a:r>
            <a:r>
              <a:rPr lang="ru-RU" dirty="0" err="1" smtClean="0"/>
              <a:t>одуруглуг</a:t>
            </a:r>
            <a:r>
              <a:rPr lang="ru-RU" dirty="0" smtClean="0"/>
              <a:t>:</a:t>
            </a:r>
          </a:p>
        </p:txBody>
      </p:sp>
      <p:sp>
        <p:nvSpPr>
          <p:cNvPr id="26626" name="Содержимое 4"/>
          <p:cNvSpPr>
            <a:spLocks noGrp="1"/>
          </p:cNvSpPr>
          <p:nvPr>
            <p:ph idx="1"/>
          </p:nvPr>
        </p:nvSpPr>
        <p:spPr/>
        <p:txBody>
          <a:bodyPr/>
          <a:lstStyle/>
          <a:p>
            <a:pPr>
              <a:buFont typeface="Arial" charset="0"/>
              <a:buNone/>
            </a:pPr>
            <a:endParaRPr lang="ru-RU" sz="2400" dirty="0" smtClean="0"/>
          </a:p>
          <a:p>
            <a:pPr>
              <a:buFont typeface="Arial" charset="0"/>
              <a:buNone/>
            </a:pPr>
            <a:endParaRPr lang="ru-RU" sz="2400" dirty="0" smtClean="0"/>
          </a:p>
          <a:p>
            <a:pPr>
              <a:buFont typeface="Arial" charset="0"/>
              <a:buNone/>
            </a:pPr>
            <a:r>
              <a:rPr lang="ru-RU" sz="2400" dirty="0" smtClean="0"/>
              <a:t>1-Орус дылды </a:t>
            </a:r>
            <a:r>
              <a:rPr lang="ru-RU" sz="2400" dirty="0" err="1" smtClean="0"/>
              <a:t>номчуп</a:t>
            </a:r>
            <a:r>
              <a:rPr lang="ru-RU" sz="2400" dirty="0" smtClean="0"/>
              <a:t>, </a:t>
            </a:r>
            <a:r>
              <a:rPr lang="ru-RU" sz="2400" dirty="0" err="1" smtClean="0"/>
              <a:t>бижип</a:t>
            </a:r>
            <a:r>
              <a:rPr lang="ru-RU" sz="2400" dirty="0" smtClean="0"/>
              <a:t>, </a:t>
            </a:r>
            <a:r>
              <a:rPr lang="ru-RU" sz="2400" dirty="0" err="1" smtClean="0"/>
              <a:t>сѳглээр кылдыр</a:t>
            </a:r>
            <a:r>
              <a:rPr lang="ru-RU" sz="2400" dirty="0" smtClean="0"/>
              <a:t> </a:t>
            </a:r>
            <a:r>
              <a:rPr lang="ru-RU" sz="2400" dirty="0" err="1" smtClean="0"/>
              <a:t>билир</a:t>
            </a:r>
            <a:r>
              <a:rPr lang="ru-RU" sz="2400" dirty="0" smtClean="0"/>
              <a:t> </a:t>
            </a:r>
            <a:r>
              <a:rPr lang="ru-RU" sz="2400" dirty="0" err="1" smtClean="0"/>
              <a:t>болза</a:t>
            </a:r>
            <a:r>
              <a:rPr lang="ru-RU" sz="2400" dirty="0" smtClean="0"/>
              <a:t>,</a:t>
            </a:r>
          </a:p>
          <a:p>
            <a:pPr>
              <a:buFont typeface="Arial" charset="0"/>
              <a:buNone/>
            </a:pPr>
            <a:r>
              <a:rPr lang="ru-RU" sz="2400" dirty="0" smtClean="0"/>
              <a:t>2-Ораннарга </a:t>
            </a:r>
            <a:r>
              <a:rPr lang="ru-RU" sz="2400" dirty="0" err="1" smtClean="0"/>
              <a:t>салгын</a:t>
            </a:r>
            <a:r>
              <a:rPr lang="ru-RU" sz="2400" dirty="0" smtClean="0"/>
              <a:t> </a:t>
            </a:r>
            <a:r>
              <a:rPr lang="ru-RU" sz="2400" dirty="0" err="1" smtClean="0"/>
              <a:t>ышкаш</a:t>
            </a:r>
            <a:r>
              <a:rPr lang="ru-RU" sz="2400" dirty="0" smtClean="0"/>
              <a:t>, </a:t>
            </a:r>
            <a:r>
              <a:rPr lang="ru-RU" sz="2400" dirty="0" err="1" smtClean="0"/>
              <a:t>хостуг</a:t>
            </a:r>
            <a:r>
              <a:rPr lang="ru-RU" sz="2400" dirty="0" smtClean="0"/>
              <a:t> </a:t>
            </a:r>
            <a:r>
              <a:rPr lang="ru-RU" sz="2400" dirty="0" err="1" smtClean="0"/>
              <a:t>ужар</a:t>
            </a:r>
            <a:r>
              <a:rPr lang="ru-RU" sz="2400" dirty="0" smtClean="0"/>
              <a:t> </a:t>
            </a:r>
            <a:r>
              <a:rPr lang="ru-RU" sz="2400" dirty="0" err="1" smtClean="0"/>
              <a:t>эзир</a:t>
            </a:r>
            <a:r>
              <a:rPr lang="ru-RU" sz="2400" dirty="0" smtClean="0"/>
              <a:t> </a:t>
            </a:r>
            <a:r>
              <a:rPr lang="ru-RU" sz="2400" dirty="0" err="1" smtClean="0"/>
              <a:t>боор</a:t>
            </a:r>
            <a:r>
              <a:rPr lang="ru-RU" sz="2400" dirty="0" smtClean="0"/>
              <a:t> сен</a:t>
            </a:r>
            <a:r>
              <a:rPr lang="ru-RU" dirty="0" smtClean="0"/>
              <a:t>.</a:t>
            </a:r>
          </a:p>
          <a:p>
            <a:pPr>
              <a:buFont typeface="Arial" charset="0"/>
              <a:buNone/>
            </a:pPr>
            <a:r>
              <a:rPr lang="ru-RU" dirty="0" smtClean="0"/>
              <a:t>                   ( </a:t>
            </a:r>
            <a:r>
              <a:rPr lang="ru-RU" sz="2400" i="1" dirty="0" err="1" smtClean="0"/>
              <a:t>М.Кенин-Лопсан</a:t>
            </a:r>
            <a:r>
              <a:rPr lang="ru-RU" sz="2400" i="1" dirty="0" smtClean="0"/>
              <a:t> «</a:t>
            </a:r>
            <a:r>
              <a:rPr lang="ru-RU" sz="2400" i="1" dirty="0" err="1" smtClean="0"/>
              <a:t>Орус</a:t>
            </a:r>
            <a:r>
              <a:rPr lang="ru-RU" sz="2400" i="1" dirty="0" smtClean="0"/>
              <a:t> дылды </a:t>
            </a:r>
            <a:r>
              <a:rPr lang="ru-RU" sz="2400" i="1" dirty="0" err="1" smtClean="0"/>
              <a:t>ѳѳрениӊер</a:t>
            </a:r>
            <a:r>
              <a:rPr lang="ru-RU" sz="2400" i="1" dirty="0" smtClean="0"/>
              <a:t>»)</a:t>
            </a:r>
          </a:p>
          <a:p>
            <a:endParaRPr lang="ru-RU"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a:spLocks noGrp="1"/>
          </p:cNvSpPr>
          <p:nvPr>
            <p:ph type="title"/>
          </p:nvPr>
        </p:nvSpPr>
        <p:spPr/>
        <p:txBody>
          <a:bodyPr/>
          <a:lstStyle/>
          <a:p>
            <a:r>
              <a:rPr lang="ru-RU" smtClean="0"/>
              <a:t/>
            </a:r>
            <a:br>
              <a:rPr lang="ru-RU" smtClean="0"/>
            </a:br>
            <a:r>
              <a:rPr lang="ru-RU" smtClean="0"/>
              <a:t>4 одуруглуг:</a:t>
            </a:r>
            <a:br>
              <a:rPr lang="ru-RU" smtClean="0"/>
            </a:br>
            <a:endParaRPr lang="ru-RU" smtClean="0"/>
          </a:p>
        </p:txBody>
      </p:sp>
      <p:sp>
        <p:nvSpPr>
          <p:cNvPr id="27650" name="Содержимое 2"/>
          <p:cNvSpPr>
            <a:spLocks noGrp="1"/>
          </p:cNvSpPr>
          <p:nvPr>
            <p:ph idx="1"/>
          </p:nvPr>
        </p:nvSpPr>
        <p:spPr/>
        <p:txBody>
          <a:bodyPr/>
          <a:lstStyle/>
          <a:p>
            <a:pPr>
              <a:buFont typeface="Arial" charset="0"/>
              <a:buNone/>
            </a:pPr>
            <a:r>
              <a:rPr lang="ru-RU" sz="2800" smtClean="0"/>
              <a:t>1-Орус дылда кожаӊ ырга ынаам аажок,</a:t>
            </a:r>
          </a:p>
          <a:p>
            <a:pPr>
              <a:buFont typeface="Arial" charset="0"/>
              <a:buNone/>
            </a:pPr>
            <a:r>
              <a:rPr lang="ru-RU" sz="2800" smtClean="0"/>
              <a:t>2-Ол дыл дээрге чуртталгамныӊ чамдыы дээр мен.</a:t>
            </a:r>
          </a:p>
          <a:p>
            <a:pPr>
              <a:buFont typeface="Arial" charset="0"/>
              <a:buNone/>
            </a:pPr>
            <a:r>
              <a:rPr lang="ru-RU" sz="2800" smtClean="0"/>
              <a:t>3-Бижип, номчуп, сактып, дыӊнап боданганым,</a:t>
            </a:r>
          </a:p>
          <a:p>
            <a:pPr>
              <a:buFont typeface="Arial" charset="0"/>
              <a:buNone/>
            </a:pPr>
            <a:r>
              <a:rPr lang="ru-RU" sz="2800" smtClean="0"/>
              <a:t>4-Билип алган орус дылым үнелээр мен.</a:t>
            </a:r>
          </a:p>
          <a:p>
            <a:pPr>
              <a:buFont typeface="Arial" charset="0"/>
              <a:buNone/>
            </a:pPr>
            <a:r>
              <a:rPr lang="ru-RU" sz="2400" i="1" smtClean="0"/>
              <a:t>                                 (Игорь Иргит «Тыва дылым»)</a:t>
            </a:r>
          </a:p>
          <a:p>
            <a:pPr>
              <a:buFont typeface="Arial" charset="0"/>
              <a:buNone/>
            </a:pPr>
            <a:endParaRPr lang="ru-RU"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smtClean="0">
                <a:solidFill>
                  <a:srgbClr val="C00000"/>
                </a:solidFill>
                <a:effectLst>
                  <a:outerShdw blurRad="38100" dist="38100" dir="2700000" algn="tl">
                    <a:srgbClr val="C0C0C0"/>
                  </a:outerShdw>
                </a:effectLst>
                <a:latin typeface="Monotype Corsiva" pitchFamily="66" charset="0"/>
              </a:rPr>
              <a:t>Эге аяннажылга (аллитерация):</a:t>
            </a:r>
          </a:p>
        </p:txBody>
      </p:sp>
      <p:sp>
        <p:nvSpPr>
          <p:cNvPr id="29698" name="TextBox 2"/>
          <p:cNvSpPr txBox="1">
            <a:spLocks noChangeArrowheads="1"/>
          </p:cNvSpPr>
          <p:nvPr/>
        </p:nvSpPr>
        <p:spPr bwMode="auto">
          <a:xfrm>
            <a:off x="827088" y="1412875"/>
            <a:ext cx="7416800" cy="4246563"/>
          </a:xfrm>
          <a:prstGeom prst="rect">
            <a:avLst/>
          </a:prstGeom>
          <a:noFill/>
          <a:ln w="9525">
            <a:noFill/>
            <a:miter lim="800000"/>
            <a:headEnd/>
            <a:tailEnd/>
          </a:ln>
        </p:spPr>
        <p:txBody>
          <a:bodyPr>
            <a:spAutoFit/>
          </a:bodyPr>
          <a:lstStyle/>
          <a:p>
            <a:pPr algn="ctr"/>
            <a:r>
              <a:rPr lang="ru-RU" sz="5400">
                <a:latin typeface="Monotype Corsiva" pitchFamily="66" charset="0"/>
              </a:rPr>
              <a:t>1)Долу аяннажылга</a:t>
            </a:r>
          </a:p>
          <a:p>
            <a:pPr algn="ctr"/>
            <a:r>
              <a:rPr lang="ru-RU" sz="5400">
                <a:latin typeface="Monotype Corsiva" pitchFamily="66" charset="0"/>
              </a:rPr>
              <a:t>2)Кожаланчак</a:t>
            </a:r>
          </a:p>
          <a:p>
            <a:pPr algn="ctr"/>
            <a:r>
              <a:rPr lang="ru-RU" sz="5400">
                <a:latin typeface="Monotype Corsiva" pitchFamily="66" charset="0"/>
              </a:rPr>
              <a:t>3)Аралашкак</a:t>
            </a:r>
          </a:p>
          <a:p>
            <a:pPr algn="ctr"/>
            <a:r>
              <a:rPr lang="ru-RU" sz="5400">
                <a:latin typeface="Monotype Corsiva" pitchFamily="66" charset="0"/>
              </a:rPr>
              <a:t>4)Кажааланчак</a:t>
            </a:r>
          </a:p>
          <a:p>
            <a:pPr algn="ctr"/>
            <a:r>
              <a:rPr lang="ru-RU" sz="5400">
                <a:latin typeface="Monotype Corsiva" pitchFamily="66" charset="0"/>
              </a:rPr>
              <a:t>5)Саарзык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Заголовок 1"/>
          <p:cNvSpPr>
            <a:spLocks noGrp="1"/>
          </p:cNvSpPr>
          <p:nvPr>
            <p:ph type="title"/>
          </p:nvPr>
        </p:nvSpPr>
        <p:spPr/>
        <p:txBody>
          <a:bodyPr/>
          <a:lstStyle/>
          <a:p>
            <a:r>
              <a:rPr lang="ru-RU" smtClean="0"/>
              <a:t>Долу аллитерация</a:t>
            </a:r>
          </a:p>
        </p:txBody>
      </p:sp>
      <p:sp>
        <p:nvSpPr>
          <p:cNvPr id="30722" name="Rectangle 2"/>
          <p:cNvSpPr>
            <a:spLocks noChangeArrowheads="1"/>
          </p:cNvSpPr>
          <p:nvPr/>
        </p:nvSpPr>
        <p:spPr bwMode="auto">
          <a:xfrm>
            <a:off x="395536" y="2150578"/>
            <a:ext cx="7632847" cy="1815882"/>
          </a:xfrm>
          <a:prstGeom prst="rect">
            <a:avLst/>
          </a:prstGeom>
          <a:noFill/>
          <a:ln w="9525">
            <a:noFill/>
            <a:miter lim="800000"/>
            <a:headEnd/>
            <a:tailEnd/>
          </a:ln>
          <a:effectLst/>
        </p:spPr>
        <p:txBody>
          <a:bodyPr wrap="square" anchor="ctr">
            <a:spAutoFit/>
          </a:bodyPr>
          <a:lstStyle/>
          <a:p>
            <a:pPr algn="ctr"/>
            <a:r>
              <a:rPr lang="ru-RU" sz="2800" b="1" dirty="0" err="1">
                <a:solidFill>
                  <a:srgbClr val="FF0000"/>
                </a:solidFill>
              </a:rPr>
              <a:t>О</a:t>
            </a:r>
            <a:r>
              <a:rPr lang="ru-RU" sz="2800" dirty="0" err="1"/>
              <a:t>рай</a:t>
            </a:r>
            <a:r>
              <a:rPr lang="ru-RU" sz="2800" dirty="0"/>
              <a:t> </a:t>
            </a:r>
            <a:r>
              <a:rPr lang="ru-RU" sz="2800" dirty="0" err="1"/>
              <a:t>кежээ</a:t>
            </a:r>
            <a:r>
              <a:rPr lang="ru-RU" sz="2800" dirty="0"/>
              <a:t> Нева </a:t>
            </a:r>
            <a:r>
              <a:rPr lang="ru-RU" sz="2800" dirty="0" err="1"/>
              <a:t>хемниӊ эриин</a:t>
            </a:r>
            <a:r>
              <a:rPr lang="ru-RU" sz="2800" dirty="0"/>
              <a:t> </a:t>
            </a:r>
            <a:r>
              <a:rPr lang="ru-RU" sz="2800" dirty="0" err="1"/>
              <a:t>дургаар</a:t>
            </a:r>
            <a:endParaRPr lang="ru-RU" sz="2800" dirty="0"/>
          </a:p>
          <a:p>
            <a:pPr algn="ctr"/>
            <a:r>
              <a:rPr lang="ru-RU" sz="2800" b="1" dirty="0" err="1">
                <a:solidFill>
                  <a:srgbClr val="FF0000"/>
                </a:solidFill>
              </a:rPr>
              <a:t>О</a:t>
            </a:r>
            <a:r>
              <a:rPr lang="ru-RU" sz="2800" dirty="0" err="1"/>
              <a:t>оргамда</a:t>
            </a:r>
            <a:r>
              <a:rPr lang="ru-RU" sz="2800" dirty="0"/>
              <a:t> сумкам </a:t>
            </a:r>
            <a:r>
              <a:rPr lang="ru-RU" sz="2800" dirty="0" err="1"/>
              <a:t>чүктээш</a:t>
            </a:r>
            <a:r>
              <a:rPr lang="ru-RU" sz="2800" dirty="0"/>
              <a:t>, </a:t>
            </a:r>
            <a:r>
              <a:rPr lang="ru-RU" sz="2800" dirty="0" err="1"/>
              <a:t>чанып</a:t>
            </a:r>
            <a:r>
              <a:rPr lang="ru-RU" sz="2800" dirty="0"/>
              <a:t> ор </a:t>
            </a:r>
            <a:r>
              <a:rPr lang="ru-RU" sz="2800" dirty="0" smtClean="0"/>
              <a:t>мен.</a:t>
            </a:r>
          </a:p>
          <a:p>
            <a:pPr algn="ctr"/>
            <a:r>
              <a:rPr lang="ru-RU" sz="2800" b="1" dirty="0" err="1" smtClean="0">
                <a:solidFill>
                  <a:srgbClr val="FF0000"/>
                </a:solidFill>
              </a:rPr>
              <a:t>О</a:t>
            </a:r>
            <a:r>
              <a:rPr lang="ru-RU" sz="2800" dirty="0" err="1" smtClean="0"/>
              <a:t>рус</a:t>
            </a:r>
            <a:r>
              <a:rPr lang="ru-RU" sz="2800" dirty="0" smtClean="0"/>
              <a:t> </a:t>
            </a:r>
            <a:r>
              <a:rPr lang="ru-RU" sz="2800" dirty="0" err="1"/>
              <a:t>сѳстүӊ чырыткызы</a:t>
            </a:r>
            <a:r>
              <a:rPr lang="ru-RU" sz="2800" dirty="0"/>
              <a:t> </a:t>
            </a:r>
            <a:r>
              <a:rPr lang="ru-RU" sz="2800" dirty="0" err="1"/>
              <a:t>маӊаа </a:t>
            </a:r>
            <a:r>
              <a:rPr lang="ru-RU" sz="2800" dirty="0"/>
              <a:t>база</a:t>
            </a:r>
          </a:p>
          <a:p>
            <a:pPr algn="ctr"/>
            <a:r>
              <a:rPr lang="ru-RU" sz="2800" b="1" dirty="0" err="1">
                <a:solidFill>
                  <a:srgbClr val="FF0000"/>
                </a:solidFill>
              </a:rPr>
              <a:t>О</a:t>
            </a:r>
            <a:r>
              <a:rPr lang="ru-RU" sz="2800" dirty="0" err="1"/>
              <a:t>рай</a:t>
            </a:r>
            <a:r>
              <a:rPr lang="ru-RU" sz="2800" dirty="0"/>
              <a:t> </a:t>
            </a:r>
            <a:r>
              <a:rPr lang="ru-RU" sz="2800" dirty="0" err="1"/>
              <a:t>кежээ</a:t>
            </a:r>
            <a:r>
              <a:rPr lang="ru-RU" sz="2800" dirty="0"/>
              <a:t> </a:t>
            </a:r>
            <a:r>
              <a:rPr lang="ru-RU" sz="2800" dirty="0" err="1"/>
              <a:t>чораан</a:t>
            </a:r>
            <a:r>
              <a:rPr lang="ru-RU" sz="2800" dirty="0"/>
              <a:t> </a:t>
            </a:r>
            <a:r>
              <a:rPr lang="ru-RU" sz="2800" dirty="0" err="1"/>
              <a:t>боор</a:t>
            </a:r>
            <a:r>
              <a:rPr lang="ru-RU" sz="2800" dirty="0"/>
              <a:t> </a:t>
            </a:r>
            <a:r>
              <a:rPr lang="ru-RU" sz="2800" dirty="0" err="1"/>
              <a:t>деп</a:t>
            </a:r>
            <a:r>
              <a:rPr lang="ru-RU" sz="2800" dirty="0"/>
              <a:t> </a:t>
            </a:r>
            <a:r>
              <a:rPr lang="ru-RU" sz="2800" dirty="0" err="1" smtClean="0"/>
              <a:t>бодап</a:t>
            </a:r>
            <a:r>
              <a:rPr lang="ru-RU" sz="2800" dirty="0" smtClean="0"/>
              <a:t> </a:t>
            </a:r>
            <a:r>
              <a:rPr lang="ru-RU" sz="2800" dirty="0" err="1" smtClean="0"/>
              <a:t>келдим</a:t>
            </a:r>
            <a:endParaRPr lang="ru-RU" sz="2800" dirty="0"/>
          </a:p>
        </p:txBody>
      </p:sp>
      <p:sp>
        <p:nvSpPr>
          <p:cNvPr id="30723" name="Rectangle 3"/>
          <p:cNvSpPr>
            <a:spLocks noChangeArrowheads="1"/>
          </p:cNvSpPr>
          <p:nvPr/>
        </p:nvSpPr>
        <p:spPr bwMode="auto">
          <a:xfrm>
            <a:off x="3059832" y="4151112"/>
            <a:ext cx="3424238" cy="369332"/>
          </a:xfrm>
          <a:prstGeom prst="rect">
            <a:avLst/>
          </a:prstGeom>
          <a:noFill/>
          <a:ln w="9525">
            <a:noFill/>
            <a:miter lim="800000"/>
            <a:headEnd/>
            <a:tailEnd/>
          </a:ln>
          <a:effectLst/>
        </p:spPr>
        <p:txBody>
          <a:bodyPr wrap="square" anchor="ctr">
            <a:spAutoFit/>
          </a:bodyPr>
          <a:lstStyle/>
          <a:p>
            <a:pPr algn="just"/>
            <a:r>
              <a:rPr lang="ru-RU" dirty="0"/>
              <a:t>(</a:t>
            </a:r>
            <a:r>
              <a:rPr lang="ru-RU" dirty="0" err="1"/>
              <a:t>М.Кенин-Лопсан</a:t>
            </a:r>
            <a:r>
              <a:rPr lang="ru-RU" dirty="0"/>
              <a:t> </a:t>
            </a:r>
            <a:r>
              <a:rPr lang="ru-RU" dirty="0" smtClean="0"/>
              <a:t>)</a:t>
            </a: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Фокина Л. П. Шаблон 3">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Фокина Л. П. Шаблон 3</Template>
  <TotalTime>291</TotalTime>
  <Words>375</Words>
  <Application>Microsoft Office PowerPoint</Application>
  <PresentationFormat>Экран (4:3)</PresentationFormat>
  <Paragraphs>80</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Фокина Л. П. Шаблон 3</vt:lpstr>
      <vt:lpstr>Слайд 1</vt:lpstr>
      <vt:lpstr>Кичээлдиӊ  темазы: </vt:lpstr>
      <vt:lpstr>сорулгалары::</vt:lpstr>
      <vt:lpstr>Слайд 4</vt:lpstr>
      <vt:lpstr>чогаал</vt:lpstr>
      <vt:lpstr>Ийи одуруглуг:</vt:lpstr>
      <vt:lpstr> 4 одуруглуг: </vt:lpstr>
      <vt:lpstr>Эге аяннажылга (аллитерация):</vt:lpstr>
      <vt:lpstr>Долу аллитерация</vt:lpstr>
      <vt:lpstr>Кожаланчак аллитерация:</vt:lpstr>
      <vt:lpstr>Кажааланчак аллитерация:</vt:lpstr>
      <vt:lpstr>       рифма:   Салгын-сырын сыг-сыг, Сайлык кушкаш сыйт-сыйт, Торлаалар торр-торр, Торгажыктар ток-ток. </vt:lpstr>
      <vt:lpstr>Словарь-биле ажыл:</vt:lpstr>
      <vt:lpstr>IV.Быжыглаашкын</vt:lpstr>
      <vt:lpstr>3. Бот-тускайлаӊ сайгарылгалар:</vt:lpstr>
      <vt:lpstr>               1)Шүлүктүң  кол темазы,  идеязы.  2)Каш строфадан тургустунганыл? Строфаларда одуруглар саны. 3) Одуругларда слогтар саны.  4)Строфа бурузунун эге аяннажылгазы, ооӊ хевирлери (долу, кожаланчак, аралашкак, кажааданчак, саарзык).  5)Рифма (сѳѳлгү аяннажылга) бар, чогун тодарадыры  6) Чурумалдыг аргаларныӊ ажыглалы. </vt:lpstr>
      <vt:lpstr>  «Часкы чурумал» деп шүлүк чогаадыр </vt:lpstr>
      <vt:lpstr>Онаалга :</vt:lpstr>
      <vt:lpstr>Слайд 19</vt:lpstr>
      <vt:lpstr>       Кичээнгейиӊер дээш четтирдивис! </vt:lpstr>
    </vt:vector>
  </TitlesOfParts>
  <Company>MultiDVD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SAT</dc:creator>
  <cp:lastModifiedBy>SAT</cp:lastModifiedBy>
  <cp:revision>8</cp:revision>
  <dcterms:created xsi:type="dcterms:W3CDTF">2014-03-18T12:21:11Z</dcterms:created>
  <dcterms:modified xsi:type="dcterms:W3CDTF">2015-10-16T14:42:13Z</dcterms:modified>
</cp:coreProperties>
</file>