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6A1D7-C039-4D01-B855-C84F1D7E411C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89675D-CCE2-47C2-BB5F-8F849CFB1F8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Укажи </a:t>
            </a:r>
            <a:r>
              <a:rPr lang="ru-RU" b="1" i="1" dirty="0" smtClean="0"/>
              <a:t>верное </a:t>
            </a:r>
            <a:r>
              <a:rPr lang="ru-RU" i="1" dirty="0" smtClean="0"/>
              <a:t>утверждение: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а</a:t>
            </a:r>
            <a:r>
              <a:rPr lang="ru-RU" b="1" dirty="0" smtClean="0"/>
              <a:t>)</a:t>
            </a:r>
            <a:r>
              <a:rPr lang="ru-RU" sz="2400" b="1" dirty="0" smtClean="0"/>
              <a:t> «Островский обладает глубоким пониманием русской жизни и великим уменьем изображать резко и живо самые существенные ее стороны».</a:t>
            </a:r>
            <a:r>
              <a:rPr lang="ru-RU" sz="2400" b="1" i="1" dirty="0" smtClean="0"/>
              <a:t> </a:t>
            </a:r>
            <a:br>
              <a:rPr lang="ru-RU" sz="2400" b="1" i="1" dirty="0" smtClean="0"/>
            </a:br>
            <a:r>
              <a:rPr lang="ru-RU" sz="2400" b="1" dirty="0" smtClean="0"/>
              <a:t> б) Островский не понимает русской жизни и рисует все в самых мрачных и темных красках».</a:t>
            </a:r>
          </a:p>
          <a:p>
            <a:pPr>
              <a:buNone/>
            </a:pPr>
            <a:r>
              <a:rPr lang="ru-RU" sz="2400" b="1" i="1" dirty="0" smtClean="0"/>
              <a:t>   (Ответ А)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</a:t>
            </a:r>
            <a:r>
              <a:rPr lang="ru-RU" b="1" i="1" dirty="0" smtClean="0"/>
              <a:t>а</a:t>
            </a:r>
            <a:r>
              <a:rPr lang="ru-RU" b="1" i="1" dirty="0" smtClean="0"/>
              <a:t>) </a:t>
            </a:r>
            <a:r>
              <a:rPr lang="ru-RU" b="1" dirty="0" smtClean="0"/>
              <a:t>«Умная и развитая личность, сама того не замечая, действует на все, что к ней прикасается и не зависит от чужой воли».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/>
              <a:t>б)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b="1" dirty="0" smtClean="0"/>
              <a:t>Самодурство опирается на толстой мошне, которую называют «божиим благословением», и  безответность людей перед ним определяется материальною от него зависимостью».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b="1" i="1" dirty="0" smtClean="0"/>
              <a:t>(Ответ Б)</a:t>
            </a:r>
            <a:endParaRPr lang="ru-RU" i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5600" b="1" dirty="0" smtClean="0"/>
              <a:t>«И.А. Гончаров. Жизнь и творчество. Роман «Обломов</a:t>
            </a:r>
            <a:r>
              <a:rPr lang="ru-RU" sz="5400" b="1" dirty="0" smtClean="0"/>
              <a:t>».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/>
              <a:t>Следи за фигурами на экране</a:t>
            </a:r>
            <a:endParaRPr lang="ru-RU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 на вопросы: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i="1" dirty="0" smtClean="0"/>
              <a:t>О ком рассказывает роман И.А. Гончарова «Обломов»? 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- </a:t>
            </a:r>
            <a:r>
              <a:rPr lang="ru-RU" b="1" dirty="0" smtClean="0"/>
              <a:t>(О дворянине Илье </a:t>
            </a:r>
            <a:r>
              <a:rPr lang="ru-RU" b="1" dirty="0" err="1" smtClean="0"/>
              <a:t>Ильече</a:t>
            </a:r>
            <a:r>
              <a:rPr lang="ru-RU" b="1" dirty="0" smtClean="0"/>
              <a:t> Обломове.)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- </a:t>
            </a:r>
            <a:r>
              <a:rPr lang="ru-RU" i="1" dirty="0" smtClean="0"/>
              <a:t>Как этот персонаж проводит все свое время?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- </a:t>
            </a:r>
            <a:r>
              <a:rPr lang="ru-RU" b="1" dirty="0" smtClean="0"/>
              <a:t>(Ничего не делает. Лежит на диване в удобном домашнем халате и мечтает.)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-</a:t>
            </a:r>
            <a:r>
              <a:rPr lang="ru-RU" dirty="0" smtClean="0"/>
              <a:t> </a:t>
            </a:r>
            <a:r>
              <a:rPr lang="ru-RU" i="1" dirty="0" smtClean="0"/>
              <a:t>Чем можно объяснить такое поведение?</a:t>
            </a:r>
            <a:r>
              <a:rPr lang="ru-RU" dirty="0" smtClean="0"/>
              <a:t>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b="1" dirty="0" smtClean="0"/>
              <a:t>(Ленью и апатией. 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-</a:t>
            </a:r>
            <a:r>
              <a:rPr lang="ru-RU" dirty="0" smtClean="0"/>
              <a:t> </a:t>
            </a:r>
            <a:r>
              <a:rPr lang="ru-RU" i="1" dirty="0" smtClean="0"/>
              <a:t>Как появились у Обломова эти отрицательные качества </a:t>
            </a:r>
            <a:r>
              <a:rPr lang="ru-RU" i="1" dirty="0" smtClean="0"/>
              <a:t>характера?  </a:t>
            </a:r>
          </a:p>
          <a:p>
            <a:pPr>
              <a:buNone/>
            </a:pPr>
            <a:r>
              <a:rPr lang="ru-RU" dirty="0" smtClean="0"/>
              <a:t>   -</a:t>
            </a:r>
            <a:r>
              <a:rPr lang="ru-RU" b="1" dirty="0" smtClean="0"/>
              <a:t> </a:t>
            </a:r>
            <a:r>
              <a:rPr lang="ru-RU" b="1" dirty="0" smtClean="0"/>
              <a:t>(Благодаря воспитанию. Он родился в Обломовке, где все </a:t>
            </a:r>
            <a:r>
              <a:rPr lang="ru-RU" b="1" dirty="0" err="1" smtClean="0"/>
              <a:t>все</a:t>
            </a:r>
            <a:r>
              <a:rPr lang="ru-RU" b="1" dirty="0" smtClean="0"/>
              <a:t> за него делали.)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729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/>
              <a:t>   - </a:t>
            </a:r>
            <a:r>
              <a:rPr lang="ru-RU" i="1" dirty="0" smtClean="0"/>
              <a:t>В чём состоит главная проблема романа? </a:t>
            </a:r>
          </a:p>
          <a:p>
            <a:pPr>
              <a:buNone/>
            </a:pPr>
            <a:r>
              <a:rPr lang="ru-RU" i="1" dirty="0" smtClean="0"/>
              <a:t>   - </a:t>
            </a:r>
            <a:r>
              <a:rPr lang="ru-RU" b="1" dirty="0" smtClean="0"/>
              <a:t>(В обломовщине, т.к. лень становится главным принципом жизни. Такие люди, как Илья Ильич, не способны принести пользу обществу и прожили жизнь впустую.)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Читать </a:t>
            </a:r>
            <a:r>
              <a:rPr lang="ru-RU" dirty="0" smtClean="0"/>
              <a:t>первую главу романа. Найти описание комнаты Обломова.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400" b="1" dirty="0" smtClean="0"/>
              <a:t>а</a:t>
            </a:r>
            <a:r>
              <a:rPr lang="ru-RU" sz="2400" b="1" dirty="0" smtClean="0"/>
              <a:t>) «Посторонние лица имеют резон своего появления и оказываются даже необходимы для полноты пьесы».</a:t>
            </a:r>
            <a:r>
              <a:rPr lang="ru-RU" sz="2400" b="1" i="1" dirty="0" smtClean="0"/>
              <a:t>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б</a:t>
            </a:r>
            <a:r>
              <a:rPr lang="ru-RU" sz="2400" b="1" dirty="0" smtClean="0"/>
              <a:t>)  «Посторонние лица не влияют на ход действия, они совершенно лишние».</a:t>
            </a:r>
          </a:p>
          <a:p>
            <a:pPr>
              <a:buNone/>
            </a:pPr>
            <a:r>
              <a:rPr lang="ru-RU" sz="2400" b="1" i="1" dirty="0" smtClean="0"/>
              <a:t>   (Ответ А)</a:t>
            </a:r>
          </a:p>
          <a:p>
            <a:pPr>
              <a:buNone/>
            </a:pPr>
            <a:r>
              <a:rPr lang="ru-RU" sz="2400" b="1" i="1" dirty="0" smtClean="0"/>
              <a:t>   </a:t>
            </a:r>
            <a:r>
              <a:rPr lang="ru-RU" sz="2400" b="1" dirty="0" smtClean="0"/>
              <a:t>а</a:t>
            </a:r>
            <a:r>
              <a:rPr lang="ru-RU" sz="2400" b="1" dirty="0" smtClean="0"/>
              <a:t>)</a:t>
            </a:r>
            <a:r>
              <a:rPr lang="ru-RU" sz="2400" i="1" dirty="0" smtClean="0"/>
              <a:t> </a:t>
            </a:r>
            <a:r>
              <a:rPr lang="ru-RU" sz="2400" b="1" dirty="0" smtClean="0"/>
              <a:t>«Катерина – решительный, цельный русский характер».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б</a:t>
            </a:r>
            <a:r>
              <a:rPr lang="ru-RU" sz="2400" b="1" dirty="0" smtClean="0"/>
              <a:t>)  «Ни одно светлое явление не может возникнуть в темном царстве</a:t>
            </a:r>
            <a:r>
              <a:rPr lang="ru-RU" sz="2400" b="1" dirty="0" smtClean="0"/>
              <a:t>». </a:t>
            </a:r>
          </a:p>
          <a:p>
            <a:pPr>
              <a:buNone/>
            </a:pPr>
            <a:r>
              <a:rPr lang="ru-RU" sz="2400" b="1" i="1" dirty="0" smtClean="0"/>
              <a:t> </a:t>
            </a:r>
            <a:r>
              <a:rPr lang="ru-RU" sz="2400" b="1" i="1" dirty="0" smtClean="0"/>
              <a:t>  (Ответ А)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а</a:t>
            </a:r>
            <a:r>
              <a:rPr lang="ru-RU" b="1" dirty="0" smtClean="0"/>
              <a:t>)</a:t>
            </a:r>
            <a:r>
              <a:rPr lang="ru-RU" i="1" dirty="0" smtClean="0"/>
              <a:t> «</a:t>
            </a:r>
            <a:r>
              <a:rPr lang="ru-RU" b="1" dirty="0" smtClean="0"/>
              <a:t>В Катерине видим мы протест против </a:t>
            </a:r>
            <a:r>
              <a:rPr lang="ru-RU" b="1" dirty="0" err="1" smtClean="0"/>
              <a:t>кабановских</a:t>
            </a:r>
            <a:r>
              <a:rPr lang="ru-RU" b="1" dirty="0" smtClean="0"/>
              <a:t> понятий о нравственности, протест, доведенный до конца».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б</a:t>
            </a:r>
            <a:r>
              <a:rPr lang="ru-RU" b="1" dirty="0" smtClean="0"/>
              <a:t>)</a:t>
            </a:r>
            <a:r>
              <a:rPr lang="ru-RU" b="1" i="1" dirty="0" smtClean="0"/>
              <a:t> «</a:t>
            </a:r>
            <a:r>
              <a:rPr lang="ru-RU" b="1" dirty="0" smtClean="0"/>
              <a:t>Воспитание и жизнь не могли дать Катерине ни твердого характера, ни развитого ума…»</a:t>
            </a:r>
          </a:p>
          <a:p>
            <a:pPr>
              <a:buNone/>
            </a:pPr>
            <a:r>
              <a:rPr lang="ru-RU" b="1" i="1" dirty="0" smtClean="0"/>
              <a:t>  (Ответ А)</a:t>
            </a:r>
          </a:p>
          <a:p>
            <a:pPr>
              <a:buNone/>
            </a:pPr>
            <a:r>
              <a:rPr lang="ru-RU" i="1" dirty="0" smtClean="0"/>
              <a:t>   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Укажи </a:t>
            </a:r>
            <a:r>
              <a:rPr lang="ru-RU" b="1" i="1" dirty="0" smtClean="0"/>
              <a:t>неверное </a:t>
            </a:r>
            <a:r>
              <a:rPr lang="ru-RU" i="1" dirty="0" smtClean="0"/>
              <a:t>утверждение: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а</a:t>
            </a:r>
            <a:r>
              <a:rPr lang="ru-RU" b="1" dirty="0" smtClean="0"/>
              <a:t>)</a:t>
            </a:r>
            <a:r>
              <a:rPr lang="ru-RU" b="1" i="1" dirty="0" smtClean="0"/>
              <a:t> «</a:t>
            </a:r>
            <a:r>
              <a:rPr lang="ru-RU" b="1" dirty="0" smtClean="0"/>
              <a:t>Нам отрадно видеть избавление Катерины</a:t>
            </a:r>
            <a:r>
              <a:rPr lang="ru-RU" b="1" i="1" dirty="0" smtClean="0"/>
              <a:t>».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б</a:t>
            </a:r>
            <a:r>
              <a:rPr lang="ru-RU" b="1" dirty="0" smtClean="0"/>
              <a:t>) «Катерина не может быть названа светлым явлением».</a:t>
            </a:r>
          </a:p>
          <a:p>
            <a:pPr>
              <a:buNone/>
            </a:pPr>
            <a:r>
              <a:rPr lang="ru-RU" b="1" i="1" dirty="0" smtClean="0"/>
              <a:t>  </a:t>
            </a:r>
            <a:r>
              <a:rPr lang="ru-RU" b="1" i="1" dirty="0" smtClean="0"/>
              <a:t>  (Ответ Б)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а</a:t>
            </a:r>
            <a:r>
              <a:rPr lang="ru-RU" b="1" dirty="0" smtClean="0"/>
              <a:t>)</a:t>
            </a:r>
            <a:r>
              <a:rPr lang="ru-RU" b="1" i="1" dirty="0" smtClean="0"/>
              <a:t> «</a:t>
            </a:r>
            <a:r>
              <a:rPr lang="ru-RU" b="1" dirty="0" smtClean="0"/>
              <a:t>Грустно, горько такое освобождение; но что же делать, когда другого выхода нет».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/>
              <a:t>б)</a:t>
            </a:r>
            <a:r>
              <a:rPr lang="ru-RU" dirty="0" smtClean="0"/>
              <a:t>  </a:t>
            </a:r>
            <a:r>
              <a:rPr lang="ru-RU" b="1" dirty="0" smtClean="0"/>
              <a:t>«Катерина разрубает затянувшиеся узлы </a:t>
            </a:r>
            <a:r>
              <a:rPr lang="ru-RU" b="1" dirty="0" smtClean="0"/>
              <a:t>самым </a:t>
            </a:r>
            <a:r>
              <a:rPr lang="ru-RU" b="1" dirty="0" smtClean="0"/>
              <a:t>глупым средством – самоубийством».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(Ответ Б)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а</a:t>
            </a:r>
            <a:r>
              <a:rPr lang="ru-RU" b="1" dirty="0" smtClean="0"/>
              <a:t>) «У Островского на первом плане является всегда общая, не зависящая ни от кого из действующих лиц, обстановка жизни. Он не карает ни злодея, ни жертву».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б</a:t>
            </a:r>
            <a:r>
              <a:rPr lang="ru-RU" b="1" dirty="0" smtClean="0"/>
              <a:t>) «Именно самодуры у Островского подавляют  развитие и волю человека».</a:t>
            </a:r>
            <a:r>
              <a:rPr lang="ru-RU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b="1" i="1" dirty="0" smtClean="0"/>
              <a:t>(Ответ Б)                                                      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/>
              <a:t>Установи соответствие между названием критической статьи и ее автором: 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smtClean="0"/>
              <a:t>Д.И.Писарев, Н.А. Добролюбов, А. Григорьев, М.А. Антонович.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smtClean="0"/>
              <a:t>«Луч света в темном царстве», «Промахи», «Мотивы русской драмы», «После «Грозы» Островского».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Правильный </a:t>
            </a:r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- ( Писарев – «Мотивы русской драмы», Добролюбов – «Луч света в темном царстве»,  Антонович – «Промахи» и  Григорьев – «После «Грозы» Островского».)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- Когда была написана статья «Луч света в темном царстве?</a:t>
            </a:r>
            <a:r>
              <a:rPr lang="ru-RU" b="1" i="1" dirty="0" smtClean="0"/>
              <a:t>»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- (В 1860 году. )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- Какая еще статья Н.А. Добролюбова тебе известна?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b="1" dirty="0" smtClean="0"/>
              <a:t>(«Что такое обломовщина?»)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- От какого слова произошло слово «обломовщина»?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smtClean="0"/>
              <a:t>-(Об этом ты узнаешь сегодня на уроке.)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- Попробуй самостоятельно сформулировать тему нашего сегодняшнего урока по данным  опорным словам: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b="1" i="1" dirty="0" smtClean="0"/>
              <a:t>Иван Александрович Гончаров, жизнь, Обломов,  творчество, роман.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609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Укажи верное утверждение: </vt:lpstr>
      <vt:lpstr>Слайд 2</vt:lpstr>
      <vt:lpstr>Слайд 3</vt:lpstr>
      <vt:lpstr>Укажи неверное утверждение: </vt:lpstr>
      <vt:lpstr>Слайд 5</vt:lpstr>
      <vt:lpstr>Установи соответствие между названием критической статьи и ее автором: </vt:lpstr>
      <vt:lpstr> Правильный ответ:</vt:lpstr>
      <vt:lpstr>Слайд 8</vt:lpstr>
      <vt:lpstr>Слайд 9</vt:lpstr>
      <vt:lpstr>ТЕМА УРОКА:</vt:lpstr>
      <vt:lpstr>ФИЗКУЛЬТМИНУТКА</vt:lpstr>
      <vt:lpstr>Слайд 12</vt:lpstr>
      <vt:lpstr>Ответь на вопросы:</vt:lpstr>
      <vt:lpstr>Слайд 14</vt:lpstr>
      <vt:lpstr>Слайд 15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2016-01-13T14:31:26Z</dcterms:created>
  <dcterms:modified xsi:type="dcterms:W3CDTF">2016-01-13T16:45:39Z</dcterms:modified>
</cp:coreProperties>
</file>