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5" r:id="rId8"/>
    <p:sldId id="267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6A1D7-C039-4D01-B855-C84F1D7E411C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9675D-CCE2-47C2-BB5F-8F849CFB1F8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6A1D7-C039-4D01-B855-C84F1D7E411C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9675D-CCE2-47C2-BB5F-8F849CFB1F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6A1D7-C039-4D01-B855-C84F1D7E411C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9675D-CCE2-47C2-BB5F-8F849CFB1F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6A1D7-C039-4D01-B855-C84F1D7E411C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9675D-CCE2-47C2-BB5F-8F849CFB1F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6A1D7-C039-4D01-B855-C84F1D7E411C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9675D-CCE2-47C2-BB5F-8F849CFB1F8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6A1D7-C039-4D01-B855-C84F1D7E411C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9675D-CCE2-47C2-BB5F-8F849CFB1F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6A1D7-C039-4D01-B855-C84F1D7E411C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9675D-CCE2-47C2-BB5F-8F849CFB1F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6A1D7-C039-4D01-B855-C84F1D7E411C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9675D-CCE2-47C2-BB5F-8F849CFB1F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6A1D7-C039-4D01-B855-C84F1D7E411C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9675D-CCE2-47C2-BB5F-8F849CFB1F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6A1D7-C039-4D01-B855-C84F1D7E411C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9675D-CCE2-47C2-BB5F-8F849CFB1F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6A1D7-C039-4D01-B855-C84F1D7E411C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189675D-CCE2-47C2-BB5F-8F849CFB1F8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D6A1D7-C039-4D01-B855-C84F1D7E411C}" type="datetimeFigureOut">
              <a:rPr lang="ru-RU" smtClean="0"/>
              <a:t>13.01.2016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189675D-CCE2-47C2-BB5F-8F849CFB1F88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Укажи </a:t>
            </a:r>
            <a:r>
              <a:rPr lang="ru-RU" b="1" i="1" dirty="0" smtClean="0"/>
              <a:t>верное </a:t>
            </a:r>
            <a:r>
              <a:rPr lang="ru-RU" i="1" dirty="0" smtClean="0"/>
              <a:t>утверждение: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b="1" dirty="0" smtClean="0"/>
              <a:t>а</a:t>
            </a:r>
            <a:r>
              <a:rPr lang="ru-RU" b="1" dirty="0" smtClean="0"/>
              <a:t>)</a:t>
            </a:r>
            <a:r>
              <a:rPr lang="ru-RU" sz="2400" b="1" dirty="0" smtClean="0"/>
              <a:t> «Островский обладает глубоким пониманием русской жизни и великим уменьем изображать резко и живо самые существенные ее стороны».</a:t>
            </a:r>
            <a:r>
              <a:rPr lang="ru-RU" sz="2400" b="1" i="1" dirty="0" smtClean="0"/>
              <a:t> </a:t>
            </a:r>
            <a:br>
              <a:rPr lang="ru-RU" sz="2400" b="1" i="1" dirty="0" smtClean="0"/>
            </a:br>
            <a:r>
              <a:rPr lang="ru-RU" sz="2400" b="1" dirty="0" smtClean="0"/>
              <a:t> б) Островский не понимает русской жизни и рисует все в самых мрачных и темных красках».</a:t>
            </a:r>
          </a:p>
          <a:p>
            <a:pPr>
              <a:buNone/>
            </a:pPr>
            <a:r>
              <a:rPr lang="ru-RU" sz="2400" b="1" i="1" dirty="0" smtClean="0"/>
              <a:t>   (Ответ А)</a:t>
            </a:r>
          </a:p>
          <a:p>
            <a:pPr>
              <a:buNone/>
            </a:pPr>
            <a:r>
              <a:rPr lang="ru-RU" sz="2400" b="1" dirty="0" smtClean="0"/>
              <a:t> </a:t>
            </a:r>
            <a:r>
              <a:rPr lang="ru-RU" sz="2400" b="1" dirty="0" smtClean="0"/>
              <a:t>  </a:t>
            </a:r>
            <a:r>
              <a:rPr lang="ru-RU" b="1" i="1" dirty="0" smtClean="0"/>
              <a:t>а</a:t>
            </a:r>
            <a:r>
              <a:rPr lang="ru-RU" b="1" i="1" dirty="0" smtClean="0"/>
              <a:t>) </a:t>
            </a:r>
            <a:r>
              <a:rPr lang="ru-RU" b="1" dirty="0" smtClean="0"/>
              <a:t>«Умная и развитая личность, сама того не замечая, действует на все, что к ней прикасается и не зависит от чужой воли».</a:t>
            </a:r>
          </a:p>
          <a:p>
            <a:pPr>
              <a:buNone/>
            </a:pPr>
            <a:r>
              <a:rPr lang="ru-RU" b="1" dirty="0" smtClean="0"/>
              <a:t>   </a:t>
            </a:r>
            <a:r>
              <a:rPr lang="ru-RU" b="1" dirty="0" smtClean="0"/>
              <a:t>б)</a:t>
            </a:r>
            <a:r>
              <a:rPr lang="ru-RU" dirty="0" smtClean="0"/>
              <a:t> </a:t>
            </a:r>
            <a:r>
              <a:rPr lang="ru-RU" i="1" dirty="0" smtClean="0"/>
              <a:t>«</a:t>
            </a:r>
            <a:r>
              <a:rPr lang="ru-RU" b="1" dirty="0" smtClean="0"/>
              <a:t>Самодурство опирается на толстой мошне, которую называют «божиим благословением», и  безответность людей перед ним определяется материальною от него зависимостью».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 </a:t>
            </a:r>
            <a:r>
              <a:rPr lang="ru-RU" b="1" i="1" dirty="0" smtClean="0"/>
              <a:t>(Ответ Б)</a:t>
            </a:r>
            <a:endParaRPr lang="ru-RU" i="1" dirty="0" smtClean="0"/>
          </a:p>
          <a:p>
            <a:pPr>
              <a:buNone/>
            </a:pP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ТЕМА УРОКА: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5600" b="1" dirty="0" smtClean="0"/>
              <a:t>«И.А. Гончаров. Жизнь и творчество. Роман «Обломов</a:t>
            </a:r>
            <a:r>
              <a:rPr lang="ru-RU" sz="5400" b="1" dirty="0" smtClean="0"/>
              <a:t>».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7851648" cy="1828800"/>
          </a:xfrm>
        </p:spPr>
        <p:txBody>
          <a:bodyPr/>
          <a:lstStyle/>
          <a:p>
            <a:pPr algn="ctr"/>
            <a:r>
              <a:rPr lang="ru-RU" dirty="0" smtClean="0"/>
              <a:t>ФИЗКУЛЬТМИНУТКА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i="1" dirty="0" smtClean="0"/>
              <a:t>Следи за фигурами на экране</a:t>
            </a:r>
            <a:endParaRPr lang="ru-RU" sz="4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827088" y="260350"/>
            <a:ext cx="1008062" cy="936625"/>
            <a:chOff x="340" y="1253"/>
            <a:chExt cx="635" cy="590"/>
          </a:xfrm>
        </p:grpSpPr>
        <p:sp>
          <p:nvSpPr>
            <p:cNvPr id="7198" name="AutoShape 28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9" name="AutoShape 32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7164388" y="3573463"/>
            <a:ext cx="1008062" cy="936625"/>
            <a:chOff x="340" y="1253"/>
            <a:chExt cx="635" cy="590"/>
          </a:xfrm>
        </p:grpSpPr>
        <p:sp>
          <p:nvSpPr>
            <p:cNvPr id="7196" name="AutoShape 43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7" name="AutoShape 44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4859338" y="3068638"/>
            <a:ext cx="1008062" cy="936625"/>
            <a:chOff x="340" y="1253"/>
            <a:chExt cx="635" cy="590"/>
          </a:xfrm>
        </p:grpSpPr>
        <p:sp>
          <p:nvSpPr>
            <p:cNvPr id="7194" name="AutoShape 49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5" name="AutoShape 50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5" name="Group 51"/>
          <p:cNvGrpSpPr>
            <a:grpSpLocks/>
          </p:cNvGrpSpPr>
          <p:nvPr/>
        </p:nvGrpSpPr>
        <p:grpSpPr bwMode="auto">
          <a:xfrm>
            <a:off x="2051050" y="2492375"/>
            <a:ext cx="1008063" cy="936625"/>
            <a:chOff x="340" y="1253"/>
            <a:chExt cx="635" cy="590"/>
          </a:xfrm>
        </p:grpSpPr>
        <p:sp>
          <p:nvSpPr>
            <p:cNvPr id="7192" name="AutoShape 52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3" name="AutoShape 53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" name="Group 57"/>
          <p:cNvGrpSpPr>
            <a:grpSpLocks/>
          </p:cNvGrpSpPr>
          <p:nvPr/>
        </p:nvGrpSpPr>
        <p:grpSpPr bwMode="auto">
          <a:xfrm>
            <a:off x="900113" y="5445125"/>
            <a:ext cx="1008062" cy="936625"/>
            <a:chOff x="340" y="1253"/>
            <a:chExt cx="635" cy="590"/>
          </a:xfrm>
        </p:grpSpPr>
        <p:sp>
          <p:nvSpPr>
            <p:cNvPr id="7190" name="AutoShape 58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1" name="AutoShape 59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7" name="Group 60"/>
          <p:cNvGrpSpPr>
            <a:grpSpLocks/>
          </p:cNvGrpSpPr>
          <p:nvPr/>
        </p:nvGrpSpPr>
        <p:grpSpPr bwMode="auto">
          <a:xfrm>
            <a:off x="4356100" y="4941888"/>
            <a:ext cx="1008063" cy="936625"/>
            <a:chOff x="340" y="1253"/>
            <a:chExt cx="635" cy="590"/>
          </a:xfrm>
        </p:grpSpPr>
        <p:sp>
          <p:nvSpPr>
            <p:cNvPr id="7188" name="AutoShape 61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9" name="AutoShape 62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8" name="Group 63"/>
          <p:cNvGrpSpPr>
            <a:grpSpLocks/>
          </p:cNvGrpSpPr>
          <p:nvPr/>
        </p:nvGrpSpPr>
        <p:grpSpPr bwMode="auto">
          <a:xfrm>
            <a:off x="5292725" y="1341438"/>
            <a:ext cx="1008063" cy="936625"/>
            <a:chOff x="340" y="1253"/>
            <a:chExt cx="635" cy="590"/>
          </a:xfrm>
        </p:grpSpPr>
        <p:sp>
          <p:nvSpPr>
            <p:cNvPr id="7186" name="AutoShape 64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7" name="AutoShape 65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9" name="Group 66"/>
          <p:cNvGrpSpPr>
            <a:grpSpLocks/>
          </p:cNvGrpSpPr>
          <p:nvPr/>
        </p:nvGrpSpPr>
        <p:grpSpPr bwMode="auto">
          <a:xfrm>
            <a:off x="3924300" y="260350"/>
            <a:ext cx="1008063" cy="936625"/>
            <a:chOff x="340" y="1253"/>
            <a:chExt cx="635" cy="590"/>
          </a:xfrm>
        </p:grpSpPr>
        <p:sp>
          <p:nvSpPr>
            <p:cNvPr id="7184" name="AutoShape 67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5" name="AutoShape 68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" name="Group 72"/>
          <p:cNvGrpSpPr>
            <a:grpSpLocks/>
          </p:cNvGrpSpPr>
          <p:nvPr/>
        </p:nvGrpSpPr>
        <p:grpSpPr bwMode="auto">
          <a:xfrm>
            <a:off x="7451725" y="260350"/>
            <a:ext cx="1008063" cy="936625"/>
            <a:chOff x="340" y="1253"/>
            <a:chExt cx="635" cy="590"/>
          </a:xfrm>
        </p:grpSpPr>
        <p:sp>
          <p:nvSpPr>
            <p:cNvPr id="7182" name="AutoShape 73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3" name="AutoShape 74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1" name="Group 75"/>
          <p:cNvGrpSpPr>
            <a:grpSpLocks/>
          </p:cNvGrpSpPr>
          <p:nvPr/>
        </p:nvGrpSpPr>
        <p:grpSpPr bwMode="auto">
          <a:xfrm>
            <a:off x="3924300" y="2420938"/>
            <a:ext cx="1008063" cy="936625"/>
            <a:chOff x="340" y="1253"/>
            <a:chExt cx="635" cy="590"/>
          </a:xfrm>
        </p:grpSpPr>
        <p:sp>
          <p:nvSpPr>
            <p:cNvPr id="7180" name="AutoShape 76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1" name="AutoShape 77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500"/>
                            </p:stCondLst>
                            <p:childTnLst>
                              <p:par>
                                <p:cTn id="6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500"/>
                            </p:stCondLst>
                            <p:childTnLst>
                              <p:par>
                                <p:cTn id="6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000"/>
                            </p:stCondLst>
                            <p:childTnLst>
                              <p:par>
                                <p:cTn id="7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0"/>
                            </p:stCondLst>
                            <p:childTnLst>
                              <p:par>
                                <p:cTn id="7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500"/>
                            </p:stCondLst>
                            <p:childTnLst>
                              <p:par>
                                <p:cTn id="8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500"/>
                            </p:stCondLst>
                            <p:childTnLst>
                              <p:par>
                                <p:cTn id="8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0"/>
                            </p:stCondLst>
                            <p:childTnLst>
                              <p:par>
                                <p:cTn id="9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0"/>
                            </p:stCondLst>
                            <p:childTnLst>
                              <p:par>
                                <p:cTn id="9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500"/>
                            </p:stCondLst>
                            <p:childTnLst>
                              <p:par>
                                <p:cTn id="10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500"/>
                            </p:stCondLst>
                            <p:childTnLst>
                              <p:par>
                                <p:cTn id="10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6000"/>
                            </p:stCondLst>
                            <p:childTnLst>
                              <p:par>
                                <p:cTn id="11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1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6500"/>
                            </p:stCondLst>
                            <p:childTnLst>
                              <p:par>
                                <p:cTn id="11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6500"/>
                            </p:stCondLst>
                            <p:childTnLst>
                              <p:par>
                                <p:cTn id="12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7000"/>
                            </p:stCondLst>
                            <p:childTnLst>
                              <p:par>
                                <p:cTn id="12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7000"/>
                            </p:stCondLst>
                            <p:childTnLst>
                              <p:par>
                                <p:cTn id="13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7500"/>
                            </p:stCondLst>
                            <p:childTnLst>
                              <p:par>
                                <p:cTn id="13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7500"/>
                            </p:stCondLst>
                            <p:childTnLst>
                              <p:par>
                                <p:cTn id="14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8000"/>
                            </p:stCondLst>
                            <p:childTnLst>
                              <p:par>
                                <p:cTn id="14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8000"/>
                            </p:stCondLst>
                            <p:childTnLst>
                              <p:par>
                                <p:cTn id="14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8500"/>
                            </p:stCondLst>
                            <p:childTnLst>
                              <p:par>
                                <p:cTn id="15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8500"/>
                            </p:stCondLst>
                            <p:childTnLst>
                              <p:par>
                                <p:cTn id="15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9000"/>
                            </p:stCondLst>
                            <p:childTnLst>
                              <p:par>
                                <p:cTn id="16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9000"/>
                            </p:stCondLst>
                            <p:childTnLst>
                              <p:par>
                                <p:cTn id="16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9500"/>
                            </p:stCondLst>
                            <p:childTnLst>
                              <p:par>
                                <p:cTn id="173" presetID="1" presetClass="path" presetSubtype="0" repeatCount="3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4 -0.28856 C 0.15521 -0.28856 0.2757 -0.14936 0.2757 0.02196 C 0.2757 0.19306 0.15521 0.33295 0.00764 0.33295 C -0.1401 0.33295 -0.25989 0.19306 -0.25989 0.02196 C -0.25989 -0.14936 -0.1401 -0.28856 0.00764 -0.28856 Z " pathEditMode="relative" rAng="0" ptsTypes="fffff">
                                      <p:cBhvr>
                                        <p:cTn id="174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8500"/>
                            </p:stCondLst>
                            <p:childTnLst>
                              <p:par>
                                <p:cTn id="176" presetID="1" presetClass="path" presetSubtype="0" repeatCount="3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4 -0.28856 C 0.15434 -0.28856 0.27413 -0.14752 0.27413 0.0259 C 0.27413 0.19954 0.15434 0.34058 0.00764 0.34058 C -0.13889 0.34058 -0.25764 0.19954 -0.25764 0.0259 C -0.25764 -0.14752 -0.13889 -0.28856 0.00764 -0.28856 Z " pathEditMode="relative" rAng="0" ptsTypes="fffff">
                                      <p:cBhvr>
                                        <p:cTn id="177" dur="2000" spd="-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3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4500"/>
                            </p:stCondLst>
                            <p:childTnLst>
                              <p:par>
                                <p:cTn id="179" presetID="35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1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Ответь на вопросы: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- </a:t>
            </a:r>
            <a:r>
              <a:rPr lang="ru-RU" i="1" dirty="0" smtClean="0"/>
              <a:t>О ком рассказывает роман И.А. Гончарова «Обломов»? </a:t>
            </a:r>
          </a:p>
          <a:p>
            <a:pPr>
              <a:buNone/>
            </a:pPr>
            <a:r>
              <a:rPr lang="ru-RU" i="1" dirty="0" smtClean="0"/>
              <a:t> </a:t>
            </a:r>
            <a:r>
              <a:rPr lang="ru-RU" i="1" dirty="0" smtClean="0"/>
              <a:t>- </a:t>
            </a:r>
            <a:r>
              <a:rPr lang="ru-RU" b="1" dirty="0" smtClean="0"/>
              <a:t>(О дворянине Илье </a:t>
            </a:r>
            <a:r>
              <a:rPr lang="ru-RU" b="1" dirty="0" err="1" smtClean="0"/>
              <a:t>Ильече</a:t>
            </a:r>
            <a:r>
              <a:rPr lang="ru-RU" b="1" dirty="0" smtClean="0"/>
              <a:t> Обломове.)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  - </a:t>
            </a:r>
            <a:r>
              <a:rPr lang="ru-RU" i="1" dirty="0" smtClean="0"/>
              <a:t>Как этот персонаж проводит все свое время?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- </a:t>
            </a:r>
            <a:r>
              <a:rPr lang="ru-RU" b="1" dirty="0" smtClean="0"/>
              <a:t>(Ничего не делает. Лежит на диване в удобном домашнем халате и мечтает.)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-</a:t>
            </a:r>
            <a:r>
              <a:rPr lang="ru-RU" dirty="0" smtClean="0"/>
              <a:t> </a:t>
            </a:r>
            <a:r>
              <a:rPr lang="ru-RU" i="1" dirty="0" smtClean="0"/>
              <a:t>Чем можно объяснить такое поведение?</a:t>
            </a:r>
            <a:r>
              <a:rPr lang="ru-RU" dirty="0" smtClean="0"/>
              <a:t>  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ru-RU" dirty="0" smtClean="0"/>
              <a:t>  - </a:t>
            </a:r>
            <a:r>
              <a:rPr lang="ru-RU" b="1" dirty="0" smtClean="0"/>
              <a:t>(Ленью и апатией. )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-</a:t>
            </a:r>
            <a:r>
              <a:rPr lang="ru-RU" dirty="0" smtClean="0"/>
              <a:t> </a:t>
            </a:r>
            <a:r>
              <a:rPr lang="ru-RU" i="1" dirty="0" smtClean="0"/>
              <a:t>Как появились у Обломова эти отрицательные качества </a:t>
            </a:r>
            <a:r>
              <a:rPr lang="ru-RU" i="1" dirty="0" smtClean="0"/>
              <a:t>характера?  </a:t>
            </a:r>
          </a:p>
          <a:p>
            <a:pPr>
              <a:buNone/>
            </a:pPr>
            <a:r>
              <a:rPr lang="ru-RU" dirty="0" smtClean="0"/>
              <a:t>   -</a:t>
            </a:r>
            <a:r>
              <a:rPr lang="ru-RU" b="1" dirty="0" smtClean="0"/>
              <a:t> </a:t>
            </a:r>
            <a:r>
              <a:rPr lang="ru-RU" b="1" dirty="0" smtClean="0"/>
              <a:t>(Благодаря воспитанию. Он родился в Обломовке, где все </a:t>
            </a:r>
            <a:r>
              <a:rPr lang="ru-RU" b="1" dirty="0" err="1" smtClean="0"/>
              <a:t>все</a:t>
            </a:r>
            <a:r>
              <a:rPr lang="ru-RU" b="1" dirty="0" smtClean="0"/>
              <a:t> за него делали.)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                                               </a:t>
            </a:r>
            <a:endParaRPr lang="ru-RU" dirty="0" smtClean="0"/>
          </a:p>
          <a:p>
            <a:pPr>
              <a:buNone/>
            </a:pPr>
            <a:r>
              <a:rPr lang="ru-RU" b="1" i="1" dirty="0" smtClean="0"/>
              <a:t>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17290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ru-RU" dirty="0" smtClean="0"/>
              <a:t>   - </a:t>
            </a:r>
            <a:r>
              <a:rPr lang="ru-RU" i="1" dirty="0" smtClean="0"/>
              <a:t>В чём состоит главная проблема романа? </a:t>
            </a:r>
          </a:p>
          <a:p>
            <a:pPr>
              <a:buNone/>
            </a:pPr>
            <a:r>
              <a:rPr lang="ru-RU" i="1" dirty="0" smtClean="0"/>
              <a:t>   - </a:t>
            </a:r>
            <a:r>
              <a:rPr lang="ru-RU" b="1" dirty="0" smtClean="0"/>
              <a:t>(В обломовщине, т.к. лень становится главным принципом жизни. Такие люди, как Илья Ильич, не способны принести пользу обществу и прожили жизнь впустую.)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Домашнее задание: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dirty="0" smtClean="0"/>
              <a:t> Читать </a:t>
            </a:r>
            <a:r>
              <a:rPr lang="ru-RU" dirty="0" smtClean="0"/>
              <a:t>первую главу романа. Найти описание комнаты Обломова.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   </a:t>
            </a:r>
            <a:r>
              <a:rPr lang="ru-RU" sz="2400" b="1" dirty="0" smtClean="0"/>
              <a:t>а</a:t>
            </a:r>
            <a:r>
              <a:rPr lang="ru-RU" sz="2400" b="1" dirty="0" smtClean="0"/>
              <a:t>) «Посторонние лица имеют резон своего появления и оказываются даже необходимы для полноты пьесы».</a:t>
            </a:r>
            <a:r>
              <a:rPr lang="ru-RU" sz="2400" b="1" i="1" dirty="0" smtClean="0"/>
              <a:t>  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</a:t>
            </a:r>
            <a:r>
              <a:rPr lang="ru-RU" sz="2400" b="1" dirty="0" smtClean="0"/>
              <a:t>б</a:t>
            </a:r>
            <a:r>
              <a:rPr lang="ru-RU" sz="2400" b="1" dirty="0" smtClean="0"/>
              <a:t>)  «Посторонние лица не влияют на ход действия, они совершенно лишние».</a:t>
            </a:r>
          </a:p>
          <a:p>
            <a:pPr>
              <a:buNone/>
            </a:pPr>
            <a:r>
              <a:rPr lang="ru-RU" sz="2400" b="1" i="1" dirty="0" smtClean="0"/>
              <a:t>   (Ответ А)</a:t>
            </a:r>
          </a:p>
          <a:p>
            <a:pPr>
              <a:buNone/>
            </a:pPr>
            <a:r>
              <a:rPr lang="ru-RU" sz="2400" b="1" i="1" dirty="0" smtClean="0"/>
              <a:t>   </a:t>
            </a:r>
            <a:r>
              <a:rPr lang="ru-RU" sz="2400" b="1" dirty="0" smtClean="0"/>
              <a:t>а</a:t>
            </a:r>
            <a:r>
              <a:rPr lang="ru-RU" sz="2400" b="1" dirty="0" smtClean="0"/>
              <a:t>)</a:t>
            </a:r>
            <a:r>
              <a:rPr lang="ru-RU" sz="2400" i="1" dirty="0" smtClean="0"/>
              <a:t> </a:t>
            </a:r>
            <a:r>
              <a:rPr lang="ru-RU" sz="2400" b="1" dirty="0" smtClean="0"/>
              <a:t>«Катерина – решительный, цельный русский характер».</a:t>
            </a:r>
            <a:endParaRPr lang="ru-RU" sz="2400" dirty="0" smtClean="0"/>
          </a:p>
          <a:p>
            <a:pPr>
              <a:buNone/>
            </a:pPr>
            <a:r>
              <a:rPr lang="ru-RU" sz="2400" b="1" dirty="0" smtClean="0"/>
              <a:t>  б</a:t>
            </a:r>
            <a:r>
              <a:rPr lang="ru-RU" sz="2400" b="1" dirty="0" smtClean="0"/>
              <a:t>)  «Ни одно светлое явление не может возникнуть в темном царстве</a:t>
            </a:r>
            <a:r>
              <a:rPr lang="ru-RU" sz="2400" b="1" dirty="0" smtClean="0"/>
              <a:t>». </a:t>
            </a:r>
          </a:p>
          <a:p>
            <a:pPr>
              <a:buNone/>
            </a:pPr>
            <a:r>
              <a:rPr lang="ru-RU" sz="2400" b="1" i="1" dirty="0" smtClean="0"/>
              <a:t> </a:t>
            </a:r>
            <a:r>
              <a:rPr lang="ru-RU" sz="2400" b="1" i="1" dirty="0" smtClean="0"/>
              <a:t>  (Ответ А)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а</a:t>
            </a:r>
            <a:r>
              <a:rPr lang="ru-RU" b="1" dirty="0" smtClean="0"/>
              <a:t>)</a:t>
            </a:r>
            <a:r>
              <a:rPr lang="ru-RU" i="1" dirty="0" smtClean="0"/>
              <a:t> «</a:t>
            </a:r>
            <a:r>
              <a:rPr lang="ru-RU" b="1" dirty="0" smtClean="0"/>
              <a:t>В Катерине видим мы протест против </a:t>
            </a:r>
            <a:r>
              <a:rPr lang="ru-RU" b="1" dirty="0" err="1" smtClean="0"/>
              <a:t>кабановских</a:t>
            </a:r>
            <a:r>
              <a:rPr lang="ru-RU" b="1" dirty="0" smtClean="0"/>
              <a:t> понятий о нравственности, протест, доведенный до конца».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</a:t>
            </a:r>
            <a:r>
              <a:rPr lang="ru-RU" b="1" dirty="0" smtClean="0"/>
              <a:t>б</a:t>
            </a:r>
            <a:r>
              <a:rPr lang="ru-RU" b="1" dirty="0" smtClean="0"/>
              <a:t>)</a:t>
            </a:r>
            <a:r>
              <a:rPr lang="ru-RU" b="1" i="1" dirty="0" smtClean="0"/>
              <a:t> «</a:t>
            </a:r>
            <a:r>
              <a:rPr lang="ru-RU" b="1" dirty="0" smtClean="0"/>
              <a:t>Воспитание и жизнь не могли дать Катерине ни твердого характера, ни развитого ума…»</a:t>
            </a:r>
          </a:p>
          <a:p>
            <a:pPr>
              <a:buNone/>
            </a:pPr>
            <a:r>
              <a:rPr lang="ru-RU" b="1" i="1" dirty="0" smtClean="0"/>
              <a:t>  (Ответ А)</a:t>
            </a:r>
          </a:p>
          <a:p>
            <a:pPr>
              <a:buNone/>
            </a:pPr>
            <a:r>
              <a:rPr lang="ru-RU" i="1" dirty="0" smtClean="0"/>
              <a:t>    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Укажи </a:t>
            </a:r>
            <a:r>
              <a:rPr lang="ru-RU" b="1" i="1" dirty="0" smtClean="0"/>
              <a:t>неверное </a:t>
            </a:r>
            <a:r>
              <a:rPr lang="ru-RU" i="1" dirty="0" smtClean="0"/>
              <a:t>утверждение: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    а</a:t>
            </a:r>
            <a:r>
              <a:rPr lang="ru-RU" b="1" dirty="0" smtClean="0"/>
              <a:t>)</a:t>
            </a:r>
            <a:r>
              <a:rPr lang="ru-RU" b="1" i="1" dirty="0" smtClean="0"/>
              <a:t> «</a:t>
            </a:r>
            <a:r>
              <a:rPr lang="ru-RU" b="1" dirty="0" smtClean="0"/>
              <a:t>Нам отрадно видеть избавление Катерины</a:t>
            </a:r>
            <a:r>
              <a:rPr lang="ru-RU" b="1" i="1" dirty="0" smtClean="0"/>
              <a:t>».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   б</a:t>
            </a:r>
            <a:r>
              <a:rPr lang="ru-RU" b="1" dirty="0" smtClean="0"/>
              <a:t>) «Катерина не может быть названа светлым явлением».</a:t>
            </a:r>
          </a:p>
          <a:p>
            <a:pPr>
              <a:buNone/>
            </a:pPr>
            <a:r>
              <a:rPr lang="ru-RU" b="1" i="1" dirty="0" smtClean="0"/>
              <a:t>  </a:t>
            </a:r>
            <a:r>
              <a:rPr lang="ru-RU" b="1" i="1" dirty="0" smtClean="0"/>
              <a:t>  (Ответ Б)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</a:t>
            </a:r>
            <a:r>
              <a:rPr lang="ru-RU" b="1" dirty="0" smtClean="0"/>
              <a:t>а</a:t>
            </a:r>
            <a:r>
              <a:rPr lang="ru-RU" b="1" dirty="0" smtClean="0"/>
              <a:t>)</a:t>
            </a:r>
            <a:r>
              <a:rPr lang="ru-RU" b="1" i="1" dirty="0" smtClean="0"/>
              <a:t> «</a:t>
            </a:r>
            <a:r>
              <a:rPr lang="ru-RU" b="1" dirty="0" smtClean="0"/>
              <a:t>Грустно, горько такое освобождение; но что же делать, когда другого выхода нет».</a:t>
            </a:r>
          </a:p>
          <a:p>
            <a:pPr>
              <a:buNone/>
            </a:pPr>
            <a:r>
              <a:rPr lang="ru-RU" b="1" dirty="0" smtClean="0"/>
              <a:t>    </a:t>
            </a:r>
            <a:r>
              <a:rPr lang="ru-RU" b="1" dirty="0" smtClean="0"/>
              <a:t>б)</a:t>
            </a:r>
            <a:r>
              <a:rPr lang="ru-RU" dirty="0" smtClean="0"/>
              <a:t>  </a:t>
            </a:r>
            <a:r>
              <a:rPr lang="ru-RU" b="1" dirty="0" smtClean="0"/>
              <a:t>«Катерина разрубает затянувшиеся узлы </a:t>
            </a:r>
            <a:r>
              <a:rPr lang="ru-RU" b="1" dirty="0" smtClean="0"/>
              <a:t>самым </a:t>
            </a:r>
            <a:r>
              <a:rPr lang="ru-RU" b="1" dirty="0" smtClean="0"/>
              <a:t>глупым средством – самоубийством».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</a:t>
            </a:r>
            <a:r>
              <a:rPr lang="ru-RU" b="1" dirty="0" smtClean="0"/>
              <a:t>(Ответ Б)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а</a:t>
            </a:r>
            <a:r>
              <a:rPr lang="ru-RU" b="1" dirty="0" smtClean="0"/>
              <a:t>) «У Островского на первом плане является всегда общая, не зависящая ни от кого из действующих лиц, обстановка жизни. Он не карает ни злодея, ни жертву».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/>
              <a:t>б</a:t>
            </a:r>
            <a:r>
              <a:rPr lang="ru-RU" b="1" dirty="0" smtClean="0"/>
              <a:t>) «Именно самодуры у Островского подавляют  развитие и волю человека».</a:t>
            </a:r>
            <a:r>
              <a:rPr lang="ru-RU" dirty="0" smtClean="0"/>
              <a:t>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</a:t>
            </a:r>
            <a:r>
              <a:rPr lang="ru-RU" b="1" i="1" dirty="0" smtClean="0"/>
              <a:t>(Ответ Б)                                                       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i="1" dirty="0" smtClean="0"/>
              <a:t>Установи соответствие между названием критической статьи и ее автором: </a:t>
            </a:r>
            <a:endParaRPr lang="ru-RU" sz="40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b="1" i="1" dirty="0" smtClean="0"/>
              <a:t>Д.И.Писарев, Н.А. Добролюбов, А. Григорьев, М.А. Антонович.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b="1" i="1" dirty="0" smtClean="0"/>
              <a:t>«Луч света в темном царстве», «Промахи», «Мотивы русской драмы», «После «Грозы» Островского».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Правильный </a:t>
            </a:r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- ( Писарев – «Мотивы русской драмы», Добролюбов – «Луч света в темном царстве»,  Антонович – «Промахи» и  Григорьев – «После «Грозы» Островского».)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- Когда была написана статья «Луч света в темном царстве?</a:t>
            </a:r>
            <a:r>
              <a:rPr lang="ru-RU" b="1" i="1" dirty="0" smtClean="0"/>
              <a:t>»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- (В 1860 году. )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  - Какая еще статья Н.А. Добролюбова тебе известна?                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- </a:t>
            </a:r>
            <a:r>
              <a:rPr lang="ru-RU" b="1" dirty="0" smtClean="0"/>
              <a:t>(«Что такое обломовщина?»)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  - От какого слова произошло слово «обломовщина»?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</a:t>
            </a:r>
            <a:r>
              <a:rPr lang="ru-RU" b="1" dirty="0" smtClean="0"/>
              <a:t>-(Об этом ты узнаешь сегодня на уроке.)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   - Попробуй самостоятельно сформулировать тему нашего сегодняшнего урока по данным  опорным словам: 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 </a:t>
            </a:r>
            <a:r>
              <a:rPr lang="ru-RU" b="1" i="1" dirty="0" smtClean="0"/>
              <a:t>Иван Александрович Гончаров, жизнь, Обломов,  творчество, роман.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134</TotalTime>
  <Words>609</Words>
  <Application>Microsoft Office PowerPoint</Application>
  <PresentationFormat>Экран (4:3)</PresentationFormat>
  <Paragraphs>58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Укажи верное утверждение: </vt:lpstr>
      <vt:lpstr>Слайд 2</vt:lpstr>
      <vt:lpstr>Слайд 3</vt:lpstr>
      <vt:lpstr>Укажи неверное утверждение: </vt:lpstr>
      <vt:lpstr>Слайд 5</vt:lpstr>
      <vt:lpstr>Установи соответствие между названием критической статьи и ее автором: </vt:lpstr>
      <vt:lpstr> Правильный ответ:</vt:lpstr>
      <vt:lpstr>Слайд 8</vt:lpstr>
      <vt:lpstr>Слайд 9</vt:lpstr>
      <vt:lpstr>ТЕМА УРОКА:</vt:lpstr>
      <vt:lpstr>ФИЗКУЛЬТМИНУТКА</vt:lpstr>
      <vt:lpstr>Слайд 12</vt:lpstr>
      <vt:lpstr>Ответь на вопросы:</vt:lpstr>
      <vt:lpstr>Слайд 14</vt:lpstr>
      <vt:lpstr>Слайд 15</vt:lpstr>
      <vt:lpstr>Домашнее задание: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11</cp:revision>
  <dcterms:created xsi:type="dcterms:W3CDTF">2016-01-13T14:31:26Z</dcterms:created>
  <dcterms:modified xsi:type="dcterms:W3CDTF">2016-01-13T16:45:39Z</dcterms:modified>
</cp:coreProperties>
</file>