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8" r:id="rId2"/>
    <p:sldId id="262" r:id="rId3"/>
    <p:sldId id="304" r:id="rId4"/>
    <p:sldId id="305" r:id="rId5"/>
    <p:sldId id="306" r:id="rId6"/>
    <p:sldId id="308" r:id="rId7"/>
    <p:sldId id="307" r:id="rId8"/>
    <p:sldId id="309" r:id="rId9"/>
    <p:sldId id="311" r:id="rId10"/>
    <p:sldId id="338" r:id="rId11"/>
    <p:sldId id="328" r:id="rId12"/>
    <p:sldId id="335" r:id="rId13"/>
    <p:sldId id="336" r:id="rId14"/>
    <p:sldId id="337" r:id="rId15"/>
    <p:sldId id="329" r:id="rId16"/>
    <p:sldId id="277" r:id="rId1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68" autoAdjust="0"/>
  </p:normalViewPr>
  <p:slideViewPr>
    <p:cSldViewPr>
      <p:cViewPr>
        <p:scale>
          <a:sx n="63" d="100"/>
          <a:sy n="63" d="100"/>
        </p:scale>
        <p:origin x="-120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162917A-29C9-46FD-BEED-654F757A34EE}" type="datetimeFigureOut">
              <a:rPr lang="ru-RU"/>
              <a:pPr>
                <a:defRPr/>
              </a:pPr>
              <a:t>24.02.2016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14875"/>
            <a:ext cx="5437187" cy="4467225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46DC7D-BA40-41DC-905D-A3493EB03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766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4A7E8-D461-4A46-9B6A-D74668848A9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07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6EEDD0-92E8-4038-B38E-B28CC87389C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4A7E8-D461-4A46-9B6A-D74668848A9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6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5A22E2-7CE2-4E75-93DE-A72BAD7445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59781-DA83-413B-8DFA-8AD65D1A0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4BFE9-DDEB-45A9-B1A8-561AAA968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6A146-3BD7-43C4-A32B-9F57A91EA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6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1FB85-568D-4E62-9826-26C9BF453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3A103-0D77-4345-B1A1-A1778A61D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1862-0BDE-4835-A94E-1B14A5961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1C82F-4266-4CCA-8B70-36ADFDC46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DA74-E40F-439C-BBF3-CE26C7891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89FCF-0344-4681-B542-78BDB6E71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DBF68-6338-4FBA-89FC-F5799379A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9417C-2D1C-48AA-B538-300CCE0B4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AAC64F-F63A-4F0E-92FD-143D85A6B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hyperlink" Target="mailto:Okotlyar@prosv.ruOKotlyar@prosv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obrnadzor.gov.ru/ru/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hyperlink" Target="http://www.obrnadzor.gov.ru/ru/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fipi.ru/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1"/>
            <a:ext cx="9144000" cy="3624931"/>
          </a:xfrm>
          <a:prstGeom prst="rect">
            <a:avLst/>
          </a:prstGeom>
          <a:pattFill prst="dkUpDiag">
            <a:fgClr>
              <a:srgbClr val="DBE3E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80332" y="3933056"/>
            <a:ext cx="8168131" cy="2088232"/>
          </a:xfrm>
          <a:prstGeom prst="rect">
            <a:avLst/>
          </a:prstGeom>
          <a:effectLst>
            <a:softEdge rad="3175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lIns="80147" tIns="40074" rIns="80147" bIns="40074">
            <a:noAutofit/>
          </a:bodyPr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defTabSz="1043056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3600" b="1" kern="0" dirty="0" smtClean="0">
                <a:solidFill>
                  <a:srgbClr val="FF0000"/>
                </a:solidFill>
                <a:latin typeface="Trebuchet MS" pitchFamily="34" charset="0"/>
              </a:rPr>
              <a:t>Как помочь Вашему ребёнку успешно подготовиться к сдаче ЕГЭ?</a:t>
            </a:r>
          </a:p>
          <a:p>
            <a:pPr marL="0" lvl="1" algn="ctr" defTabSz="1043056">
              <a:lnSpc>
                <a:spcPct val="90000"/>
              </a:lnSpc>
              <a:spcBef>
                <a:spcPct val="0"/>
              </a:spcBef>
              <a:defRPr/>
            </a:pPr>
            <a:endParaRPr lang="ru-RU" b="1" kern="0" dirty="0" smtClean="0">
              <a:solidFill>
                <a:srgbClr val="FF0000"/>
              </a:solidFill>
              <a:latin typeface="Trebuchet MS" pitchFamily="34" charset="0"/>
            </a:endParaRPr>
          </a:p>
          <a:p>
            <a:pPr marL="0" lvl="1" algn="ctr" defTabSz="1043056">
              <a:lnSpc>
                <a:spcPct val="90000"/>
              </a:lnSpc>
              <a:spcBef>
                <a:spcPct val="0"/>
              </a:spcBef>
              <a:defRPr/>
            </a:pPr>
            <a:r>
              <a:rPr lang="ru-RU" b="1" kern="0" dirty="0" smtClean="0">
                <a:solidFill>
                  <a:srgbClr val="FF0000"/>
                </a:solidFill>
                <a:latin typeface="+mn-lt"/>
              </a:rPr>
              <a:t>06.10.2015 </a:t>
            </a:r>
          </a:p>
          <a:p>
            <a:pPr marL="0" lvl="1" algn="ctr" defTabSz="1043056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4200" b="1" kern="0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en-US" sz="4200" b="1" kern="0" dirty="0" smtClean="0">
                <a:solidFill>
                  <a:srgbClr val="FF0000"/>
                </a:solidFill>
                <a:latin typeface="Trebuchet MS" pitchFamily="34" charset="0"/>
              </a:rPr>
            </a:br>
            <a:endParaRPr lang="ru-RU" sz="4200" b="1" dirty="0">
              <a:solidFill>
                <a:srgbClr val="FF0000"/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6172046"/>
            <a:ext cx="3402084" cy="685954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35835" y="6171008"/>
            <a:ext cx="3402084" cy="68699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677350"/>
            <a:ext cx="2304256" cy="103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8" cy="35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1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Я СДАМ ЕГЭ! МОДУЛЬНЫЙ УЧЕБНЫЙ КУРС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3275" y="1196752"/>
            <a:ext cx="860486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Модульный курс «Я сдам ЕГЭ!» разработан по четырём предметам и направлен на решение следующих задач:</a:t>
            </a:r>
          </a:p>
          <a:p>
            <a:pPr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ориентация на результат, а не на конкретные УМК</a:t>
            </a:r>
          </a:p>
          <a:p>
            <a:pPr>
              <a:buClr>
                <a:srgbClr val="C00000"/>
              </a:buClr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Clr>
                <a:srgbClr val="C00000"/>
              </a:buClr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предоставление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всем категориям участников методически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структурированного специально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подготовленного материала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для 	групповой/индивидуальной подготовки;</a:t>
            </a:r>
          </a:p>
          <a:p>
            <a:pPr>
              <a:buClr>
                <a:srgbClr val="C00000"/>
              </a:buClr>
            </a:pP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предоставление учителю методического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руководства,	направленного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на преодоление типичных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проблем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и ошибок при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выполнении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КИМ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ЕГЭ;</a:t>
            </a:r>
          </a:p>
          <a:p>
            <a:pPr>
              <a:buClr>
                <a:srgbClr val="C00000"/>
              </a:buClr>
            </a:pP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предоставление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будущим участникам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учебного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материала,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разработанного на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основе анализа результатов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ЕГЭ.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289185" y="548680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ПРОЕКТ «Я СДАМ ЕГЭ!»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61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59832" y="116632"/>
            <a:ext cx="4505534" cy="488986"/>
          </a:xfrm>
        </p:spPr>
        <p:txBody>
          <a:bodyPr rtlCol="0">
            <a:normAutofit fontScale="92500" lnSpcReduction="20000"/>
          </a:bodyPr>
          <a:lstStyle/>
          <a:p>
            <a:pPr lvl="0" algn="just">
              <a:buClr>
                <a:srgbClr val="C00000"/>
              </a:buClr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МАТЕМАТИКА БАЗОВАЯ</a:t>
            </a:r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0649">
            <a:off x="329460" y="4176893"/>
            <a:ext cx="1114652" cy="14625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solidFill>
                  <a:schemeClr val="bg1"/>
                </a:solidFill>
              </a:rPr>
              <a:t> Я СДАМ ЕГЭ! МОДУЛЬНЫЕ КУРСЫ. МАТЕМАТИКА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8441" name="Номер слайда 184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" name="Snagit_PPT40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06" y="1196752"/>
            <a:ext cx="7920319" cy="2808312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04014" y="2276872"/>
            <a:ext cx="8323111" cy="1584176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nagit_PPT6AA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381" y="454139"/>
            <a:ext cx="6432854" cy="5432896"/>
          </a:xfrm>
          <a:prstGeom prst="rect">
            <a:avLst/>
          </a:prstGeom>
        </p:spPr>
      </p:pic>
      <p:pic>
        <p:nvPicPr>
          <p:cNvPr id="1843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59832" y="116632"/>
            <a:ext cx="4505534" cy="488986"/>
          </a:xfrm>
        </p:spPr>
        <p:txBody>
          <a:bodyPr rtlCol="0">
            <a:normAutofit fontScale="92500" lnSpcReduction="20000"/>
          </a:bodyPr>
          <a:lstStyle/>
          <a:p>
            <a:pPr lvl="0" algn="just">
              <a:buClr>
                <a:srgbClr val="C00000"/>
              </a:buClr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МАТЕМАТИКА БАЗОВАЯ</a:t>
            </a:r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5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0649">
            <a:off x="329460" y="4176893"/>
            <a:ext cx="1114652" cy="14625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 smtClean="0">
                <a:solidFill>
                  <a:schemeClr val="bg1"/>
                </a:solidFill>
              </a:rPr>
              <a:t> Я СДАМ ЕГЭ! МОДУЛЬНЫЕ КУРСЫ. МАТЕМАТИКА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8441" name="Номер слайда 184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35696" y="928688"/>
            <a:ext cx="6120680" cy="700112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35696" y="1628800"/>
            <a:ext cx="6048672" cy="504056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71700" y="2204864"/>
            <a:ext cx="6084676" cy="1800200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53698" y="3974215"/>
            <a:ext cx="6084676" cy="318881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53698" y="4293096"/>
            <a:ext cx="6084676" cy="720080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7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nagit_PPT73A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5" y="537347"/>
            <a:ext cx="4069278" cy="5412312"/>
          </a:xfrm>
          <a:prstGeom prst="rect">
            <a:avLst/>
          </a:prstGeom>
        </p:spPr>
      </p:pic>
      <p:pic>
        <p:nvPicPr>
          <p:cNvPr id="1843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59832" y="116632"/>
            <a:ext cx="4505534" cy="488986"/>
          </a:xfrm>
        </p:spPr>
        <p:txBody>
          <a:bodyPr rtlCol="0">
            <a:normAutofit fontScale="92500" lnSpcReduction="20000"/>
          </a:bodyPr>
          <a:lstStyle/>
          <a:p>
            <a:pPr lvl="0" algn="just">
              <a:buClr>
                <a:srgbClr val="C00000"/>
              </a:buClr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МАТЕМАТИКА БАЗОВАЯ</a:t>
            </a:r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5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88305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Я СДАМ ЕГЭ! МОДУЛЬНЫЕ КУРСЫ. МАТЕМАТИКА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8441" name="Номер слайда 184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8" name="Snagit_PPTA9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99" y="537347"/>
            <a:ext cx="3999454" cy="534575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0649">
            <a:off x="247247" y="4602975"/>
            <a:ext cx="1114652" cy="1462508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580906" y="620688"/>
            <a:ext cx="4077815" cy="2674855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42657" y="548680"/>
            <a:ext cx="4077815" cy="4680520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9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59832" y="116632"/>
            <a:ext cx="4505534" cy="488986"/>
          </a:xfrm>
        </p:spPr>
        <p:txBody>
          <a:bodyPr rtlCol="0">
            <a:normAutofit fontScale="92500" lnSpcReduction="20000"/>
          </a:bodyPr>
          <a:lstStyle/>
          <a:p>
            <a:pPr lvl="0" algn="just">
              <a:buClr>
                <a:srgbClr val="C00000"/>
              </a:buClr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МАТЕМАТИКА БАЗОВАЯ</a:t>
            </a:r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88305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Я СДАМ ЕГЭ! МОДУЛЬНЫЕ КУРСЫ. МАТЕМАТИКА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8441" name="Номер слайда 184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48064" y="3650399"/>
            <a:ext cx="3789783" cy="1584176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Snagit_PPT3C1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92" y="493755"/>
            <a:ext cx="3988368" cy="5230832"/>
          </a:xfrm>
          <a:prstGeom prst="rect">
            <a:avLst/>
          </a:prstGeom>
        </p:spPr>
      </p:pic>
      <p:pic>
        <p:nvPicPr>
          <p:cNvPr id="16" name="Snagit_PPT3BB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65" y="493755"/>
            <a:ext cx="4505482" cy="5860278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4355976" y="493755"/>
            <a:ext cx="4581871" cy="3871349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0649">
            <a:off x="247247" y="4818999"/>
            <a:ext cx="1114652" cy="146250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64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P:\Я сдам ЕГЭ!\к_презентации\Математика\Базовая\Кавказ\МТ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76" y="652231"/>
            <a:ext cx="798367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7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81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5"/>
          <a:srcRect l="5363" t="29433"/>
          <a:stretch>
            <a:fillRect/>
          </a:stretch>
        </p:blipFill>
        <p:spPr bwMode="auto">
          <a:xfrm>
            <a:off x="-3175" y="0"/>
            <a:ext cx="31369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одзаголовок 1"/>
          <p:cNvSpPr txBox="1">
            <a:spLocks/>
          </p:cNvSpPr>
          <p:nvPr/>
        </p:nvSpPr>
        <p:spPr bwMode="auto">
          <a:xfrm>
            <a:off x="467544" y="188640"/>
            <a:ext cx="856895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МОДУЛЬНЫЕ УЧЕБНЫЕ КУРСЫ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МАТЕМАТИКА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БАЗОВАЯ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7147">
            <a:off x="7789285" y="4475720"/>
            <a:ext cx="1163564" cy="14223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-6695" y="5913732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 ДО СЕРЕДИНЫ ОКТЯБРЯ НАЧАТЬ РАБОТУ МОЖНО СВОБОДНО СКАЧАВ ПЕРВЫЕ УРОКИ СО СТРАНИЧКИ ПРОЕКТА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1" y="4293094"/>
            <a:ext cx="3672408" cy="893775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5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1"/>
            <a:ext cx="9144000" cy="3624931"/>
          </a:xfrm>
          <a:prstGeom prst="rect">
            <a:avLst/>
          </a:prstGeom>
          <a:pattFill prst="dkUpDiag">
            <a:fgClr>
              <a:srgbClr val="DBE3E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6172046"/>
            <a:ext cx="3402084" cy="685954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35835" y="6171008"/>
            <a:ext cx="3402084" cy="68699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8" cy="3558426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" y="3876556"/>
            <a:ext cx="9137917" cy="1143000"/>
          </a:xfrm>
          <a:prstGeom prst="rect">
            <a:avLst/>
          </a:prstGeom>
        </p:spPr>
        <p:txBody>
          <a:bodyPr lIns="80147" tIns="40074" rIns="80147" bIns="40074"/>
          <a:lstStyle>
            <a:lvl1pPr algn="ctr" defTabSz="104305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kern="0" dirty="0" smtClean="0">
                <a:solidFill>
                  <a:srgbClr val="FF0000"/>
                </a:solidFill>
                <a:latin typeface="Trebuchet MS" pitchFamily="34" charset="0"/>
                <a:ea typeface="+mn-ea"/>
                <a:cs typeface="+mn-cs"/>
              </a:rPr>
              <a:t>Благодарю за внимание!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" y="4388911"/>
            <a:ext cx="913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Котляр Ольга Геннадьевна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Главный редактор  </a:t>
            </a:r>
          </a:p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АО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«Издательство «Просвещение»</a:t>
            </a:r>
          </a:p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E-mail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hlinkClick r:id="rId4"/>
              </a:rPr>
              <a:t>OKotlyar@prosv.ru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5799391"/>
            <a:ext cx="2304256" cy="103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982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988840"/>
            <a:ext cx="835183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Ответственный, осознанный выбор предмета (ЗАЧЕМ Я СДАЮ ЕГЭ?)</a:t>
            </a: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получение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аттестата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поступление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в ВУЗ определённого профиля</a:t>
            </a:r>
          </a:p>
          <a:p>
            <a:pPr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+mj-lt"/>
            </a:endParaRPr>
          </a:p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</a:rPr>
              <a:t>Когда выбор сделан</a:t>
            </a:r>
            <a:r>
              <a:rPr lang="en-US" sz="2000" b="1" dirty="0" smtClean="0">
                <a:solidFill>
                  <a:srgbClr val="FF0000"/>
                </a:solidFill>
              </a:rPr>
              <a:t> (</a:t>
            </a:r>
            <a:r>
              <a:rPr lang="ru-RU" sz="2000" b="1" dirty="0" smtClean="0">
                <a:solidFill>
                  <a:srgbClr val="FF0000"/>
                </a:solidFill>
              </a:rPr>
              <a:t>КОНЦЕНТРИРУЕМ УСИЛИЯ)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концентрация на выполнении конкретной поставленной задачи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(ориентация на группе предметов одного профиля)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выбирать предметы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не те, которые легко сдать, а те,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 которые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нужно сдавать для получения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результата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ориентация на возможности ребёнка, а не мечты родителей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выбрать базовую математику – не стыдно!</a:t>
            </a: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844824"/>
            <a:ext cx="835183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Объективная оценка уровня подготовки на начало 10 или 11 класса</a:t>
            </a:r>
            <a:endParaRPr lang="ru-RU" sz="2000" b="1" dirty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адекватная оценка достижений ребёнка по предмету</a:t>
            </a: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если в школе, субъекте РФ проходила диагностика в начале года – 	ознакомиться с результатами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не ругать ребёнка за низкий результат диагностики, 	признать проблему в сентябре и вместе спланировать 	системную подготовку 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чтобы потом не ругать за плохую сдачу ЕГЭ ребёнка, учителя, 	школу, нужно сейчас адекватно оценить ситуацию и помочь 	организовать процесс подготовки</a:t>
            </a:r>
          </a:p>
          <a:p>
            <a:pPr lvl="0"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18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988840"/>
            <a:ext cx="83518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Не только учебники для 10-11 классов. На результат ЕГЭ должны выводить все (любая из) линии УМК, вошедшие в Федеральный перечень учебников. Риск «провалов» в содержании выше у детей, классов, которые меняли школу, УМК, учителя. </a:t>
            </a:r>
            <a:endParaRPr lang="ru-RU" sz="2000" b="1" dirty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к ЕГЭ невозможно подготовиться только по учебникам 10 и 11 	класса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экзамен охватывает элементы содержания, которые могли	изучаться в основной школе</a:t>
            </a: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по учебникам средней школы (10-11 классы) невозможно 	заполнить пробелы начальной и основной школы</a:t>
            </a: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  <a:p>
            <a:pPr lvl="0"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164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obrnadzor.ru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988840"/>
            <a:ext cx="83518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Обращаться за информацией к первоисточникам</a:t>
            </a:r>
          </a:p>
          <a:p>
            <a:pPr algn="just">
              <a:buClr>
                <a:srgbClr val="C00000"/>
              </a:buClr>
            </a:pPr>
            <a:endParaRPr lang="ru-RU" sz="2000" b="1" dirty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http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://www.obrnadzor.gov.ru/ru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/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Официальный сайт Федеральной службы по надзору в сфере 	образования и науки («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Рособрнадзор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»)</a:t>
            </a: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  <a:p>
            <a:pPr lvl="0"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262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obrnadzor.ru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8" y="836712"/>
            <a:ext cx="8742970" cy="4392488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3419872" y="2708920"/>
            <a:ext cx="5547546" cy="2674855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0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988840"/>
            <a:ext cx="83518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Обращаться за информацией к первоисточникам</a:t>
            </a:r>
            <a:endParaRPr lang="ru-RU" sz="2000" b="1" dirty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http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://www.obrnadzor.gov.ru/ru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/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Официальный сайт Федеральной службы по надзору в сфере 	образования и науки («</a:t>
            </a:r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Рособрнадзор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»)</a:t>
            </a: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  <a:p>
            <a:pPr lvl="0"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732"/>
            <a:ext cx="9144000" cy="51715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obrnadzor.ru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19872" y="3284985"/>
            <a:ext cx="5547546" cy="1296144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6695" y="5853686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fipi.ru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6064" y="1988840"/>
            <a:ext cx="835183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Обращаться за информацией к первоисточникам</a:t>
            </a:r>
            <a:endParaRPr lang="ru-RU" sz="2000" b="1" dirty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  <a:hlinkClick r:id="rId5"/>
              </a:rPr>
              <a:t>www.fipi.ru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Официальный сайт Федерального института педагогических 	измерений (ФИПИ) 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Методические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рекомендации на основе анализа типичных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ошибок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участников ЕГЭ 2015 г.  (в разделе «ЕГЭ - Аналитические и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методические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материалы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»)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Проекты КИМ ЕГЭ 2016 г. (в разделе «ЕГЭ – Демоверсии.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Спецификации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 Кодификаторы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»)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</a:t>
            </a:r>
            <a:r>
              <a:rPr lang="ru-RU" sz="2000" b="1" dirty="0" smtClean="0">
                <a:solidFill>
                  <a:srgbClr val="FF0000"/>
                </a:solidFill>
              </a:rPr>
              <a:t>Планируемые </a:t>
            </a:r>
            <a:r>
              <a:rPr lang="ru-RU" sz="2000" b="1" dirty="0">
                <a:solidFill>
                  <a:srgbClr val="FF0000"/>
                </a:solidFill>
              </a:rPr>
              <a:t>изменения экзаменационной модели </a:t>
            </a:r>
          </a:p>
          <a:p>
            <a:pPr algn="just">
              <a:buClr>
                <a:srgbClr val="C00000"/>
              </a:buClr>
            </a:pP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endParaRPr lang="ru-RU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0" algn="just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Calibri"/>
            </a:endParaRPr>
          </a:p>
          <a:p>
            <a:pPr algn="just">
              <a:buClr>
                <a:srgbClr val="C00000"/>
              </a:buClr>
            </a:pPr>
            <a:endParaRPr lang="ru-RU" sz="20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323527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557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6240463"/>
            <a:ext cx="1403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3175" y="6491288"/>
            <a:ext cx="3567113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51500" y="6497638"/>
            <a:ext cx="3492500" cy="360362"/>
          </a:xfrm>
          <a:prstGeom prst="rect">
            <a:avLst/>
          </a:prstGeom>
          <a:solidFill>
            <a:srgbClr val="DBE3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8" tIns="45704" rIns="91408" bIns="45704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7" name="Picture 2" descr="C:\Users\eshinko\AppData\Local\Microsoft\Windows\Temporary Internet Files\Content.Outlook\30PRYMCO\EGE.png"/>
          <p:cNvPicPr>
            <a:picLocks noChangeAspect="1" noChangeArrowheads="1"/>
          </p:cNvPicPr>
          <p:nvPr/>
        </p:nvPicPr>
        <p:blipFill>
          <a:blip r:embed="rId4"/>
          <a:srcRect l="5460" t="29433"/>
          <a:stretch>
            <a:fillRect/>
          </a:stretch>
        </p:blipFill>
        <p:spPr bwMode="auto">
          <a:xfrm>
            <a:off x="0" y="0"/>
            <a:ext cx="313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9147322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fipi.ru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7028" y="1844824"/>
            <a:ext cx="860486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В качестве дополнительных учебных пособий использовать актуальные оригинальные пособия, разработанные  при научно-методической поддержке специалистов ФИПИ</a:t>
            </a:r>
          </a:p>
          <a:p>
            <a:pPr lvl="1">
              <a:buClr>
                <a:srgbClr val="C00000"/>
              </a:buClr>
            </a:pPr>
            <a:endParaRPr lang="ru-RU" sz="2000" b="1" dirty="0" smtClean="0">
              <a:solidFill>
                <a:srgbClr val="FF0000"/>
              </a:solidFill>
              <a:latin typeface="+mj-lt"/>
            </a:endParaRPr>
          </a:p>
          <a:p>
            <a:pPr algn="just">
              <a:buClr>
                <a:srgbClr val="C00000"/>
              </a:buClr>
            </a:pPr>
            <a:r>
              <a:rPr lang="ru-RU" sz="2000" b="1" dirty="0" smtClean="0">
                <a:solidFill>
                  <a:srgbClr val="FF0000"/>
                </a:solidFill>
              </a:rPr>
              <a:t>	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59781-DA83-413B-8DFA-8AD65D1A04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 bwMode="auto">
          <a:xfrm>
            <a:off x="274983" y="836712"/>
            <a:ext cx="856895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помочь Вашему ребёнку успешно подготовиться к сдаче ЕГЭ? </a:t>
            </a:r>
            <a:endParaRPr lang="ru-RU" b="1" dirty="0"/>
          </a:p>
        </p:txBody>
      </p:sp>
      <p:pic>
        <p:nvPicPr>
          <p:cNvPr id="12" name="Snagit_PPT2F8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830" y="2889664"/>
            <a:ext cx="5274642" cy="2851430"/>
          </a:xfrm>
          <a:prstGeom prst="rect">
            <a:avLst/>
          </a:prstGeom>
        </p:spPr>
      </p:pic>
      <p:pic>
        <p:nvPicPr>
          <p:cNvPr id="13" name="Snagit_PPTC2D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56" y="2889664"/>
            <a:ext cx="6915906" cy="2987607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7236296" y="2651142"/>
            <a:ext cx="1235794" cy="1618545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3568" y="2924945"/>
            <a:ext cx="6336704" cy="648072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4037</TotalTime>
  <Words>334</Words>
  <Application>Microsoft Office PowerPoint</Application>
  <PresentationFormat>Экран (4:3)</PresentationFormat>
  <Paragraphs>123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Prosv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Shinko, Elena</dc:creator>
  <cp:lastModifiedBy>1</cp:lastModifiedBy>
  <cp:revision>188</cp:revision>
  <cp:lastPrinted>2015-08-25T10:20:42Z</cp:lastPrinted>
  <dcterms:created xsi:type="dcterms:W3CDTF">2015-08-21T13:15:06Z</dcterms:created>
  <dcterms:modified xsi:type="dcterms:W3CDTF">2016-02-24T17:51:25Z</dcterms:modified>
</cp:coreProperties>
</file>