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79" r:id="rId3"/>
    <p:sldId id="287" r:id="rId4"/>
    <p:sldId id="290" r:id="rId5"/>
    <p:sldId id="291" r:id="rId6"/>
    <p:sldId id="293" r:id="rId7"/>
    <p:sldId id="294" r:id="rId8"/>
    <p:sldId id="271" r:id="rId9"/>
    <p:sldId id="292" r:id="rId10"/>
    <p:sldId id="274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ru-RU"/>
              <a:t>19.02.2016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ru-RU"/>
              <a:t>19.02.2016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62" name="Прямоугольник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lang="ru-RU" sz="3200" noProof="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ru-RU" noProof="0" smtClean="0"/>
              <a:t>19.02.2016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ru-RU" noProof="0" smtClean="0"/>
              <a:t>‹#›</a:t>
            </a:fld>
            <a:endParaRPr lang="ru-RU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ru-RU" noProof="0" smtClean="0"/>
              <a:pPr/>
              <a:t>19.02.2016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i="1" dirty="0" smtClean="0"/>
              <a:t>«п</a:t>
            </a:r>
            <a:r>
              <a:rPr lang="ru-RU" sz="2800" b="0" i="1" dirty="0" smtClean="0">
                <a:solidFill>
                  <a:schemeClr val="tx1"/>
                </a:solidFill>
              </a:rPr>
              <a:t>отому что нельзя было ее узнать и не полюбить…»</a:t>
            </a:r>
            <a:endParaRPr lang="ru-RU" sz="2800" b="0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1216152">
              <a:lnSpc>
                <a:spcPct val="80000"/>
              </a:lnSpc>
              <a:spcBef>
                <a:spcPts val="0"/>
              </a:spcBef>
              <a:buNone/>
            </a:pPr>
            <a:r>
              <a:rPr lang="ru-RU" dirty="0" smtClean="0">
                <a:latin typeface="Cambria"/>
              </a:rPr>
              <a:t>Образ маши </a:t>
            </a:r>
            <a:r>
              <a:rPr lang="ru-RU" dirty="0" err="1" smtClean="0">
                <a:latin typeface="Cambria"/>
              </a:rPr>
              <a:t>мироновой</a:t>
            </a:r>
            <a:endParaRPr lang="ru-RU" sz="4400" b="0" i="0" baseline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14161" y="4038601"/>
            <a:ext cx="10360501" cy="1219200"/>
          </a:xfrm>
        </p:spPr>
        <p:txBody>
          <a:bodyPr>
            <a:normAutofit fontScale="90000"/>
          </a:bodyPr>
          <a:lstStyle/>
          <a:p>
            <a:pPr lvl="0" defTabSz="914400" fontAlgn="base">
              <a:lnSpc>
                <a:spcPct val="100000"/>
              </a:lnSpc>
              <a:spcAft>
                <a:spcPct val="0"/>
              </a:spcAft>
            </a:pPr>
            <a:r>
              <a:rPr lang="ru-RU" sz="3600" b="0" i="0" baseline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 </a:t>
            </a:r>
            <a:r>
              <a:rPr lang="ru-RU" b="1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«Словарь литературоведческих терминов» </a:t>
            </a:r>
            <a:br>
              <a:rPr lang="ru-RU" b="1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u="sng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 </a:t>
            </a:r>
            <a:r>
              <a:rPr lang="ru-RU" b="1" cap="none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совокупность определенных, ярко выраженных, значимых примет, характерных для конкретного человека, какого-либо явления природы или материальных предметов, облеченная в словесно-художественную форму, самый способ существования произведения с точки зрения его воздействия на читателя</a:t>
            </a:r>
            <a:r>
              <a:rPr lang="ru-RU" cap="none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sz="3600" b="0" i="0" baseline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охарактеризовать образ?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53852" y="2420888"/>
            <a:ext cx="6768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внешность,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манера поведения,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характер,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оступки,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ценка героев,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вторская оценка,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амооценка, </a:t>
            </a:r>
          </a:p>
          <a:p>
            <a:pPr algn="ctr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речевая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4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Маша </a:t>
            </a:r>
            <a:r>
              <a:rPr lang="ru-RU" dirty="0" err="1" smtClean="0"/>
              <a:t>миронова</a:t>
            </a:r>
            <a:r>
              <a:rPr lang="ru-RU" dirty="0" smtClean="0"/>
              <a:t> в начале романа: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Скромная;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Тихая;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Богобоязненная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Застенчивая,  красневшая при неосторожно брошенном слове;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«Трусиха».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71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Маша </a:t>
            </a:r>
            <a:r>
              <a:rPr lang="ru-RU" dirty="0" err="1" smtClean="0"/>
              <a:t>миронова</a:t>
            </a:r>
            <a:r>
              <a:rPr lang="ru-RU" dirty="0" smtClean="0"/>
              <a:t> в конце романа: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/>
              <a:t>Самоотверженная;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Мужественная;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Ответственная за любимого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Готова на жертвы ради любимого;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Отправилась в Петербург к императрице</a:t>
            </a:r>
          </a:p>
        </p:txBody>
      </p:sp>
    </p:spTree>
    <p:extLst>
      <p:ext uri="{BB962C8B-B14F-4D97-AF65-F5344CB8AC3E}">
        <p14:creationId xmlns:p14="http://schemas.microsoft.com/office/powerpoint/2010/main" val="34344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828" y="1340768"/>
            <a:ext cx="105851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/>
              <a:t>Милая; </a:t>
            </a:r>
            <a:r>
              <a:rPr lang="ru-RU" sz="3600" b="1" i="1" dirty="0" smtClean="0"/>
              <a:t>скромная, почтительная</a:t>
            </a:r>
            <a:r>
              <a:rPr lang="ru-RU" sz="3600" b="1" i="1" dirty="0"/>
              <a:t>; </a:t>
            </a:r>
            <a:r>
              <a:rPr lang="ru-RU" sz="3600" b="1" i="1" dirty="0" smtClean="0"/>
              <a:t>воспитанная </a:t>
            </a:r>
            <a:r>
              <a:rPr lang="ru-RU" sz="3600" b="1" i="1" dirty="0"/>
              <a:t>в христианских традициях, свято им преданная, верная в своих чувствах; в чем-то робкая, трусиха, но смелая и решительная в критических </a:t>
            </a:r>
            <a:r>
              <a:rPr lang="ru-RU" sz="3600" b="1" i="1" dirty="0" smtClean="0"/>
              <a:t>ситуациях, способная на жертвы.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41884" y="548680"/>
            <a:ext cx="986509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МАША</a:t>
            </a:r>
            <a:endParaRPr lang="ru-RU" sz="48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628800"/>
            <a:ext cx="9751060" cy="1016000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Основная мысль, раскрывающаяся в эпиграфе ко всей  повести, в равной степени относится и к образу Маши Мироновой;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героине Пушкин пишет с особой любовью и добротой;</a:t>
            </a:r>
          </a:p>
          <a:p>
            <a:pPr algn="l">
              <a:buFont typeface="Wingdings" pitchFamily="2" charset="2"/>
              <a:buChar char="v"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Маша Миронова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  нравственный идеал   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автора.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79613" y="188640"/>
            <a:ext cx="8229600" cy="11430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 fontScale="82500" lnSpcReduction="10000"/>
          </a:bodyPr>
          <a:lstStyle>
            <a:lvl1pPr algn="ctr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Почему Пушкин назвал повесть «Капитанская дочка»?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1. Письменно ответить на один из вопросов: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ru-RU" b="1" i="1" dirty="0" smtClean="0"/>
              <a:t>Что </a:t>
            </a:r>
            <a:r>
              <a:rPr lang="ru-RU" b="1" i="1" dirty="0"/>
              <a:t>есть нравственная красота в вашем понимании?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ru-RU" b="1" i="1" dirty="0"/>
              <a:t>Докажите, </a:t>
            </a:r>
            <a:r>
              <a:rPr lang="ru-RU" b="1" i="1" dirty="0" smtClean="0"/>
              <a:t>что </a:t>
            </a:r>
            <a:r>
              <a:rPr lang="ru-RU" b="1" i="1" dirty="0"/>
              <a:t>Маша Миронова – нравственный идеал </a:t>
            </a:r>
            <a:r>
              <a:rPr lang="ru-RU" b="1" i="1" dirty="0" smtClean="0"/>
              <a:t>Пушкина.</a:t>
            </a:r>
          </a:p>
          <a:p>
            <a:pPr marL="137160" indent="0">
              <a:buNone/>
            </a:pPr>
            <a:r>
              <a:rPr lang="ru-RU" dirty="0" smtClean="0"/>
              <a:t>2. Образ </a:t>
            </a:r>
            <a:r>
              <a:rPr lang="ru-RU" dirty="0"/>
              <a:t>Е</a:t>
            </a:r>
            <a:r>
              <a:rPr lang="ru-RU" dirty="0" smtClean="0"/>
              <a:t>мельяна Пугачева в романе. Работа по тексту.</a:t>
            </a:r>
          </a:p>
          <a:p>
            <a:pPr marL="137160" indent="0">
              <a:buNone/>
            </a:pPr>
            <a:r>
              <a:rPr lang="ru-RU" dirty="0" smtClean="0"/>
              <a:t>3. Индивидуальное задание: составить кроссворд по роману «</a:t>
            </a:r>
            <a:r>
              <a:rPr lang="ru-RU" dirty="0"/>
              <a:t>К</a:t>
            </a:r>
            <a:r>
              <a:rPr lang="ru-RU" dirty="0" smtClean="0"/>
              <a:t>апитанская дочка».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65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828" y="0"/>
            <a:ext cx="10360501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3812" y="1484784"/>
            <a:ext cx="110892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Семья капитана Миронова</a:t>
            </a:r>
            <a:br>
              <a:rPr lang="ru-RU" sz="2800" dirty="0"/>
            </a:br>
            <a:endParaRPr lang="ru-RU" sz="2800" dirty="0"/>
          </a:p>
          <a:p>
            <a:r>
              <a:rPr lang="ru-RU" sz="2800" dirty="0"/>
              <a:t>Подготовьте на основании прочитанных глав III-VII рассказ о семье капитана Миронова. Используйте в ответе цитаты из текста.  Объясните, почему во II главе, где читатель впервые знакомится с этой семьей, помещен эпиграф "</a:t>
            </a:r>
            <a:r>
              <a:rPr lang="ru-RU" sz="2800" i="1" dirty="0"/>
              <a:t>Старинные люди, мой батюшка</a:t>
            </a:r>
            <a:r>
              <a:rPr lang="ru-RU" sz="2800" dirty="0"/>
              <a:t>". Какой смысл они приобретают при характеристике семьи капитана Миронова? Можно ли говорить, что семьи Гриневых и Мироновых во многом схожи? В чем заключается сходство? Что в этих "старинных людях" вам показалось важным и для наших современников?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70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Radial_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76DE82-2E8E-46AB-842A-2BE582185C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красными радиальными полосками (широкоэкранный формат)</Template>
  <TotalTime>0</TotalTime>
  <Words>240</Words>
  <Application>Microsoft Office PowerPoint</Application>
  <PresentationFormat>Произвольный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Cambria</vt:lpstr>
      <vt:lpstr>Segoe UI</vt:lpstr>
      <vt:lpstr>Times New Roman</vt:lpstr>
      <vt:lpstr>Wingdings</vt:lpstr>
      <vt:lpstr>RedRadial_16x9</vt:lpstr>
      <vt:lpstr>Образ маши мироновой</vt:lpstr>
      <vt:lpstr> «Словарь литературоведческих терминов»   ОБРАЗ — совокупность определенных, ярко выраженных, значимых примет, характерных для конкретного человека, какого-либо явления природы или материальных предметов, облеченная в словесно-художественную форму, самый способ существования произведения с точки зрения его воздействия на читателя.</vt:lpstr>
      <vt:lpstr>Как охарактеризовать образ?</vt:lpstr>
      <vt:lpstr>Маша миронова в начале романа: </vt:lpstr>
      <vt:lpstr>Маша миронова в конце романа: </vt:lpstr>
      <vt:lpstr>Презентация PowerPoint</vt:lpstr>
      <vt:lpstr>Презентация PowerPoint</vt:lpstr>
      <vt:lpstr>Домашнее задание: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2015-10-15T20:31:49Z</dcterms:created>
  <dcterms:modified xsi:type="dcterms:W3CDTF">2016-02-19T17:54:33Z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