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0" r:id="rId3"/>
    <p:sldId id="261" r:id="rId4"/>
    <p:sldId id="262" r:id="rId5"/>
    <p:sldId id="263" r:id="rId6"/>
    <p:sldId id="266" r:id="rId7"/>
    <p:sldId id="267" r:id="rId8"/>
    <p:sldId id="268" r:id="rId9"/>
    <p:sldId id="269" r:id="rId10"/>
    <p:sldId id="270" r:id="rId11"/>
    <p:sldId id="272" r:id="rId12"/>
    <p:sldId id="274" r:id="rId13"/>
    <p:sldId id="275" r:id="rId14"/>
    <p:sldId id="265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6A753-1853-4F12-A3B7-9F7F30605ED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A4078-2F13-49D7-97FA-5D3FBB88F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33B795-EC9F-4A48-B996-113A2CEE813F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717B0C-5775-45C3-A633-A00716E6EBEE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5D22-6957-491B-A172-AF909F5B0B3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8FE1-FFE2-43FD-9063-CCFD9C91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5D22-6957-491B-A172-AF909F5B0B3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8FE1-FFE2-43FD-9063-CCFD9C91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5D22-6957-491B-A172-AF909F5B0B3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8FE1-FFE2-43FD-9063-CCFD9C91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5D22-6957-491B-A172-AF909F5B0B3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8FE1-FFE2-43FD-9063-CCFD9C91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5D22-6957-491B-A172-AF909F5B0B3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8FE1-FFE2-43FD-9063-CCFD9C91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5D22-6957-491B-A172-AF909F5B0B3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8FE1-FFE2-43FD-9063-CCFD9C91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5D22-6957-491B-A172-AF909F5B0B3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8FE1-FFE2-43FD-9063-CCFD9C91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5D22-6957-491B-A172-AF909F5B0B3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8FE1-FFE2-43FD-9063-CCFD9C91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5D22-6957-491B-A172-AF909F5B0B3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8FE1-FFE2-43FD-9063-CCFD9C91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5D22-6957-491B-A172-AF909F5B0B3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8FE1-FFE2-43FD-9063-CCFD9C91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5D22-6957-491B-A172-AF909F5B0B3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8FE1-FFE2-43FD-9063-CCFD9C91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C5D22-6957-491B-A172-AF909F5B0B3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88FE1-FFE2-43FD-9063-CCFD9C91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714_%D0%B3%D0%BE%D0%B4" TargetMode="External"/><Relationship Id="rId2" Type="http://schemas.openxmlformats.org/officeDocument/2006/relationships/hyperlink" Target="http://ru.wikipedia.org/wiki/%D0%A3%D0%BA%D0%B0%D0%B7_%D0%BE_%D0%B5%D0%B4%D0%B8%D0%BD%D0%BE%D0%BD%D0%B0%D1%81%D0%BB%D0%B5%D0%B4%D0%B8%D0%B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ru.wikipedia.org/wiki/%D0%A4%D0%B0%D0%B9%D0%BB:Sergey_Solomko_001.jpe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t.foto.radikal.ru/0702/703c3780934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ru.wikipedia.org/wiki/%D0%A4%D0%B0%D0%B9%D0%BB:Petr_I_fusiler_1720-1732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A%D0%B0%D0%B4%D0%B5%D0%BC%D0%B8%D1%8F_%D0%BC%D0%BE%D1%80%D1%81%D0%BA%D0%BE%D0%B9_%D0%B3%D0%B2%D0%B0%D1%80%D0%B4%D0%B8%D0%B8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1721" TargetMode="External"/><Relationship Id="rId4" Type="http://schemas.openxmlformats.org/officeDocument/2006/relationships/hyperlink" Target="http://ru.wikipedia.org/wiki/%D0%A6%D0%B8%D1%84%D0%B8%D1%80%D0%BD%D0%B0%D1%8F_%D1%88%D0%BA%D0%BE%D0%BB%D0%B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vidania.ru/icons/petrpervy_2_640x789.jpg" TargetMode="Externa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s9580.vk.com/u656413/107342055/x_5c2e7e80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samlib.ru/img/i/imanja_g/lkvrilluca/glagoluca2.jpg" TargetMode="Externa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images.yandex.ru/yandsearch?text=%D0%BD%D0%BE%D0%B2%D1%8B%D0%B9%20%D0%B3%D0%BE%D0%B4%20%D0%BA%D0%B0%D1%80%D1%82%D0%B8%D0%BD%D0%BA%D0%B8&amp;img_url=4put.ru/pictures/max/222/684152.gif&amp;pos=10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0.liveinternet.ru/images/attach/c/0/35/725/35725848_1227485589_250d8bab98943ec1958d497c3a433267.jp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www.3d-screensaver-download.com/images/free-christmas-screensaver/big2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57188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None/>
            </a:pPr>
            <a:r>
              <a:rPr lang="en-US" sz="6000" b="1" dirty="0" smtClean="0">
                <a:solidFill>
                  <a:srgbClr val="FFFF00"/>
                </a:solidFill>
              </a:rPr>
              <a:t>       </a:t>
            </a:r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«Реформы Петра</a:t>
            </a:r>
            <a:r>
              <a:rPr lang="en-US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643702" y="3500438"/>
            <a:ext cx="2214546" cy="1200152"/>
          </a:xfrm>
          <a:prstGeom prst="rect">
            <a:avLst/>
          </a:prstGeom>
          <a:solidFill>
            <a:schemeClr val="bg1"/>
          </a:solidFill>
          <a:ln w="222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История России</a:t>
            </a:r>
          </a:p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428860" y="4714884"/>
            <a:ext cx="6477000" cy="1485888"/>
          </a:xfrm>
          <a:prstGeom prst="rect">
            <a:avLst/>
          </a:prstGeom>
          <a:solidFill>
            <a:schemeClr val="bg1"/>
          </a:solidFill>
          <a:ln w="222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Материал разработан учителем истории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МБОУ Октябрьской СОШ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Сергеевой Л.Н.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468313" y="692150"/>
            <a:ext cx="8064500" cy="4392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Преображенский приказ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(Тайная канцелярия)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ведал делами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 государственных преступлениях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785926"/>
          </a:xfrm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Указ о единонаследии"/>
              </a:rPr>
              <a:t>Указ о единонаследии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1714 год"/>
              </a:rPr>
              <a:t>1714 года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землевладелец, имеющий сыновей, мог завещать всё своё недвижимое имущество только одному из них по своему выбору. Остальные были обязаны нести службу.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4" name="Содержимое 3" descr="http://upload.wikimedia.org/wikipedia/commons/thumb/1/11/Sergey_Solomko_001.jpeg/400px-Sergey_Solomko_001.jpeg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785926"/>
            <a:ext cx="8786874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57166"/>
            <a:ext cx="4211638" cy="635798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Введенная в январе 1722 года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"Табель о рангах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"Табель..." предоставляла возможность лицам податного сословия входить в дворянское сословие: чин XIV класса предоставлял личное дворянство, а VIII класс возводил личного дворянина в потомственное дворянство. Особенно быстро можно было сделать карьеру в армии (к концу Северной войны каждый пятый офицер был не дворянин по происхождению).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867400" y="549275"/>
            <a:ext cx="237648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"Табель о рангах</a:t>
            </a:r>
            <a:r>
              <a:rPr lang="ru-RU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356100" y="1989138"/>
            <a:ext cx="158273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гражданскую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7559675" y="1916113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придворную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6011863" y="2420938"/>
            <a:ext cx="14398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военную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5580063" y="3789363"/>
            <a:ext cx="2520950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ввела систему иерархии </a:t>
            </a: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чиновников (14 классов);</a:t>
            </a: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6084888" y="5589588"/>
            <a:ext cx="2374900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принцип личной </a:t>
            </a: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выслуги и заслуг</a:t>
            </a: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>
            <a:off x="5580063" y="1125538"/>
            <a:ext cx="11525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 flipH="1">
            <a:off x="6804025" y="1125538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7885113" y="1125538"/>
            <a:ext cx="358775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5148263" y="2420938"/>
            <a:ext cx="136842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7019925" y="28527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H="1">
            <a:off x="7308850" y="2420938"/>
            <a:ext cx="1223963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6877050" y="4652963"/>
            <a:ext cx="431800" cy="863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5" grpId="0" animBg="1"/>
      <p:bldP spid="22536" grpId="0" animBg="1"/>
      <p:bldP spid="22538" grpId="0" animBg="1"/>
      <p:bldP spid="22539" grpId="0" animBg="1"/>
      <p:bldP spid="22540" grpId="0" animBg="1"/>
      <p:bldP spid="22541" grpId="0" animBg="1"/>
      <p:bldP spid="22542" grpId="0" animBg="1"/>
      <p:bldP spid="22543" grpId="0" animBg="1"/>
      <p:bldP spid="22544" grpId="0" animBg="1"/>
      <p:bldP spid="22545" grpId="0" animBg="1"/>
      <p:bldP spid="225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212 из 8226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50768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://upload.wikimedia.org/wikipedia/commons/thumb/7/70/Petr_I_fusiler_1720-1732.jpg/201px-Petr_I_fusiler_1720-1732.jpg">
            <a:hlinkClick r:id="rId4"/>
          </p:cNvPr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571612"/>
            <a:ext cx="300039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Реформы армии и флота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7115196" cy="41434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Пётр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создал новую Российскую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армию и флот. 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Безымянныйп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40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 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Реформа областного управления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600200"/>
            <a:ext cx="4286248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17 октября 1707 года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был опубликован приказ об образовании губерний- так начиналась реформа областного управления. </a:t>
            </a:r>
            <a:endParaRPr lang="ru-RU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357686" y="1357298"/>
            <a:ext cx="3959227" cy="107157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Губернии </a:t>
            </a:r>
          </a:p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(губернатор)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357686" y="2781300"/>
            <a:ext cx="3959227" cy="10763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 провинций </a:t>
            </a:r>
          </a:p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(воевода)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357686" y="4357694"/>
            <a:ext cx="4214842" cy="192882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Уезды </a:t>
            </a:r>
          </a:p>
          <a:p>
            <a:pPr algn="ctr"/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(воевода, </a:t>
            </a:r>
          </a:p>
          <a:p>
            <a:pPr algn="ctr"/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земский </a:t>
            </a:r>
            <a:r>
              <a:rPr lang="ru-RU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комисар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6429388" y="2428868"/>
            <a:ext cx="142875" cy="504825"/>
          </a:xfrm>
          <a:prstGeom prst="downArrow">
            <a:avLst>
              <a:gd name="adj1" fmla="val 50000"/>
              <a:gd name="adj2" fmla="val 8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6429388" y="3857628"/>
            <a:ext cx="142875" cy="720725"/>
          </a:xfrm>
          <a:prstGeom prst="downArrow">
            <a:avLst>
              <a:gd name="adj1" fmla="val 50000"/>
              <a:gd name="adj2" fmla="val 126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  <p:bldP spid="17414" grpId="0" animBg="1"/>
      <p:bldP spid="17416" grpId="0" animBg="1"/>
      <p:bldP spid="174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611188" y="188913"/>
            <a:ext cx="8135937" cy="177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Реформа </a:t>
            </a:r>
          </a:p>
          <a:p>
            <a:pPr algn="ctr"/>
            <a:r>
              <a:rPr lang="ru-RU" sz="36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городского управления</a:t>
            </a: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179388" y="3213100"/>
            <a:ext cx="8569325" cy="316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Arial"/>
                <a:cs typeface="Arial"/>
              </a:rPr>
              <a:t>  -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какой целью была проведена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городская реформа?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Какие категории граждан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получили доступ к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местным органам власти?</a:t>
            </a:r>
          </a:p>
        </p:txBody>
      </p:sp>
      <p:pic>
        <p:nvPicPr>
          <p:cNvPr id="4104" name="Picture 8" descr="0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063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1979613" y="2420938"/>
            <a:ext cx="525621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стр.33 -35 учебника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  <p:bldP spid="410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7shem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1029" descr="9d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0" y="2393950"/>
            <a:ext cx="40640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1031"/>
          <p:cNvSpPr txBox="1">
            <a:spLocks noChangeArrowheads="1"/>
          </p:cNvSpPr>
          <p:nvPr/>
        </p:nvSpPr>
        <p:spPr bwMode="auto">
          <a:xfrm>
            <a:off x="250825" y="188913"/>
            <a:ext cx="88931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25 января 1721 г. Петр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утвердил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Духовный регламент, разработанный Феофаном Прокоповичем</a:t>
            </a:r>
          </a:p>
        </p:txBody>
      </p:sp>
      <p:sp>
        <p:nvSpPr>
          <p:cNvPr id="10248" name="Text Box 1032"/>
          <p:cNvSpPr txBox="1">
            <a:spLocks noChangeArrowheads="1"/>
          </p:cNvSpPr>
          <p:nvPr/>
        </p:nvSpPr>
        <p:spPr bwMode="auto">
          <a:xfrm>
            <a:off x="285720" y="2714620"/>
            <a:ext cx="467995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Действия Синода контролировал </a:t>
            </a:r>
          </a:p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обер-прокурор 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гражданский чиновник, назначаемый императором.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6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b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                      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всей России открывались школы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математических и навигационных наук,  артиллерийская,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инженерная и медицинская школы в Москве,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инженерная школа и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tooltip="Академия морской гвардии"/>
              </a:rPr>
              <a:t>морская академия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Петербурге,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горные школы при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Олонецких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Уральских заводах.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В 1705 была открыта первая в России гимназия.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Для массового образования в 1714 года открыты 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tooltip="Цифирная школа"/>
              </a:rPr>
              <a:t>цифирные школы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призванные «</a:t>
            </a: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детей всякого чина учить грамоте, цифири и геометрии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     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Обучение должно было быть бесплатным.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Для солдатских детей были открыты гарнизонные школы.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Для подготовки священников создана сеть духовных школ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 tooltip="1721"/>
              </a:rPr>
              <a:t>1721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время правления Петра несколько тысяч россиян были отправлены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учиться за границу.  Указами Петра было введено обязательное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обучение дворян и духовенства. </a:t>
            </a:r>
          </a:p>
          <a:p>
            <a:pPr>
              <a:buNone/>
            </a:pP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Вопрос:</a:t>
            </a:r>
            <a:endParaRPr lang="ru-RU" sz="6000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 реформы Петра изменили Россию?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-main-pic" descr="Картинка 17 из 8226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42852"/>
            <a:ext cx="521497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.blog.fontanka.ru/photos/2011/02/800x600_5gosaiDmOqmjVpez895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38379">
            <a:off x="550297" y="2453950"/>
            <a:ext cx="2857500" cy="406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3 из 53071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714620"/>
            <a:ext cx="24288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Реформа русского языка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1"/>
            <a:ext cx="8686800" cy="150019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 Петре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старославянская азбука была заменена   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на ту, которой мы пользуемся сейчас.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-main-pic" descr="Картинка 10 из 406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15768">
            <a:off x="5910711" y="2898041"/>
            <a:ext cx="26193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m0-tub-ru.yandex.net/i?id=137837614-15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857496"/>
            <a:ext cx="2357454" cy="28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28 из 57370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5" y="2857497"/>
            <a:ext cx="300039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25 из 57370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5" y="214291"/>
            <a:ext cx="407196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74638"/>
            <a:ext cx="4543428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Реформа времени</a:t>
            </a:r>
            <a:endParaRPr lang="ru-RU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715436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                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Петра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началось  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новое летоисчисление.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000" dirty="0" smtClean="0">
                <a:solidFill>
                  <a:srgbClr val="FFFF00"/>
                </a:solidFill>
              </a:rPr>
              <a:t>        </a:t>
            </a:r>
            <a:r>
              <a:rPr lang="ru-RU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Люди </a:t>
            </a:r>
          </a:p>
          <a:p>
            <a:pPr>
              <a:buNone/>
            </a:pPr>
            <a:r>
              <a:rPr lang="ru-RU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стали встречать </a:t>
            </a:r>
          </a:p>
          <a:p>
            <a:pPr>
              <a:buNone/>
            </a:pPr>
            <a:r>
              <a:rPr lang="ru-RU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Новый год </a:t>
            </a:r>
          </a:p>
          <a:p>
            <a:pPr>
              <a:buNone/>
            </a:pPr>
            <a:r>
              <a:rPr lang="ru-RU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1 сентября, как </a:t>
            </a:r>
          </a:p>
          <a:p>
            <a:pPr>
              <a:buNone/>
            </a:pPr>
            <a:r>
              <a:rPr lang="ru-RU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раньше, а 1 января. Только для школьников новый </a:t>
            </a:r>
          </a:p>
          <a:p>
            <a:pPr>
              <a:buNone/>
            </a:pPr>
            <a:r>
              <a:rPr lang="ru-RU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учебный год продолжал начинаться 1 сентября.  </a:t>
            </a:r>
            <a:endParaRPr lang="ru-RU" sz="3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Параграф 14, </a:t>
            </a:r>
          </a:p>
          <a:p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ответить вопросы в конце параграфа</a:t>
            </a:r>
            <a:endParaRPr lang="ru-RU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785786" y="642918"/>
            <a:ext cx="77438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Реформа центрального управления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928662" y="1285860"/>
            <a:ext cx="5929354" cy="21431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810" b="1" kern="10" dirty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Указ о единонаследии</a:t>
            </a:r>
            <a:r>
              <a:rPr lang="ru-RU" sz="3810" b="1" kern="10" dirty="0" smtClean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600" b="1" kern="10" dirty="0" smtClean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Военная реформа</a:t>
            </a:r>
          </a:p>
          <a:p>
            <a:pPr algn="ctr"/>
            <a:r>
              <a:rPr lang="ru-RU" sz="3600" kern="10" dirty="0" smtClean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Arial"/>
                <a:cs typeface="Arial"/>
              </a:rPr>
              <a:t> </a:t>
            </a:r>
            <a:endParaRPr lang="ru-RU" sz="3600" kern="10" dirty="0">
              <a:ln w="19050">
                <a:solidFill>
                  <a:schemeClr val="tx2"/>
                </a:solidFill>
                <a:round/>
                <a:headEnd/>
                <a:tailEnd/>
              </a:ln>
              <a:solidFill>
                <a:srgbClr val="3333FF"/>
              </a:solidFill>
              <a:latin typeface="Arial"/>
              <a:cs typeface="Arial"/>
            </a:endParaRP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4429124" y="2786058"/>
            <a:ext cx="3857652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Табель о рангах</a:t>
            </a: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900113" y="3429000"/>
            <a:ext cx="4448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Областная реформа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827088" y="4437063"/>
            <a:ext cx="7115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Реформа городского управления</a:t>
            </a: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827088" y="5072075"/>
            <a:ext cx="5245110" cy="15716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Церковная </a:t>
            </a:r>
            <a:r>
              <a:rPr lang="ru-RU" sz="3600" b="1" kern="10" dirty="0" smtClean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реформа </a:t>
            </a:r>
          </a:p>
          <a:p>
            <a:pPr algn="ctr"/>
            <a:r>
              <a:rPr lang="ru-RU" sz="3600" b="1" kern="10" dirty="0" smtClean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Реформа образования</a:t>
            </a:r>
            <a:endParaRPr lang="ru-RU" sz="3600" b="1" kern="10" dirty="0">
              <a:ln w="19050">
                <a:solidFill>
                  <a:schemeClr val="tx2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AutoShape 13"/>
          <p:cNvSpPr>
            <a:spLocks noChangeArrowheads="1"/>
          </p:cNvSpPr>
          <p:nvPr/>
        </p:nvSpPr>
        <p:spPr bwMode="auto">
          <a:xfrm>
            <a:off x="250825" y="620713"/>
            <a:ext cx="358775" cy="360362"/>
          </a:xfrm>
          <a:prstGeom prst="verticalScroll">
            <a:avLst>
              <a:gd name="adj" fmla="val 25000"/>
            </a:avLst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AutoShape 14"/>
          <p:cNvSpPr>
            <a:spLocks noChangeArrowheads="1"/>
          </p:cNvSpPr>
          <p:nvPr/>
        </p:nvSpPr>
        <p:spPr bwMode="auto">
          <a:xfrm>
            <a:off x="250825" y="1628775"/>
            <a:ext cx="358775" cy="360363"/>
          </a:xfrm>
          <a:prstGeom prst="verticalScroll">
            <a:avLst>
              <a:gd name="adj" fmla="val 25000"/>
            </a:avLst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AutoShape 16"/>
          <p:cNvSpPr>
            <a:spLocks noChangeArrowheads="1"/>
          </p:cNvSpPr>
          <p:nvPr/>
        </p:nvSpPr>
        <p:spPr bwMode="auto">
          <a:xfrm>
            <a:off x="323850" y="3429000"/>
            <a:ext cx="358775" cy="360363"/>
          </a:xfrm>
          <a:prstGeom prst="verticalScroll">
            <a:avLst>
              <a:gd name="adj" fmla="val 25000"/>
            </a:avLst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AutoShape 17"/>
          <p:cNvSpPr>
            <a:spLocks noChangeArrowheads="1"/>
          </p:cNvSpPr>
          <p:nvPr/>
        </p:nvSpPr>
        <p:spPr bwMode="auto">
          <a:xfrm>
            <a:off x="250825" y="4437063"/>
            <a:ext cx="358775" cy="360362"/>
          </a:xfrm>
          <a:prstGeom prst="verticalScroll">
            <a:avLst>
              <a:gd name="adj" fmla="val 25000"/>
            </a:avLst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AutoShape 18"/>
          <p:cNvSpPr>
            <a:spLocks noChangeArrowheads="1"/>
          </p:cNvSpPr>
          <p:nvPr/>
        </p:nvSpPr>
        <p:spPr bwMode="auto">
          <a:xfrm>
            <a:off x="323850" y="5445125"/>
            <a:ext cx="358775" cy="360363"/>
          </a:xfrm>
          <a:prstGeom prst="verticalScroll">
            <a:avLst>
              <a:gd name="adj" fmla="val 25000"/>
            </a:avLst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9" name="Picture 19" descr="15dm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7596188" y="4868863"/>
            <a:ext cx="1317625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285720" y="2285992"/>
            <a:ext cx="358775" cy="360363"/>
          </a:xfrm>
          <a:prstGeom prst="verticalScroll">
            <a:avLst>
              <a:gd name="adj" fmla="val 25000"/>
            </a:avLst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3714744" y="2928934"/>
            <a:ext cx="358775" cy="360363"/>
          </a:xfrm>
          <a:prstGeom prst="verticalScroll">
            <a:avLst>
              <a:gd name="adj" fmla="val 25000"/>
            </a:avLst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357158" y="6143644"/>
            <a:ext cx="358775" cy="360363"/>
          </a:xfrm>
          <a:prstGeom prst="verticalScroll">
            <a:avLst>
              <a:gd name="adj" fmla="val 25000"/>
            </a:avLst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507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755650" y="5786454"/>
            <a:ext cx="7848600" cy="9032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Реформа центрального управления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821537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kern="10" dirty="0" smtClean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Реформа центрального </a:t>
            </a:r>
            <a:r>
              <a:rPr lang="ru-RU" b="1" kern="10" dirty="0" err="1" smtClean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управлени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  <a:noFill/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714348" y="142853"/>
            <a:ext cx="7900988" cy="135732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718-1720 г. -упразднение приказов,</a:t>
            </a:r>
          </a:p>
          <a:p>
            <a:pPr algn="ctr"/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введение коллегий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85786" y="1714488"/>
            <a:ext cx="7416800" cy="477053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3200" dirty="0">
                <a:solidFill>
                  <a:schemeClr val="bg1"/>
                </a:solidFill>
                <a:latin typeface="Arial Black" pitchFamily="34" charset="0"/>
              </a:rPr>
              <a:t> Коллегия иностранных дел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3200" dirty="0">
                <a:solidFill>
                  <a:schemeClr val="bg1"/>
                </a:solidFill>
                <a:latin typeface="Arial Black" pitchFamily="34" charset="0"/>
              </a:rPr>
              <a:t> Адмиралтейств - коллегия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3200" dirty="0">
                <a:solidFill>
                  <a:schemeClr val="bg1"/>
                </a:solidFill>
                <a:latin typeface="Arial Black" pitchFamily="34" charset="0"/>
              </a:rPr>
              <a:t> Берг - коллегия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3200" dirty="0">
                <a:solidFill>
                  <a:schemeClr val="bg1"/>
                </a:solidFill>
                <a:latin typeface="Arial Black" pitchFamily="34" charset="0"/>
              </a:rPr>
              <a:t> Мануфактур – коллегия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3200" dirty="0">
                <a:solidFill>
                  <a:schemeClr val="bg1"/>
                </a:solidFill>
                <a:latin typeface="Arial Black" pitchFamily="34" charset="0"/>
              </a:rPr>
              <a:t> Воинская коллегия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32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Arial Black" pitchFamily="34" charset="0"/>
              </a:rPr>
              <a:t>Юстиц</a:t>
            </a:r>
            <a:r>
              <a:rPr lang="ru-RU" sz="3200" dirty="0">
                <a:solidFill>
                  <a:schemeClr val="bg1"/>
                </a:solidFill>
                <a:latin typeface="Arial Black" pitchFamily="34" charset="0"/>
              </a:rPr>
              <a:t> - коллегия</a:t>
            </a:r>
          </a:p>
        </p:txBody>
      </p:sp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7956550" y="3789363"/>
            <a:ext cx="647700" cy="189230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8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  <p:bldP spid="174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Лансере 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1042988" y="5084763"/>
            <a:ext cx="71278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Здание двенадцати коллегий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Здание Двенадцати коллегий в Петербур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8135937" cy="5040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Для руководства деятельностью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коллегий были изданы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Генеральный регламент и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регламенты каждой коллегии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rgbClr val="0000FF"/>
      </a:dk1>
      <a:lt1>
        <a:srgbClr val="FF0066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70C0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532</Words>
  <Application>Microsoft Office PowerPoint</Application>
  <PresentationFormat>Экран (4:3)</PresentationFormat>
  <Paragraphs>115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Тема урока:</vt:lpstr>
      <vt:lpstr>Вопрос:</vt:lpstr>
      <vt:lpstr>Слайд 3</vt:lpstr>
      <vt:lpstr>Слайд 4</vt:lpstr>
      <vt:lpstr>Реформа центрального управлени</vt:lpstr>
      <vt:lpstr>Слайд 6</vt:lpstr>
      <vt:lpstr>Слайд 7</vt:lpstr>
      <vt:lpstr>Слайд 8</vt:lpstr>
      <vt:lpstr>Слайд 9</vt:lpstr>
      <vt:lpstr>Слайд 10</vt:lpstr>
      <vt:lpstr>Указ о единонаследии 1714 года: землевладелец, имеющий сыновей, мог завещать всё своё недвижимое имущество только одному из них по своему выбору. Остальные были обязаны нести службу. </vt:lpstr>
      <vt:lpstr>Слайд 12</vt:lpstr>
      <vt:lpstr>Реформы армии и флота</vt:lpstr>
      <vt:lpstr>Слайд 14</vt:lpstr>
      <vt:lpstr> Реформа областного управления</vt:lpstr>
      <vt:lpstr>Слайд 16</vt:lpstr>
      <vt:lpstr>Слайд 17</vt:lpstr>
      <vt:lpstr>Слайд 18</vt:lpstr>
      <vt:lpstr> Образование </vt:lpstr>
      <vt:lpstr>Реформа русского языка</vt:lpstr>
      <vt:lpstr>Реформа времени</vt:lpstr>
      <vt:lpstr>Домашнее задание: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тимур</dc:creator>
  <cp:lastModifiedBy>Admin</cp:lastModifiedBy>
  <cp:revision>14</cp:revision>
  <dcterms:created xsi:type="dcterms:W3CDTF">2002-01-05T08:12:43Z</dcterms:created>
  <dcterms:modified xsi:type="dcterms:W3CDTF">2016-02-28T11:41:34Z</dcterms:modified>
</cp:coreProperties>
</file>