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1" r:id="rId7"/>
    <p:sldId id="270" r:id="rId8"/>
    <p:sldId id="262" r:id="rId9"/>
    <p:sldId id="263" r:id="rId10"/>
    <p:sldId id="272" r:id="rId11"/>
    <p:sldId id="273" r:id="rId12"/>
    <p:sldId id="264" r:id="rId13"/>
    <p:sldId id="268" r:id="rId14"/>
    <p:sldId id="266" r:id="rId15"/>
    <p:sldId id="274" r:id="rId16"/>
    <p:sldId id="265" r:id="rId17"/>
    <p:sldId id="267" r:id="rId18"/>
    <p:sldId id="279" r:id="rId19"/>
    <p:sldId id="277" r:id="rId20"/>
    <p:sldId id="276" r:id="rId21"/>
    <p:sldId id="275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534"/>
    <a:srgbClr val="3B673E"/>
    <a:srgbClr val="8038B6"/>
    <a:srgbClr val="6C0000"/>
    <a:srgbClr val="00D05E"/>
    <a:srgbClr val="4FFF9F"/>
    <a:srgbClr val="E5FFF1"/>
    <a:srgbClr val="4C0000"/>
    <a:srgbClr val="F6450E"/>
    <a:srgbClr val="F752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3" autoAdjust="0"/>
    <p:restoredTop sz="99104" autoAdjust="0"/>
  </p:normalViewPr>
  <p:slideViewPr>
    <p:cSldViewPr>
      <p:cViewPr>
        <p:scale>
          <a:sx n="80" d="100"/>
          <a:sy n="80" d="100"/>
        </p:scale>
        <p:origin x="-2070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DD130-64DF-4AFF-A7F0-87FD9B5C389F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7A284-0D2C-40B4-A154-191E16C8C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60AF5-09FA-4CDA-8EA1-213CC3CA471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B48E9-C448-40E7-A84C-D7B588879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936104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Урок геометрии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8143932" cy="4857784"/>
          </a:xfrm>
        </p:spPr>
        <p:txBody>
          <a:bodyPr/>
          <a:lstStyle/>
          <a:p>
            <a:r>
              <a:rPr lang="ru-RU" b="1" dirty="0" smtClean="0"/>
              <a:t> 7  класс</a:t>
            </a:r>
          </a:p>
          <a:p>
            <a:pPr algn="r"/>
            <a:endParaRPr lang="ru-RU" dirty="0" smtClean="0"/>
          </a:p>
          <a:p>
            <a:pPr algn="r"/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математики: </a:t>
            </a:r>
          </a:p>
          <a:p>
            <a:pPr algn="r"/>
            <a:r>
              <a:rPr lang="ru-RU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Свиркова</a:t>
            </a:r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Людмила Васильевна </a:t>
            </a:r>
          </a:p>
          <a:p>
            <a:pPr algn="r"/>
            <a:endParaRPr lang="ru-RU" dirty="0" smtClean="0"/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г.Омск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2015г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85860"/>
            <a:ext cx="8750206" cy="472143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2800" b="1" u="sng" dirty="0" smtClean="0"/>
              <a:t>Проверь себя </a:t>
            </a:r>
            <a:r>
              <a:rPr lang="ru-RU" sz="2800" b="1" dirty="0" smtClean="0"/>
              <a:t>:  </a:t>
            </a:r>
            <a:r>
              <a:rPr lang="ru-RU" sz="2800" dirty="0" smtClean="0"/>
              <a:t>Верные ответы в задании:</a:t>
            </a:r>
          </a:p>
          <a:p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b="1" dirty="0" smtClean="0"/>
              <a:t>1</a:t>
            </a:r>
            <a:r>
              <a:rPr lang="ru-RU" sz="2800" dirty="0" smtClean="0"/>
              <a:t>. </a:t>
            </a:r>
            <a:r>
              <a:rPr lang="ru-RU" sz="2800" dirty="0" smtClean="0">
                <a:solidFill>
                  <a:srgbClr val="C00000"/>
                </a:solidFill>
              </a:rPr>
              <a:t>а, в, г </a:t>
            </a:r>
            <a:r>
              <a:rPr lang="ru-RU" sz="2800" dirty="0" smtClean="0"/>
              <a:t>;     </a:t>
            </a:r>
            <a:r>
              <a:rPr lang="ru-RU" sz="2800" b="1" dirty="0" smtClean="0"/>
              <a:t>2</a:t>
            </a:r>
            <a:r>
              <a:rPr lang="ru-RU" sz="2800" dirty="0" smtClean="0"/>
              <a:t>. </a:t>
            </a:r>
            <a:r>
              <a:rPr lang="ru-RU" sz="2800" dirty="0" smtClean="0">
                <a:solidFill>
                  <a:srgbClr val="C00000"/>
                </a:solidFill>
              </a:rPr>
              <a:t>б, г, д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</a:p>
          <a:p>
            <a:endParaRPr lang="ru-RU" sz="2800" b="1" dirty="0" smtClean="0"/>
          </a:p>
          <a:p>
            <a:r>
              <a:rPr lang="ru-RU" sz="2800" b="1" u="sng" dirty="0" smtClean="0"/>
              <a:t>Оцени себя</a:t>
            </a:r>
            <a:r>
              <a:rPr lang="ru-RU" sz="2800" b="1" dirty="0" smtClean="0"/>
              <a:t>: </a:t>
            </a:r>
            <a:endParaRPr lang="en-US" sz="2800" b="1" dirty="0" smtClean="0"/>
          </a:p>
          <a:p>
            <a:r>
              <a:rPr lang="ru-RU" sz="2800" dirty="0" smtClean="0"/>
              <a:t>Если  у вас получилось </a:t>
            </a:r>
            <a:r>
              <a:rPr lang="en-US" sz="2800" b="1" dirty="0" smtClean="0">
                <a:solidFill>
                  <a:srgbClr val="C00000"/>
                </a:solidFill>
              </a:rPr>
              <a:t>6</a:t>
            </a:r>
            <a:r>
              <a:rPr lang="ru-RU" sz="2800" b="1" dirty="0" smtClean="0"/>
              <a:t> </a:t>
            </a:r>
            <a:r>
              <a:rPr lang="ru-RU" sz="2800" dirty="0" smtClean="0"/>
              <a:t>ответов со значком “</a:t>
            </a:r>
            <a:r>
              <a:rPr lang="ru-RU" sz="2800" b="1" dirty="0" smtClean="0"/>
              <a:t>+</a:t>
            </a:r>
            <a:r>
              <a:rPr lang="ru-RU" sz="2800" dirty="0" smtClean="0"/>
              <a:t>” , ставим  оценку “</a:t>
            </a:r>
            <a:r>
              <a:rPr lang="ru-RU" sz="2800" dirty="0" smtClean="0">
                <a:solidFill>
                  <a:srgbClr val="C00000"/>
                </a:solidFill>
              </a:rPr>
              <a:t>5</a:t>
            </a:r>
            <a:r>
              <a:rPr lang="ru-RU" sz="2800" dirty="0" smtClean="0"/>
              <a:t>”,    </a:t>
            </a:r>
            <a:r>
              <a:rPr lang="en-US" sz="2800" b="1" dirty="0" smtClean="0">
                <a:solidFill>
                  <a:srgbClr val="0070C0"/>
                </a:solidFill>
              </a:rPr>
              <a:t>5-4</a:t>
            </a:r>
            <a:r>
              <a:rPr lang="ru-RU" sz="2800" b="1" dirty="0" smtClean="0"/>
              <a:t> </a:t>
            </a:r>
            <a:r>
              <a:rPr lang="ru-RU" sz="2800" dirty="0" smtClean="0"/>
              <a:t>“</a:t>
            </a:r>
            <a:r>
              <a:rPr lang="ru-RU" sz="2800" b="1" dirty="0" smtClean="0"/>
              <a:t>+</a:t>
            </a:r>
            <a:r>
              <a:rPr lang="ru-RU" sz="2800" dirty="0" smtClean="0"/>
              <a:t>” - оценку “</a:t>
            </a:r>
            <a:r>
              <a:rPr lang="ru-RU" sz="2800" dirty="0" smtClean="0">
                <a:solidFill>
                  <a:srgbClr val="0070C0"/>
                </a:solidFill>
              </a:rPr>
              <a:t>4</a:t>
            </a:r>
            <a:r>
              <a:rPr lang="ru-RU" sz="2800" dirty="0" smtClean="0"/>
              <a:t>”,  </a:t>
            </a:r>
            <a:r>
              <a:rPr lang="en-US" sz="2800" b="1" dirty="0" smtClean="0">
                <a:solidFill>
                  <a:srgbClr val="7030A0"/>
                </a:solidFill>
              </a:rPr>
              <a:t>3</a:t>
            </a:r>
            <a:r>
              <a:rPr lang="ru-RU" sz="2800" b="1" dirty="0" smtClean="0"/>
              <a:t> </a:t>
            </a:r>
            <a:r>
              <a:rPr lang="ru-RU" sz="2800" dirty="0" smtClean="0"/>
              <a:t>“</a:t>
            </a:r>
            <a:r>
              <a:rPr lang="ru-RU" sz="2800" b="1" dirty="0" smtClean="0"/>
              <a:t>+</a:t>
            </a:r>
            <a:r>
              <a:rPr lang="ru-RU" sz="2800" dirty="0" smtClean="0"/>
              <a:t>” - оценку “</a:t>
            </a:r>
            <a:r>
              <a:rPr lang="ru-RU" sz="2800" dirty="0" smtClean="0">
                <a:solidFill>
                  <a:srgbClr val="7030A0"/>
                </a:solidFill>
              </a:rPr>
              <a:t>3</a:t>
            </a:r>
            <a:r>
              <a:rPr lang="ru-RU" sz="2800" dirty="0" smtClean="0"/>
              <a:t>”,  менее </a:t>
            </a:r>
            <a:r>
              <a:rPr lang="en-US" sz="2800" b="1" dirty="0" smtClean="0">
                <a:solidFill>
                  <a:srgbClr val="3B673E"/>
                </a:solidFill>
              </a:rPr>
              <a:t>3</a:t>
            </a:r>
            <a:r>
              <a:rPr lang="ru-RU" sz="2800" dirty="0" smtClean="0"/>
              <a:t> “</a:t>
            </a:r>
            <a:r>
              <a:rPr lang="ru-RU" sz="2800" b="1" dirty="0" smtClean="0"/>
              <a:t>+</a:t>
            </a:r>
            <a:r>
              <a:rPr lang="ru-RU" sz="2800" dirty="0" smtClean="0"/>
              <a:t>” - оценку “</a:t>
            </a:r>
            <a:r>
              <a:rPr lang="ru-RU" sz="2800" dirty="0" smtClean="0">
                <a:solidFill>
                  <a:srgbClr val="315534"/>
                </a:solidFill>
              </a:rPr>
              <a:t>2</a:t>
            </a:r>
            <a:r>
              <a:rPr lang="ru-RU" sz="2800" dirty="0" smtClean="0"/>
              <a:t>”.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dirty="0" smtClean="0"/>
              <a:t>Самопроверка и самооценка теста: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184576"/>
          </a:xfrm>
          <a:solidFill>
            <a:schemeClr val="bg1"/>
          </a:solidFill>
        </p:spPr>
        <p:txBody>
          <a:bodyPr/>
          <a:lstStyle/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Повторим признаки параллельности прямых: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4082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Верно ли расставлены </a:t>
            </a:r>
            <a:r>
              <a:rPr lang="ru-RU" smtClean="0">
                <a:solidFill>
                  <a:schemeClr val="tx1"/>
                </a:solidFill>
              </a:rPr>
              <a:t>стрелки</a:t>
            </a:r>
            <a:r>
              <a:rPr lang="ru-RU" smtClean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ppt4web.ru/images/8/14335/640/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7920880" cy="4320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ppt4web.ru/images/8/14335/640/img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24936" cy="5616624"/>
          </a:xfrm>
          <a:prstGeom prst="rect">
            <a:avLst/>
          </a:prstGeom>
          <a:noFill/>
          <a:ln>
            <a:solidFill>
              <a:srgbClr val="8038B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    Задачи по готовым чертежам</a:t>
            </a:r>
            <a:endParaRPr lang="ru-RU" dirty="0"/>
          </a:p>
        </p:txBody>
      </p:sp>
      <p:pic>
        <p:nvPicPr>
          <p:cNvPr id="6" name="Picture 2" descr="http://ppt4web.ru/images/8/14335/640/img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3744416" cy="3888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23528" y="1481328"/>
            <a:ext cx="8568952" cy="4525963"/>
          </a:xfrm>
        </p:spPr>
        <p:txBody>
          <a:bodyPr/>
          <a:lstStyle/>
          <a:p>
            <a:r>
              <a:rPr lang="ru-RU" sz="2000" b="1" dirty="0" smtClean="0"/>
              <a:t>Задача 1.                                    Задача 2.   </a:t>
            </a:r>
            <a:r>
              <a:rPr lang="ru-RU" sz="1800" dirty="0" smtClean="0"/>
              <a:t>Доказать, что Р</a:t>
            </a:r>
            <a:r>
              <a:rPr lang="en-US" sz="1800" dirty="0" smtClean="0"/>
              <a:t>S</a:t>
            </a:r>
            <a:r>
              <a:rPr lang="ru-RU" sz="1800" dirty="0" smtClean="0"/>
              <a:t>‖КМ</a:t>
            </a:r>
            <a:endParaRPr lang="ru-RU" sz="1800" dirty="0"/>
          </a:p>
        </p:txBody>
      </p:sp>
      <p:pic>
        <p:nvPicPr>
          <p:cNvPr id="9" name="Содержимое 3" descr="http://festival.1september.ru/articles/556080/img3.gif"/>
          <p:cNvPicPr>
            <a:picLocks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3968" y="2132856"/>
            <a:ext cx="4680520" cy="345638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r"/>
            <a:r>
              <a:rPr lang="ru-RU" sz="2800" dirty="0" smtClean="0"/>
              <a:t>Задачи по готовым чертежам </a:t>
            </a:r>
            <a:br>
              <a:rPr lang="ru-RU" sz="2800" dirty="0" smtClean="0"/>
            </a:br>
            <a:r>
              <a:rPr lang="ru-RU" sz="2800" dirty="0" smtClean="0"/>
              <a:t>(Верно решена  задача?)</a:t>
            </a:r>
            <a:endParaRPr lang="ru-RU" sz="2800" dirty="0"/>
          </a:p>
        </p:txBody>
      </p:sp>
      <p:pic>
        <p:nvPicPr>
          <p:cNvPr id="4" name="Picture 2" descr="http://ppt4web.ru/images/288/15494/640/img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566"/>
          <a:stretch>
            <a:fillRect/>
          </a:stretch>
        </p:blipFill>
        <p:spPr bwMode="auto">
          <a:xfrm>
            <a:off x="928662" y="1643050"/>
            <a:ext cx="7531200" cy="437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Овал 4"/>
          <p:cNvSpPr/>
          <p:nvPr/>
        </p:nvSpPr>
        <p:spPr>
          <a:xfrm>
            <a:off x="1500166" y="2000240"/>
            <a:ext cx="357190" cy="35719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864096"/>
          </a:xfrm>
          <a:gradFill>
            <a:gsLst>
              <a:gs pos="0">
                <a:schemeClr val="accent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r"/>
            <a:r>
              <a:rPr lang="ru-RU" dirty="0" smtClean="0">
                <a:solidFill>
                  <a:srgbClr val="00B050"/>
                </a:solidFill>
              </a:rPr>
              <a:t>Минута отдыха…</a:t>
            </a:r>
            <a:endParaRPr lang="ru-RU" dirty="0"/>
          </a:p>
        </p:txBody>
      </p:sp>
      <p:pic>
        <p:nvPicPr>
          <p:cNvPr id="4" name="Picture 2" descr="http://ppt4web.ru/images/40/5008/640/img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1138"/>
            <a:ext cx="7704856" cy="4525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4082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Работа с книгой (стр.58)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lvl="0"/>
            <a:endParaRPr lang="ru-RU" sz="2000" b="1" dirty="0" smtClean="0"/>
          </a:p>
          <a:p>
            <a:pPr lvl="0"/>
            <a:endParaRPr lang="ru-RU" sz="2000" b="1" dirty="0" smtClean="0"/>
          </a:p>
          <a:p>
            <a:pPr lvl="0"/>
            <a:r>
              <a:rPr lang="ru-RU" sz="2000" b="1" dirty="0" smtClean="0"/>
              <a:t>Задача </a:t>
            </a:r>
            <a:r>
              <a:rPr lang="ru-RU" sz="2000" dirty="0" smtClean="0"/>
              <a:t>  №190 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b="1" dirty="0" smtClean="0"/>
              <a:t>Дано:</a:t>
            </a:r>
          </a:p>
          <a:p>
            <a:pPr lvl="0"/>
            <a:r>
              <a:rPr lang="ru-RU" sz="2000" dirty="0" smtClean="0"/>
              <a:t>АВ = ВС, АД = ДЕ</a:t>
            </a:r>
          </a:p>
          <a:p>
            <a:pPr lvl="0"/>
            <a:r>
              <a:rPr lang="ru-RU" sz="2000" dirty="0" smtClean="0"/>
              <a:t>∠С = 70</a:t>
            </a:r>
            <a:r>
              <a:rPr lang="ru-RU" sz="2000" baseline="30000" dirty="0" smtClean="0"/>
              <a:t>0</a:t>
            </a:r>
            <a:r>
              <a:rPr lang="ru-RU" sz="2000" dirty="0" smtClean="0"/>
              <a:t>, ∠ЕАС = 35</a:t>
            </a:r>
            <a:r>
              <a:rPr lang="ru-RU" sz="2000" baseline="30000" dirty="0" smtClean="0"/>
              <a:t>0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b="1" dirty="0" smtClean="0"/>
              <a:t>Доказать</a:t>
            </a:r>
            <a:r>
              <a:rPr lang="ru-RU" sz="2000" dirty="0" smtClean="0"/>
              <a:t>, что ДЕ‖АС </a:t>
            </a:r>
          </a:p>
          <a:p>
            <a:pPr lvl="0"/>
            <a:endParaRPr lang="ru-RU" sz="2000" dirty="0" smtClean="0"/>
          </a:p>
          <a:p>
            <a:pPr lvl="0">
              <a:buNone/>
            </a:pPr>
            <a:endParaRPr lang="ru-RU" sz="2000" dirty="0" smtClean="0"/>
          </a:p>
          <a:p>
            <a:pPr lvl="0"/>
            <a:r>
              <a:rPr lang="ru-RU" sz="2000" b="1" dirty="0" smtClean="0"/>
              <a:t>Доказательство:</a:t>
            </a:r>
          </a:p>
          <a:p>
            <a:pPr lvl="0"/>
            <a:endParaRPr lang="ru-RU" sz="2000" dirty="0" smtClean="0"/>
          </a:p>
          <a:p>
            <a:pPr lvl="0">
              <a:buNone/>
            </a:pPr>
            <a:endParaRPr lang="ru-RU" sz="2000" dirty="0" smtClean="0"/>
          </a:p>
          <a:p>
            <a:endParaRPr lang="ru-RU" sz="2000" dirty="0" smtClean="0"/>
          </a:p>
          <a:p>
            <a:pPr lvl="0"/>
            <a:endParaRPr lang="ru-RU" sz="2000" dirty="0" smtClean="0"/>
          </a:p>
          <a:p>
            <a:pPr lvl="0"/>
            <a:endParaRPr lang="ru-RU" sz="2000" dirty="0" smtClean="0"/>
          </a:p>
          <a:p>
            <a:endParaRPr lang="ru-RU" dirty="0"/>
          </a:p>
        </p:txBody>
      </p:sp>
      <p:pic>
        <p:nvPicPr>
          <p:cNvPr id="6" name="Picture 2" descr="№ 190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00496" y="1052736"/>
            <a:ext cx="4819976" cy="5590974"/>
          </a:xfrm>
          <a:prstGeom prst="rect">
            <a:avLst/>
          </a:prstGeom>
          <a:solidFill>
            <a:srgbClr val="00D05E"/>
          </a:solidFill>
          <a:ln>
            <a:solidFill>
              <a:schemeClr val="tx1"/>
            </a:solidFill>
          </a:ln>
        </p:spPr>
      </p:pic>
      <p:graphicFrame>
        <p:nvGraphicFramePr>
          <p:cNvPr id="7" name="Объект 6"/>
          <p:cNvGraphicFramePr>
            <a:graphicFrameLocks/>
          </p:cNvGraphicFramePr>
          <p:nvPr/>
        </p:nvGraphicFramePr>
        <p:xfrm>
          <a:off x="1547664" y="1412776"/>
          <a:ext cx="6096000" cy="4064000"/>
        </p:xfrm>
        <a:graphic>
          <a:graphicData uri="http://schemas.openxmlformats.org/presentationml/2006/ole">
            <p:oleObj spid="_x0000_s2050" name="Точечный рисунок" r:id="rId4" imgW="0" imgH="0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sz="2800" dirty="0" smtClean="0"/>
              <a:t>1.По условию АВ=ВС, значит</a:t>
            </a:r>
          </a:p>
          <a:p>
            <a:pPr lvl="0"/>
            <a:r>
              <a:rPr lang="ru-RU" sz="2800" dirty="0" smtClean="0"/>
              <a:t>∆АВС- равнобедренный ⇒</a:t>
            </a:r>
          </a:p>
          <a:p>
            <a:pPr lvl="0"/>
            <a:r>
              <a:rPr lang="ru-RU" sz="2800" dirty="0" smtClean="0"/>
              <a:t>2. ∠А= ∠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С=70</a:t>
            </a:r>
            <a:r>
              <a:rPr lang="ru-RU" sz="2800" baseline="30000" dirty="0" smtClean="0"/>
              <a:t>0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-углы</a:t>
            </a:r>
            <a:r>
              <a:rPr lang="ru-RU" sz="2800" dirty="0" smtClean="0"/>
              <a:t> при основании равны;</a:t>
            </a:r>
          </a:p>
          <a:p>
            <a:pPr lvl="0"/>
            <a:r>
              <a:rPr lang="ru-RU" sz="2800" dirty="0" smtClean="0"/>
              <a:t>3. ∠ДАЕ=70</a:t>
            </a:r>
            <a:r>
              <a:rPr lang="ru-RU" sz="2800" baseline="30000" dirty="0" smtClean="0"/>
              <a:t>0</a:t>
            </a:r>
            <a:r>
              <a:rPr lang="ru-RU" sz="2800" dirty="0" smtClean="0"/>
              <a:t>-35</a:t>
            </a:r>
            <a:r>
              <a:rPr lang="ru-RU" sz="2800" baseline="30000" dirty="0" smtClean="0"/>
              <a:t>0</a:t>
            </a:r>
            <a:r>
              <a:rPr lang="ru-RU" sz="2800" dirty="0" smtClean="0"/>
              <a:t>=35</a:t>
            </a:r>
            <a:r>
              <a:rPr lang="ru-RU" sz="2800" baseline="30000" dirty="0" smtClean="0"/>
              <a:t>0</a:t>
            </a:r>
            <a:r>
              <a:rPr lang="ru-RU" sz="2800" dirty="0" smtClean="0"/>
              <a:t>;</a:t>
            </a:r>
          </a:p>
          <a:p>
            <a:pPr lvl="0"/>
            <a:r>
              <a:rPr lang="ru-RU" sz="2800" dirty="0" smtClean="0"/>
              <a:t>4. По условию АД=ДЕ, значит</a:t>
            </a:r>
          </a:p>
          <a:p>
            <a:r>
              <a:rPr lang="ru-RU" sz="2800" dirty="0" smtClean="0"/>
              <a:t>∆АДЕ- равнобедренный ⇒</a:t>
            </a:r>
          </a:p>
          <a:p>
            <a:r>
              <a:rPr lang="ru-RU" sz="2800" dirty="0" smtClean="0"/>
              <a:t>5. ∠ДАЕ=∠ДЕА=35</a:t>
            </a:r>
            <a:r>
              <a:rPr lang="ru-RU" sz="2800" baseline="30000" dirty="0" smtClean="0"/>
              <a:t>0</a:t>
            </a:r>
            <a:r>
              <a:rPr lang="ru-RU" sz="2800" dirty="0" smtClean="0"/>
              <a:t>- углы при основании равны;</a:t>
            </a:r>
          </a:p>
          <a:p>
            <a:r>
              <a:rPr lang="ru-RU" sz="2800" dirty="0" smtClean="0"/>
              <a:t>6. ∠САЕ=∠ДЕА=35</a:t>
            </a:r>
            <a:r>
              <a:rPr lang="ru-RU" sz="2800" baseline="30000" dirty="0" smtClean="0"/>
              <a:t>0</a:t>
            </a:r>
            <a:r>
              <a:rPr lang="ru-RU" sz="2800" dirty="0" smtClean="0"/>
              <a:t>-накрест лежащие углы, значит  ДЕ‖АС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lvl="0" algn="r"/>
            <a:r>
              <a:rPr lang="ru-RU" sz="4400" dirty="0" smtClean="0"/>
              <a:t>Доказательство:</a:t>
            </a:r>
            <a:br>
              <a:rPr lang="ru-RU" sz="4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r"/>
            <a:r>
              <a:rPr lang="ru-RU" dirty="0" smtClean="0"/>
              <a:t>Словарь: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1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ru-RU" dirty="0" smtClean="0"/>
              <a:t>См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/>
              <a:t>жные</a:t>
            </a:r>
            <a:r>
              <a:rPr lang="ru-RU" dirty="0" smtClean="0"/>
              <a:t> угл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endParaRPr lang="ru-RU" dirty="0" smtClean="0"/>
          </a:p>
          <a:p>
            <a:r>
              <a:rPr lang="ru-RU" dirty="0" err="1" smtClean="0"/>
              <a:t>Вертик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err="1" smtClean="0"/>
              <a:t>льные</a:t>
            </a:r>
            <a:r>
              <a:rPr lang="ru-RU" dirty="0" smtClean="0"/>
              <a:t> угл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endParaRPr lang="ru-RU" dirty="0" smtClean="0"/>
          </a:p>
          <a:p>
            <a:r>
              <a:rPr lang="ru-RU" dirty="0" smtClean="0"/>
              <a:t>Пересек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err="1" smtClean="0"/>
              <a:t>ющиеся</a:t>
            </a:r>
            <a:r>
              <a:rPr lang="ru-RU" dirty="0" smtClean="0"/>
              <a:t> прям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r>
              <a:rPr lang="ru-RU" dirty="0" smtClean="0"/>
              <a:t>е</a:t>
            </a:r>
          </a:p>
          <a:p>
            <a:r>
              <a:rPr lang="ru-RU" dirty="0" err="1" smtClean="0"/>
              <a:t>Паралл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/>
              <a:t>льные</a:t>
            </a:r>
            <a:r>
              <a:rPr lang="ru-RU" dirty="0" smtClean="0"/>
              <a:t> прям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r>
              <a:rPr lang="ru-RU" dirty="0" smtClean="0"/>
              <a:t>е</a:t>
            </a:r>
          </a:p>
          <a:p>
            <a:r>
              <a:rPr lang="ru-RU" dirty="0" smtClean="0"/>
              <a:t>Сек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</a:t>
            </a:r>
            <a:r>
              <a:rPr lang="ru-RU" dirty="0" err="1" smtClean="0"/>
              <a:t>щая</a:t>
            </a:r>
            <a:endParaRPr lang="ru-RU" dirty="0" smtClean="0"/>
          </a:p>
          <a:p>
            <a:r>
              <a:rPr lang="ru-RU" dirty="0" smtClean="0"/>
              <a:t>Н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smtClean="0"/>
              <a:t>крест </a:t>
            </a:r>
            <a:r>
              <a:rPr lang="ru-RU" dirty="0" err="1" smtClean="0"/>
              <a:t>леж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err="1" smtClean="0"/>
              <a:t>щие</a:t>
            </a:r>
            <a:r>
              <a:rPr lang="ru-RU" dirty="0" smtClean="0"/>
              <a:t> угл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endParaRPr lang="ru-RU" dirty="0" smtClean="0"/>
          </a:p>
          <a:p>
            <a:r>
              <a:rPr lang="ru-RU" dirty="0" err="1" smtClean="0"/>
              <a:t>Одностор</a:t>
            </a:r>
            <a:r>
              <a:rPr lang="el-GR" dirty="0" smtClean="0"/>
              <a:t>ό</a:t>
            </a:r>
            <a:r>
              <a:rPr lang="ru-RU" dirty="0" err="1" smtClean="0"/>
              <a:t>нние</a:t>
            </a:r>
            <a:r>
              <a:rPr lang="ru-RU" dirty="0" smtClean="0"/>
              <a:t> угл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endParaRPr lang="ru-RU" dirty="0" smtClean="0"/>
          </a:p>
          <a:p>
            <a:r>
              <a:rPr lang="ru-RU" dirty="0" err="1" smtClean="0"/>
              <a:t>Соотв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/>
              <a:t>тственные</a:t>
            </a:r>
            <a:r>
              <a:rPr lang="ru-RU" dirty="0" smtClean="0"/>
              <a:t> угл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</a:t>
            </a:r>
            <a:r>
              <a:rPr lang="he-I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׳</a:t>
            </a:r>
            <a:endParaRPr lang="ru-RU" dirty="0" smtClean="0"/>
          </a:p>
          <a:p>
            <a:r>
              <a:rPr lang="ru-RU" dirty="0" err="1" smtClean="0"/>
              <a:t>Равноб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/>
              <a:t>дренный</a:t>
            </a:r>
            <a:r>
              <a:rPr lang="ru-RU" dirty="0" smtClean="0"/>
              <a:t> </a:t>
            </a:r>
            <a:r>
              <a:rPr lang="ru-RU" dirty="0" err="1" smtClean="0"/>
              <a:t>треуг</a:t>
            </a:r>
            <a:r>
              <a:rPr lang="el-GR" dirty="0" smtClean="0"/>
              <a:t>ό</a:t>
            </a:r>
            <a:r>
              <a:rPr lang="ru-RU" dirty="0" err="1" smtClean="0"/>
              <a:t>льник</a:t>
            </a:r>
            <a:endParaRPr lang="ru-RU" dirty="0" smtClean="0"/>
          </a:p>
          <a:p>
            <a:r>
              <a:rPr lang="ru-RU" dirty="0" smtClean="0"/>
              <a:t>Чертёж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СПЕКТР учебно-наглядные пособи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500042"/>
            <a:ext cx="6429420" cy="6357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97724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Итог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856984" cy="1224136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r"/>
            <a:r>
              <a:rPr lang="ru-RU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Тема урока:</a:t>
            </a:r>
            <a:endParaRPr lang="ru-RU" sz="6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99592" y="1481328"/>
            <a:ext cx="7416824" cy="4525963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6000" b="1" dirty="0" smtClean="0"/>
              <a:t>«</a:t>
            </a:r>
            <a:r>
              <a:rPr lang="ru-RU" sz="5400" b="1" u="sng" dirty="0" smtClean="0"/>
              <a:t>Признаки параллельности прямых»</a:t>
            </a:r>
            <a:endParaRPr lang="ru-RU" sz="5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lvl="0"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Оценки  за урок!!!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Выскажи  своё отношение к прошедшему уроку, кому  хотели бы сказать «спасибо» за интересную идею, за «подсказку» выхода из трудной ситуации на уроке, за слова, которые помогли наладить отношения с товарищем? 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Высказывания выстраиваются в форме: «Я хочу сказать "спасибо" _____ за ______».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lvl="0"/>
            <a:r>
              <a:rPr lang="ru-RU" dirty="0" smtClean="0"/>
              <a:t>                             Рефлексия: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МОЛОДЦЫ!!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03279">
            <a:off x="5483681" y="2352927"/>
            <a:ext cx="2952750" cy="2778954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23936"/>
          </a:xfrm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Стр.57 п.26-читать,   №190-дорешать,</a:t>
            </a:r>
            <a:endParaRPr lang="en-US" dirty="0" smtClean="0"/>
          </a:p>
          <a:p>
            <a:r>
              <a:rPr lang="ru-RU" dirty="0" smtClean="0"/>
              <a:t> № 189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5400" b="1" i="1" dirty="0" smtClean="0">
                <a:solidFill>
                  <a:schemeClr val="accent3">
                    <a:lumMod val="50000"/>
                  </a:schemeClr>
                </a:solidFill>
                <a:latin typeface="BatangChe" pitchFamily="49" charset="-127"/>
                <a:ea typeface="BatangChe" pitchFamily="49" charset="-127"/>
              </a:rPr>
              <a:t>Спасибо!</a:t>
            </a:r>
          </a:p>
          <a:p>
            <a:endParaRPr lang="ru-RU" dirty="0">
              <a:solidFill>
                <a:srgbClr val="6C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r"/>
            <a:r>
              <a:rPr lang="ru-RU" dirty="0" smtClean="0"/>
              <a:t>Домашнее задание: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81328"/>
            <a:ext cx="8715436" cy="4525963"/>
          </a:xfrm>
        </p:spPr>
        <p:txBody>
          <a:bodyPr>
            <a:normAutofit fontScale="85000" lnSpcReduction="20000"/>
          </a:bodyPr>
          <a:lstStyle/>
          <a:p>
            <a:pPr lvl="0"/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закрепить навыки решения задач на применение признаков параллельности прямых;</a:t>
            </a:r>
            <a:r>
              <a:rPr lang="ru-RU" sz="3600" dirty="0" smtClean="0"/>
              <a:t> </a:t>
            </a:r>
          </a:p>
          <a:p>
            <a:pPr lvl="0"/>
            <a:endParaRPr lang="ru-RU" sz="3600" dirty="0" smtClean="0"/>
          </a:p>
          <a:p>
            <a:pPr lvl="0"/>
            <a:r>
              <a:rPr lang="ru-RU" sz="3600" b="1" dirty="0" smtClean="0"/>
              <a:t>воспитывать культуру математической речи, аккуратности при выполнении чертежей;</a:t>
            </a:r>
          </a:p>
          <a:p>
            <a:pPr lvl="0">
              <a:buNone/>
            </a:pPr>
            <a:endParaRPr lang="ru-RU" sz="3600" b="1" dirty="0" smtClean="0"/>
          </a:p>
          <a:p>
            <a:pPr lvl="0"/>
            <a:r>
              <a:rPr lang="ru-RU" sz="3600" b="1" dirty="0" smtClean="0"/>
              <a:t>развивать логическое мышление, внимание.</a:t>
            </a:r>
          </a:p>
          <a:p>
            <a:pPr lvl="0"/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084982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7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Цели урока</a:t>
            </a:r>
            <a:r>
              <a:rPr lang="ru-RU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Образовательные: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Знать признаки параллельности двух прямых;</a:t>
            </a: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Уметь решать задачи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применение признаков параллельности прямых ;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Развивающие: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развивать у учащихся умение анализировать информацию,  устанавливать причинно-следственные связи,  проводить умозаключение и делать выводы, обобщать результаты; </a:t>
            </a: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развивать логическое мышление, память, математическую речь;</a:t>
            </a:r>
          </a:p>
          <a:p>
            <a:pPr>
              <a:buNone/>
            </a:pP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Воспитательные: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развивать коммуникативные умения;</a:t>
            </a: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формировать познавательные интересы обучающихся;</a:t>
            </a:r>
          </a:p>
          <a:p>
            <a:pPr lvl="0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стимулировать мотивацию и интерес к изучению предмета; 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Задачи урока: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Дежурный </a:t>
            </a:r>
            <a:r>
              <a:rPr lang="ru-RU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звук « </a:t>
            </a:r>
            <a:r>
              <a:rPr lang="ru-RU" b="1" smtClean="0">
                <a:solidFill>
                  <a:srgbClr val="C00000"/>
                </a:solidFill>
              </a:rPr>
              <a:t>С </a:t>
            </a:r>
            <a:r>
              <a:rPr lang="ru-RU" b="1" dirty="0" smtClean="0">
                <a:solidFill>
                  <a:srgbClr val="C00000"/>
                </a:solidFill>
              </a:rPr>
              <a:t>–З </a:t>
            </a:r>
            <a:r>
              <a:rPr lang="ru-RU" b="1" dirty="0" smtClean="0"/>
              <a:t>»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за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Сантим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зад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 -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Сек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нда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земля,</a:t>
            </a:r>
          </a:p>
          <a:p>
            <a:pPr>
              <a:buNone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 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Сист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зигз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З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smtClean="0"/>
              <a:t>данные  пар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smtClean="0"/>
              <a:t>метры, сек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</a:t>
            </a:r>
            <a:r>
              <a:rPr lang="ru-RU" dirty="0" err="1" smtClean="0"/>
              <a:t>щая</a:t>
            </a:r>
            <a:r>
              <a:rPr lang="ru-RU" dirty="0" smtClean="0"/>
              <a:t> л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</a:t>
            </a:r>
            <a:r>
              <a:rPr lang="ru-RU" dirty="0" err="1" smtClean="0"/>
              <a:t>ния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err="1" smtClean="0"/>
              <a:t>соотв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é</a:t>
            </a:r>
            <a:r>
              <a:rPr lang="ru-RU" dirty="0" err="1" smtClean="0"/>
              <a:t>тственные</a:t>
            </a:r>
            <a:r>
              <a:rPr lang="ru-RU" dirty="0" smtClean="0"/>
              <a:t> углы</a:t>
            </a:r>
            <a:r>
              <a:rPr lang="he-IL" dirty="0" smtClean="0"/>
              <a:t>׳</a:t>
            </a:r>
            <a:r>
              <a:rPr lang="ru-RU" dirty="0" smtClean="0"/>
              <a:t>, </a:t>
            </a:r>
            <a:r>
              <a:rPr lang="ru-RU" dirty="0" err="1" smtClean="0"/>
              <a:t>разреш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</a:t>
            </a:r>
            <a:r>
              <a:rPr lang="ru-RU" dirty="0" smtClean="0"/>
              <a:t>мая зад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ru-RU" dirty="0" err="1" smtClean="0"/>
              <a:t>ча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Начерт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см</a:t>
            </a:r>
            <a:r>
              <a:rPr lang="en-US" b="1" dirty="0" smtClean="0">
                <a:solidFill>
                  <a:srgbClr val="C00000"/>
                </a:solidFill>
              </a:rPr>
              <a:t>é</a:t>
            </a:r>
            <a:r>
              <a:rPr lang="ru-RU" b="1" dirty="0" err="1" smtClean="0">
                <a:solidFill>
                  <a:srgbClr val="C00000"/>
                </a:solidFill>
              </a:rPr>
              <a:t>жные</a:t>
            </a:r>
            <a:r>
              <a:rPr lang="ru-RU" b="1" dirty="0" smtClean="0">
                <a:solidFill>
                  <a:srgbClr val="C00000"/>
                </a:solidFill>
              </a:rPr>
              <a:t> углы</a:t>
            </a:r>
            <a:r>
              <a:rPr lang="he-IL" b="1" dirty="0" smtClean="0">
                <a:solidFill>
                  <a:srgbClr val="C00000"/>
                </a:solidFill>
              </a:rPr>
              <a:t>׳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в</a:t>
            </a:r>
            <a:r>
              <a:rPr lang="ru-RU" dirty="0" smtClean="0"/>
              <a:t>ы</a:t>
            </a:r>
            <a:r>
              <a:rPr lang="he-IL" dirty="0" smtClean="0"/>
              <a:t>׳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числи их с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ý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008112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Речевая зарядка: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Natalia\Documents\РАБОТА\Открытый урок\в журнал ОСНОВА\признак паралл двух прямых\параллельные в жизни\бассейн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9"/>
            <a:ext cx="2808312" cy="2448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Рисунок 4" descr="C:\Users\Natalia\Documents\РАБОТА\Открытый урок\в журнал ОСНОВА\признак паралл двух прямых\параллельные в жизни\железн дорога.jpg"/>
          <p:cNvPicPr/>
          <p:nvPr/>
        </p:nvPicPr>
        <p:blipFill>
          <a:blip r:embed="rId3" cstate="print"/>
          <a:srcRect b="21062"/>
          <a:stretch>
            <a:fillRect/>
          </a:stretch>
        </p:blipFill>
        <p:spPr bwMode="auto">
          <a:xfrm>
            <a:off x="3358514" y="1628799"/>
            <a:ext cx="2797661" cy="2448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Рисунок 5" descr="C:\Users\Natalia\Documents\РАБОТА\Открытый урок\в журнал ОСНОВА\признак паралл двух прямых\параллельные в жизни\эскалатор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412777"/>
            <a:ext cx="2232247" cy="2304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Рисунок 6" descr="C:\Users\Natalia\Documents\РАБОТА\Открытый урок\в журнал ОСНОВА\признак паралл двух прямых\параллельные в жизни\троллейбус.jpg"/>
          <p:cNvPicPr/>
          <p:nvPr/>
        </p:nvPicPr>
        <p:blipFill>
          <a:blip r:embed="rId5" cstate="print"/>
          <a:srcRect l="7559" t="7539" b="10052"/>
          <a:stretch>
            <a:fillRect/>
          </a:stretch>
        </p:blipFill>
        <p:spPr bwMode="auto">
          <a:xfrm>
            <a:off x="3247176" y="4293096"/>
            <a:ext cx="2908999" cy="22322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Рисунок 7" descr="C:\Users\Natalia\Documents\РАБОТА\Открытый урок\в журнал ОСНОВА\признак паралл двух прямых\параллельные в жизни\ванная комната 2.jpg"/>
          <p:cNvPicPr/>
          <p:nvPr/>
        </p:nvPicPr>
        <p:blipFill>
          <a:blip r:embed="rId6" cstate="print"/>
          <a:srcRect t="7087" r="7677" b="11024"/>
          <a:stretch>
            <a:fillRect/>
          </a:stretch>
        </p:blipFill>
        <p:spPr bwMode="auto">
          <a:xfrm>
            <a:off x="6516216" y="4005064"/>
            <a:ext cx="2232248" cy="2852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Рисунок 9" descr="C:\Users\Natalia\Documents\РАБОТА\Открытый урок\в журнал ОСНОВА\признак паралл двух прямых\параллельные в жизни\брусья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3" y="4005064"/>
            <a:ext cx="2448271" cy="2304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1000132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Посмотрите рисунки и ответьте на вопрос, что общего в них?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10539"/>
          </a:xfrm>
          <a:ln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endParaRPr lang="ru-RU" sz="35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500" dirty="0" smtClean="0"/>
              <a:t>1.Дайте определение параллельных прямых.</a:t>
            </a:r>
          </a:p>
          <a:p>
            <a:pPr>
              <a:buNone/>
            </a:pPr>
            <a:r>
              <a:rPr lang="ru-RU" sz="3500" dirty="0" smtClean="0"/>
              <a:t>2.Что такое секущая?</a:t>
            </a:r>
          </a:p>
          <a:p>
            <a:pPr>
              <a:buNone/>
            </a:pPr>
            <a:r>
              <a:rPr lang="ru-RU" sz="3500" dirty="0" smtClean="0"/>
              <a:t>3.Назовите углы, образованные при пересечении двух прямых секущей.</a:t>
            </a:r>
          </a:p>
          <a:p>
            <a:pPr>
              <a:buNone/>
            </a:pPr>
            <a:r>
              <a:rPr lang="ru-RU" sz="3500" dirty="0" smtClean="0"/>
              <a:t>4.Чему равна сумма смежных углов?</a:t>
            </a:r>
          </a:p>
          <a:p>
            <a:pPr>
              <a:buNone/>
            </a:pPr>
            <a:r>
              <a:rPr lang="ru-RU" sz="3500" dirty="0" smtClean="0"/>
              <a:t>5.Расскажите свойство вертикальных углов.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Повторение ранее изученного (устный опрос):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836712"/>
            <a:ext cx="8280920" cy="547260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6C0000"/>
                </a:solidFill>
              </a:rPr>
              <a:t>1.Две непересекающиеся прямые на плоскости называются параллельными.</a:t>
            </a:r>
          </a:p>
          <a:p>
            <a:endParaRPr lang="ru-RU" sz="2800" dirty="0" smtClean="0"/>
          </a:p>
          <a:p>
            <a:r>
              <a:rPr lang="ru-RU" sz="2800" dirty="0" smtClean="0"/>
              <a:t>2.Прямая </a:t>
            </a:r>
            <a:r>
              <a:rPr lang="ru-RU" sz="2800" b="1" dirty="0" smtClean="0">
                <a:solidFill>
                  <a:srgbClr val="C00000"/>
                </a:solidFill>
              </a:rPr>
              <a:t>с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>называется секущей прямых </a:t>
            </a:r>
            <a:r>
              <a:rPr lang="ru-RU" sz="2800" b="1" dirty="0" smtClean="0">
                <a:solidFill>
                  <a:srgbClr val="C00000"/>
                </a:solidFill>
              </a:rPr>
              <a:t>а</a:t>
            </a:r>
            <a:r>
              <a:rPr lang="ru-RU" sz="2800" dirty="0" smtClean="0"/>
              <a:t> и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в</a:t>
            </a:r>
            <a:r>
              <a:rPr lang="ru-RU" sz="2800" dirty="0" smtClean="0"/>
              <a:t>, если она пересекает их в двух точках.</a:t>
            </a:r>
          </a:p>
          <a:p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rgbClr val="4C0000"/>
                </a:solidFill>
              </a:rPr>
              <a:t>3.Накрест лежащие углы, односторонние углы и соответственные углы.</a:t>
            </a:r>
          </a:p>
          <a:p>
            <a:endParaRPr lang="ru-RU" sz="2800" dirty="0" smtClean="0">
              <a:solidFill>
                <a:srgbClr val="6C0000"/>
              </a:solidFill>
            </a:endParaRPr>
          </a:p>
          <a:p>
            <a:r>
              <a:rPr lang="ru-RU" sz="2800" dirty="0" smtClean="0"/>
              <a:t>4.Сумма смежных углов равна </a:t>
            </a:r>
            <a:r>
              <a:rPr lang="ru-RU" sz="2800" dirty="0" smtClean="0">
                <a:solidFill>
                  <a:srgbClr val="C00000"/>
                </a:solidFill>
              </a:rPr>
              <a:t>180 </a:t>
            </a:r>
            <a:r>
              <a:rPr lang="ru-RU" sz="2800" dirty="0" smtClean="0"/>
              <a:t>градусов.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                 5.Вертикальные углы равны.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648072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Правила и определения 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543956" cy="522149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Вам предлагается тест на проверку теоретических знаний с последующей самопроверкой и самооценкой.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sz="2400" b="1" dirty="0" smtClean="0"/>
              <a:t>1.</a:t>
            </a:r>
            <a:r>
              <a:rPr lang="ru-RU" sz="2400" dirty="0" smtClean="0"/>
              <a:t> </a:t>
            </a:r>
            <a:r>
              <a:rPr lang="ru-RU" sz="2400" b="1" dirty="0" smtClean="0"/>
              <a:t>По рисунку  выберите верные утверждения:</a:t>
            </a:r>
          </a:p>
          <a:p>
            <a:endParaRPr lang="ru-RU" sz="2400" dirty="0" smtClean="0"/>
          </a:p>
          <a:p>
            <a:r>
              <a:rPr lang="ru-RU" sz="2400" dirty="0" smtClean="0"/>
              <a:t>а) 2 и 8 – вертикальные;</a:t>
            </a:r>
          </a:p>
          <a:p>
            <a:r>
              <a:rPr lang="ru-RU" sz="2400" dirty="0" smtClean="0"/>
              <a:t>б) 5 и 1 – односторонние;</a:t>
            </a:r>
          </a:p>
          <a:p>
            <a:r>
              <a:rPr lang="ru-RU" sz="2400" dirty="0" smtClean="0"/>
              <a:t>в) 7 и 6 – смежные;</a:t>
            </a:r>
          </a:p>
          <a:p>
            <a:r>
              <a:rPr lang="ru-RU" sz="2400" dirty="0" smtClean="0"/>
              <a:t>г) 8 и 4 – накрест лежащие;</a:t>
            </a:r>
          </a:p>
          <a:p>
            <a:r>
              <a:rPr lang="ru-RU" sz="2400" dirty="0" err="1" smtClean="0"/>
              <a:t>д</a:t>
            </a:r>
            <a:r>
              <a:rPr lang="ru-RU" sz="2400" dirty="0" smtClean="0"/>
              <a:t>) 1 и 2 – соответственные;</a:t>
            </a:r>
            <a:r>
              <a:rPr lang="ru-RU" sz="2400" b="1" dirty="0" smtClean="0"/>
              <a:t>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2.</a:t>
            </a:r>
            <a:r>
              <a:rPr lang="ru-RU" sz="2400" dirty="0" smtClean="0"/>
              <a:t> </a:t>
            </a:r>
            <a:r>
              <a:rPr lang="ru-RU" sz="2400" b="1" dirty="0" smtClean="0"/>
              <a:t>Прямые </a:t>
            </a:r>
            <a:r>
              <a:rPr lang="ru-RU" sz="2400" b="1" dirty="0" err="1" smtClean="0"/>
              <a:t>a</a:t>
            </a:r>
            <a:r>
              <a:rPr lang="ru-RU" sz="2400" b="1" dirty="0" smtClean="0"/>
              <a:t> и </a:t>
            </a:r>
            <a:r>
              <a:rPr lang="ru-RU" sz="2400" b="1" dirty="0" err="1" smtClean="0"/>
              <a:t>b</a:t>
            </a:r>
            <a:r>
              <a:rPr lang="ru-RU" sz="2400" b="1" dirty="0" smtClean="0"/>
              <a:t> параллельны,  если:</a:t>
            </a:r>
          </a:p>
          <a:p>
            <a:endParaRPr lang="ru-RU" sz="2400" b="1" dirty="0" smtClean="0"/>
          </a:p>
          <a:p>
            <a:r>
              <a:rPr lang="ru-RU" sz="2400" dirty="0" smtClean="0"/>
              <a:t>а) 2 = 8;                     </a:t>
            </a:r>
          </a:p>
          <a:p>
            <a:r>
              <a:rPr lang="ru-RU" sz="2400" dirty="0" smtClean="0"/>
              <a:t>б) 5 = 3;                      </a:t>
            </a:r>
          </a:p>
          <a:p>
            <a:r>
              <a:rPr lang="ru-RU" sz="2400" dirty="0" smtClean="0"/>
              <a:t>в) 1 = 2;                      </a:t>
            </a:r>
          </a:p>
          <a:p>
            <a:r>
              <a:rPr lang="ru-RU" sz="2400" dirty="0" smtClean="0"/>
              <a:t>г) 8 + 7 = 180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; </a:t>
            </a:r>
          </a:p>
          <a:p>
            <a:r>
              <a:rPr lang="ru-RU" sz="2400" dirty="0" err="1" smtClean="0"/>
              <a:t>д</a:t>
            </a:r>
            <a:r>
              <a:rPr lang="ru-RU" sz="2400" dirty="0" smtClean="0"/>
              <a:t>) 7 = 3.</a:t>
            </a:r>
          </a:p>
          <a:p>
            <a:endParaRPr lang="ru-RU" sz="2400" dirty="0" smtClean="0"/>
          </a:p>
          <a:p>
            <a:r>
              <a:rPr lang="ru-RU" sz="2400" b="1" dirty="0" smtClean="0"/>
              <a:t>Правильные ответы помечаем значком “+” .</a:t>
            </a:r>
          </a:p>
          <a:p>
            <a:endParaRPr lang="ru-RU" sz="24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  <a:gradFill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5300" dirty="0" smtClean="0"/>
              <a:t>Проверка знаний (тест):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festival.1september.ru/articles/556080/img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571744"/>
            <a:ext cx="3566199" cy="294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2909</TotalTime>
  <Words>546</Words>
  <Application>Microsoft Office PowerPoint</Application>
  <PresentationFormat>Экран (4:3)</PresentationFormat>
  <Paragraphs>160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Открытая</vt:lpstr>
      <vt:lpstr>Специальное оформление</vt:lpstr>
      <vt:lpstr>Точечный рисунок</vt:lpstr>
      <vt:lpstr>Урок геометрии</vt:lpstr>
      <vt:lpstr>Тема урока:</vt:lpstr>
      <vt:lpstr> Цели урока: </vt:lpstr>
      <vt:lpstr> Задачи урока:  </vt:lpstr>
      <vt:lpstr> Речевая зарядка: </vt:lpstr>
      <vt:lpstr>Посмотрите рисунки и ответьте на вопрос, что общего в них?</vt:lpstr>
      <vt:lpstr>Повторение ранее изученного (устный опрос):</vt:lpstr>
      <vt:lpstr>Правила и определения :</vt:lpstr>
      <vt:lpstr> Проверка знаний (тест):   </vt:lpstr>
      <vt:lpstr>Самопроверка и самооценка теста:</vt:lpstr>
      <vt:lpstr>Верно ли расставлены стрелки?</vt:lpstr>
      <vt:lpstr>Слайд 12</vt:lpstr>
      <vt:lpstr>    Задачи по готовым чертежам</vt:lpstr>
      <vt:lpstr>Задачи по готовым чертежам  (Верно решена  задача?)</vt:lpstr>
      <vt:lpstr>Минута отдыха…</vt:lpstr>
      <vt:lpstr>Работа с книгой (стр.58) :</vt:lpstr>
      <vt:lpstr>Доказательство: </vt:lpstr>
      <vt:lpstr>Словарь:</vt:lpstr>
      <vt:lpstr>Итог урока:</vt:lpstr>
      <vt:lpstr>                             Рефлексия: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геометрии</dc:title>
  <dc:creator>user</dc:creator>
  <cp:lastModifiedBy>школа</cp:lastModifiedBy>
  <cp:revision>162</cp:revision>
  <dcterms:created xsi:type="dcterms:W3CDTF">2015-02-09T05:48:47Z</dcterms:created>
  <dcterms:modified xsi:type="dcterms:W3CDTF">2016-03-01T08:32:56Z</dcterms:modified>
</cp:coreProperties>
</file>