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21"/>
  </p:notesMasterIdLst>
  <p:sldIdLst>
    <p:sldId id="295" r:id="rId2"/>
    <p:sldId id="279" r:id="rId3"/>
    <p:sldId id="256" r:id="rId4"/>
    <p:sldId id="278" r:id="rId5"/>
    <p:sldId id="280" r:id="rId6"/>
    <p:sldId id="284" r:id="rId7"/>
    <p:sldId id="281" r:id="rId8"/>
    <p:sldId id="282" r:id="rId9"/>
    <p:sldId id="262" r:id="rId10"/>
    <p:sldId id="283" r:id="rId11"/>
    <p:sldId id="293" r:id="rId12"/>
    <p:sldId id="289" r:id="rId13"/>
    <p:sldId id="286" r:id="rId14"/>
    <p:sldId id="287" r:id="rId15"/>
    <p:sldId id="290" r:id="rId16"/>
    <p:sldId id="291" r:id="rId17"/>
    <p:sldId id="292" r:id="rId18"/>
    <p:sldId id="275" r:id="rId19"/>
    <p:sldId id="29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CC00"/>
    <a:srgbClr val="008000"/>
    <a:srgbClr val="FFFF99"/>
    <a:srgbClr val="FFCC99"/>
    <a:srgbClr val="0000FF"/>
    <a:srgbClr val="000099"/>
    <a:srgbClr val="660066"/>
    <a:srgbClr val="FF00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AFDDC4-540B-4F23-A04C-7EF7413A5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83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1BE82D-DEF3-4609-9548-272A010EB5D0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Вычисления устно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91C419-7C42-44FE-86F4-158B8EE079D8}" type="slidenum">
              <a:rPr lang="ru-RU" smtClean="0"/>
              <a:pPr eaLnBrk="1" hangingPunct="1"/>
              <a:t>15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На этом слайде для корректной  демонстрации надо нажимать стрелочку в левом нижнем углу «следующее действие»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C7E10-EC13-47AF-93A8-26F93A6059C9}" type="slidenum">
              <a:rPr lang="ru-RU" smtClean="0"/>
              <a:pPr eaLnBrk="1" hangingPunct="1"/>
              <a:t>16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На этом слайде для корректной  демонстрации надо нажимать стрелочку в левом нижнем углу «следующее действие»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DFDEB-A73D-4832-86B6-CD66F8A2DB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421D9-A36B-4324-A91D-07E9304142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462F7-177C-44E4-805B-0BEAF58C2C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F66E8-D87A-4F4C-A5B3-452D37FD9D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2FEFD-F26A-4BFD-B459-3E656FC048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28F52-9C17-4512-BA18-CCCE945DFC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61649-5536-49A8-9FF5-6FDCE1B9E1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454AE-F1C4-4520-9D95-180C15CCCA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55ABF-1DE9-4F94-AB96-1EB2C1DB78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834C0-41F9-4D77-9777-CCDF9F45D1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EAC37-1441-498D-8CEA-16DBAD8778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743EFB-D093-43BF-AF32-46D1EACF4C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&#1092;&#1080;&#1079;&#1084;&#1080;&#1085;&#1091;&#1090;&#1082;&#1080;/&#1060;&#1080;&#1079;&#1084;&#1080;&#1085;&#1091;&#1090;&#1082;&#1072;%20&#1025;&#1083;&#1086;&#1095;&#1082;&#1072;.mp4" TargetMode="External"/><Relationship Id="rId2" Type="http://schemas.openxmlformats.org/officeDocument/2006/relationships/hyperlink" Target="fizminutka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0825" y="1052513"/>
            <a:ext cx="8229600" cy="574675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Что называется модулем числа а?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4" y="0"/>
            <a:ext cx="849763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400" b="1" i="1" dirty="0">
                <a:solidFill>
                  <a:srgbClr val="C00000"/>
                </a:solidFill>
                <a:latin typeface="Bookman Old Style" pitchFamily="18" charset="0"/>
              </a:rPr>
              <a:t>Вопросы 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для повторения</a:t>
            </a:r>
            <a:r>
              <a:rPr lang="ru-RU" sz="4400" b="1" i="1" dirty="0">
                <a:solidFill>
                  <a:srgbClr val="C00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50825" y="1484313"/>
            <a:ext cx="822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Чему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равен модуль положительного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latin typeface="Bookman Old Style" pitchFamily="18" charset="0"/>
              </a:rPr>
              <a:t>   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числа?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50825" y="2349500"/>
            <a:ext cx="822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Чему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равен модуль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    отрицательного числа?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79388" y="3284538"/>
            <a:ext cx="822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Чему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равен </a:t>
            </a:r>
            <a:r>
              <a:rPr lang="en-US" sz="2800" b="1" i="1" dirty="0">
                <a:solidFill>
                  <a:srgbClr val="006600"/>
                </a:solidFill>
                <a:latin typeface="Bookman Old Style" pitchFamily="18" charset="0"/>
              </a:rPr>
              <a:t>|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а</a:t>
            </a:r>
            <a:r>
              <a:rPr lang="en-US" sz="2800" b="1" i="1" dirty="0">
                <a:solidFill>
                  <a:srgbClr val="006600"/>
                </a:solidFill>
                <a:latin typeface="Bookman Old Style" pitchFamily="18" charset="0"/>
              </a:rPr>
              <a:t>|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, если а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    отрицательное число?</a:t>
            </a:r>
            <a:endParaRPr lang="en-US" sz="2800" b="1" i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79388" y="4149725"/>
            <a:ext cx="822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Чему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равен </a:t>
            </a:r>
            <a:r>
              <a:rPr lang="en-US" sz="2800" b="1" i="1" dirty="0">
                <a:solidFill>
                  <a:srgbClr val="006600"/>
                </a:solidFill>
                <a:latin typeface="Bookman Old Style" pitchFamily="18" charset="0"/>
              </a:rPr>
              <a:t>|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а</a:t>
            </a:r>
            <a:r>
              <a:rPr lang="en-US" sz="2800" b="1" i="1" dirty="0">
                <a:solidFill>
                  <a:srgbClr val="006600"/>
                </a:solidFill>
                <a:latin typeface="Bookman Old Style" pitchFamily="18" charset="0"/>
              </a:rPr>
              <a:t>|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, если а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    положительное  число?</a:t>
            </a:r>
            <a:endParaRPr lang="en-US" sz="2800" b="1" i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 useBgFill="1">
        <p:nvSpPr>
          <p:cNvPr id="7178" name="Rectangle 10"/>
          <p:cNvSpPr>
            <a:spLocks noChangeArrowheads="1"/>
          </p:cNvSpPr>
          <p:nvPr/>
        </p:nvSpPr>
        <p:spPr bwMode="auto">
          <a:xfrm>
            <a:off x="179388" y="5084763"/>
            <a:ext cx="8229600" cy="57467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Как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сложить два отрицательных числа?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79388" y="5949950"/>
            <a:ext cx="822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Bookman Old Style" pitchFamily="18" charset="0"/>
              </a:rPr>
              <a:t>- Как </a:t>
            </a:r>
            <a:r>
              <a:rPr lang="ru-RU" sz="2800" b="1" i="1" dirty="0">
                <a:solidFill>
                  <a:srgbClr val="006600"/>
                </a:solidFill>
                <a:latin typeface="Bookman Old Style" pitchFamily="18" charset="0"/>
              </a:rPr>
              <a:t>сложить два числа с разными знаками?</a:t>
            </a:r>
          </a:p>
        </p:txBody>
      </p:sp>
      <p:pic>
        <p:nvPicPr>
          <p:cNvPr id="2058" name="Picture 8" descr="ANTN0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2357438"/>
            <a:ext cx="273685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0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4" grpId="0"/>
      <p:bldP spid="7175" grpId="0"/>
      <p:bldP spid="7176" grpId="0"/>
      <p:bldP spid="7177" grpId="0"/>
      <p:bldP spid="7178" grpId="0" animBg="1"/>
      <p:bldP spid="7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sz="quarter" idx="13"/>
          </p:nvPr>
        </p:nvSpPr>
        <p:spPr>
          <a:xfrm>
            <a:off x="214313" y="142875"/>
            <a:ext cx="8643937" cy="64293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4000" b="1" i="1" dirty="0" smtClean="0">
                <a:solidFill>
                  <a:srgbClr val="0000FF"/>
                </a:solidFill>
                <a:latin typeface="Cambria" pitchFamily="18" charset="0"/>
                <a:cs typeface="Times New Roman" pitchFamily="18" charset="0"/>
              </a:rPr>
              <a:t>  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8 * 0, 2 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8 * (- 0,2)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8 * 0,2 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8 * ( - 0,2)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15 * 4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12 * (- 3)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2,5 * (- 0,4)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</a:t>
            </a:r>
            <a:r>
              <a:rPr lang="en-US" sz="44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a * b</a:t>
            </a:r>
            <a:endParaRPr lang="ru-RU" sz="4400" b="1" i="1" dirty="0" smtClean="0">
              <a:solidFill>
                <a:srgbClr val="006600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22" name="Picture 101" descr="KNIGH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56792"/>
            <a:ext cx="2574032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347864" y="332656"/>
            <a:ext cx="2376264" cy="1224136"/>
          </a:xfrm>
          <a:prstGeom prst="ellipse">
            <a:avLst/>
          </a:prstGeom>
          <a:pattFill prst="ltDnDiag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76200">
            <a:solidFill>
              <a:srgbClr val="008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endParaRPr lang="ru-RU" sz="4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051720" y="1412776"/>
            <a:ext cx="1512168" cy="936104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4"/>
          </p:cNvCxnSpPr>
          <p:nvPr/>
        </p:nvCxnSpPr>
        <p:spPr>
          <a:xfrm>
            <a:off x="4535996" y="1556792"/>
            <a:ext cx="0" cy="936104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652120" y="1412776"/>
            <a:ext cx="1296144" cy="936104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647564" y="2469049"/>
            <a:ext cx="2340260" cy="1224136"/>
          </a:xfrm>
          <a:prstGeom prst="roundRect">
            <a:avLst/>
          </a:prstGeom>
          <a:pattFill prst="ltDnDiag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Arial Black" pitchFamily="34" charset="0"/>
              </a:rPr>
              <a:t>Одинаковые знаки</a:t>
            </a:r>
            <a:endParaRPr lang="ru-RU" sz="2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47864" y="2487341"/>
            <a:ext cx="2304256" cy="1224136"/>
          </a:xfrm>
          <a:prstGeom prst="roundRect">
            <a:avLst/>
          </a:prstGeom>
          <a:pattFill prst="ltDnDiag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Один из множителей равен нулю</a:t>
            </a:r>
          </a:p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Arial Black" pitchFamily="34" charset="0"/>
              </a:rPr>
              <a:t>a</a:t>
            </a:r>
            <a:r>
              <a:rPr lang="en-US" sz="2000" b="1" dirty="0" err="1">
                <a:solidFill>
                  <a:srgbClr val="C00000"/>
                </a:solidFill>
                <a:latin typeface="Arial Black" pitchFamily="34" charset="0"/>
              </a:rPr>
              <a:t>∙</a:t>
            </a:r>
            <a:r>
              <a:rPr lang="en-US" sz="2000" b="1" dirty="0" err="1" smtClean="0">
                <a:solidFill>
                  <a:srgbClr val="C00000"/>
                </a:solidFill>
                <a:latin typeface="Arial Black" pitchFamily="34" charset="0"/>
              </a:rPr>
              <a:t>b</a:t>
            </a: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</a:rPr>
              <a:t>=0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62320" y="2492896"/>
            <a:ext cx="2088232" cy="1224136"/>
          </a:xfrm>
          <a:prstGeom prst="round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Arial Black" pitchFamily="34" charset="0"/>
              </a:rPr>
              <a:t>Разные знаки</a:t>
            </a:r>
            <a:endParaRPr lang="ru-RU" sz="2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187624" y="3777143"/>
            <a:ext cx="576064" cy="72563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051720" y="3777143"/>
            <a:ext cx="540060" cy="74392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52509" y="4652385"/>
            <a:ext cx="2070230" cy="2076281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a&gt;0, b&gt;0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&gt;0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=|a|∙|b|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339752" y="4653135"/>
            <a:ext cx="2016224" cy="207628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600" dirty="0">
                <a:solidFill>
                  <a:srgbClr val="C00000"/>
                </a:solidFill>
                <a:latin typeface="Arial Black" pitchFamily="34" charset="0"/>
              </a:rPr>
              <a:t>a</a:t>
            </a:r>
            <a:r>
              <a:rPr lang="en-US" sz="2600" dirty="0" smtClean="0">
                <a:solidFill>
                  <a:srgbClr val="C00000"/>
                </a:solidFill>
                <a:latin typeface="Arial Black" pitchFamily="34" charset="0"/>
              </a:rPr>
              <a:t>&lt;0, b&lt;0</a:t>
            </a:r>
          </a:p>
          <a:p>
            <a:pPr algn="ctr">
              <a:lnSpc>
                <a:spcPct val="120000"/>
              </a:lnSpc>
            </a:pPr>
            <a:r>
              <a:rPr lang="en-US" sz="2600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dirty="0" smtClean="0">
                <a:solidFill>
                  <a:srgbClr val="C00000"/>
                </a:solidFill>
                <a:latin typeface="Arial Black" pitchFamily="34" charset="0"/>
              </a:rPr>
              <a:t>&gt;0</a:t>
            </a:r>
          </a:p>
          <a:p>
            <a:pPr algn="ctr">
              <a:lnSpc>
                <a:spcPct val="120000"/>
              </a:lnSpc>
            </a:pPr>
            <a:r>
              <a:rPr lang="en-US" sz="2600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dirty="0" smtClean="0">
                <a:solidFill>
                  <a:srgbClr val="C00000"/>
                </a:solidFill>
                <a:latin typeface="Arial Black" pitchFamily="34" charset="0"/>
              </a:rPr>
              <a:t>=|a|∙|b|</a:t>
            </a:r>
            <a:endParaRPr lang="ru-RU" sz="26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endParaRPr lang="ru-RU" sz="2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6444208" y="3777143"/>
            <a:ext cx="696938" cy="72563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308304" y="3777143"/>
            <a:ext cx="648072" cy="72563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642325" y="4653136"/>
            <a:ext cx="2174396" cy="207628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a&gt;0, b&lt;0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&lt;0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=−|a|∙|b|</a:t>
            </a:r>
            <a:endParaRPr lang="ru-RU" sz="26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endParaRPr lang="en-US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endParaRPr lang="en-US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288" name="Прямоугольник 12287"/>
          <p:cNvSpPr/>
          <p:nvPr/>
        </p:nvSpPr>
        <p:spPr>
          <a:xfrm>
            <a:off x="6948264" y="4653136"/>
            <a:ext cx="2088232" cy="207628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600" b="1" dirty="0">
                <a:solidFill>
                  <a:srgbClr val="C00000"/>
                </a:solidFill>
                <a:latin typeface="Arial Black" pitchFamily="34" charset="0"/>
              </a:rPr>
              <a:t>a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&lt;0, b&gt;0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&lt;0</a:t>
            </a:r>
          </a:p>
          <a:p>
            <a:pPr algn="ctr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  <a:latin typeface="Arial Black" pitchFamily="34" charset="0"/>
              </a:rPr>
              <a:t>a∙b</a:t>
            </a:r>
            <a:r>
              <a:rPr lang="en-US" sz="2600" b="1" dirty="0" smtClean="0">
                <a:solidFill>
                  <a:srgbClr val="C00000"/>
                </a:solidFill>
                <a:latin typeface="Arial Black" pitchFamily="34" charset="0"/>
              </a:rPr>
              <a:t>=−|a|∙|b|</a:t>
            </a:r>
            <a:endParaRPr lang="ru-RU" sz="2600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sz="quarter" idx="13"/>
          </p:nvPr>
        </p:nvSpPr>
        <p:spPr>
          <a:xfrm>
            <a:off x="0" y="571500"/>
            <a:ext cx="9144000" cy="5929313"/>
          </a:xfrm>
          <a:ln>
            <a:solidFill>
              <a:srgbClr val="008000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ru-RU" sz="7000" b="1" i="1" dirty="0" smtClean="0">
                <a:solidFill>
                  <a:srgbClr val="006600"/>
                </a:solidFill>
                <a:latin typeface="Cambria" pitchFamily="18" charset="0"/>
                <a:hlinkClick r:id="rId2" action="ppaction://hlinkfile"/>
              </a:rPr>
              <a:t>ФИЗКУЛЬТМИНУТКА</a:t>
            </a:r>
            <a:endParaRPr lang="ru-RU" sz="7000" b="1" i="1" dirty="0" smtClean="0">
              <a:solidFill>
                <a:srgbClr val="006600"/>
              </a:solidFill>
              <a:latin typeface="Cambria" pitchFamily="18" charset="0"/>
            </a:endParaRPr>
          </a:p>
          <a:p>
            <a:pPr algn="ctr">
              <a:buFontTx/>
              <a:buNone/>
            </a:pPr>
            <a:r>
              <a:rPr lang="ru-RU" sz="7200" b="1" i="1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</p:txBody>
      </p:sp>
      <p:pic>
        <p:nvPicPr>
          <p:cNvPr id="13315" name="Рисунок 7" descr="p4n 6.gif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86000"/>
            <a:ext cx="2714625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214313"/>
            <a:ext cx="7920880" cy="5806975"/>
          </a:xfrm>
        </p:spPr>
        <p:txBody>
          <a:bodyPr/>
          <a:lstStyle/>
          <a:p>
            <a:pPr>
              <a:buFontTx/>
              <a:buNone/>
            </a:pPr>
            <a:r>
              <a:rPr lang="ru-RU" sz="1400" b="1" i="1" dirty="0" smtClean="0">
                <a:solidFill>
                  <a:srgbClr val="FF0000"/>
                </a:solidFill>
                <a:latin typeface="Cambria" pitchFamily="18" charset="0"/>
              </a:rPr>
              <a:t>  </a:t>
            </a:r>
            <a:r>
              <a:rPr lang="ru-RU" sz="2600" b="1" u="sng" dirty="0" smtClean="0">
                <a:solidFill>
                  <a:srgbClr val="C00000"/>
                </a:solidFill>
                <a:latin typeface="Cambria" pitchFamily="18" charset="0"/>
              </a:rPr>
              <a:t>1 вариант</a:t>
            </a:r>
            <a:r>
              <a:rPr lang="ru-RU" sz="2600" b="1" dirty="0" smtClean="0">
                <a:solidFill>
                  <a:srgbClr val="C00000"/>
                </a:solidFill>
                <a:latin typeface="Cambria" pitchFamily="18" charset="0"/>
              </a:rPr>
              <a:t>                                  </a:t>
            </a:r>
            <a:r>
              <a:rPr lang="ru-RU" sz="2600" b="1" u="sng" dirty="0" smtClean="0">
                <a:solidFill>
                  <a:srgbClr val="C00000"/>
                </a:solidFill>
                <a:latin typeface="Cambria" pitchFamily="18" charset="0"/>
              </a:rPr>
              <a:t>2 вариант    </a:t>
            </a:r>
            <a:r>
              <a:rPr lang="en-US" sz="2600" b="1" u="sng" dirty="0" smtClean="0">
                <a:solidFill>
                  <a:srgbClr val="C00000"/>
                </a:solidFill>
                <a:latin typeface="Cambria" pitchFamily="18" charset="0"/>
              </a:rPr>
              <a:t>                                   </a:t>
            </a:r>
            <a:endParaRPr lang="ru-RU" sz="2600" b="1" u="sng" dirty="0" smtClean="0">
              <a:solidFill>
                <a:srgbClr val="C00000"/>
              </a:solidFill>
              <a:latin typeface="Cambria" pitchFamily="18" charset="0"/>
            </a:endParaRPr>
          </a:p>
          <a:p>
            <a:pPr>
              <a:buFontTx/>
              <a:buNone/>
            </a:pPr>
            <a:r>
              <a:rPr lang="ru-RU" b="1" i="1" dirty="0" smtClean="0">
                <a:latin typeface="Cambria" pitchFamily="18" charset="0"/>
              </a:rPr>
              <a:t>-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0,2·8,25 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&lt; 0 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    -3·(137,84)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&lt; 0</a:t>
            </a:r>
            <a:endParaRPr lang="ru-RU" sz="2400" b="1" i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5,48·(-10)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   44,8·36,1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&gt; 0</a:t>
            </a:r>
            <a:endParaRPr lang="ru-RU" sz="2400" b="1" i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-16,1·(-3)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&gt;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    101·(-5,4) 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&lt; 0</a:t>
            </a:r>
            <a:endParaRPr lang="ru-RU" sz="2400" b="1" i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48,3·13,18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&gt;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-51,3·(-1,7)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&gt; 0</a:t>
            </a:r>
            <a:endParaRPr lang="ru-RU" sz="2400" b="1" i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- 43, 874 ∙ 0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=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- 54, 03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∙ 0 =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- 1  ∙ 456, 01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- (- 653, 8)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∙ 33, 21 &gt;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- (- 23, 94) ∙ 0, 43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&gt;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643, 98 ∙  </a:t>
            </a:r>
            <a:r>
              <a:rPr lang="en-US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(- 1) &lt; 0</a:t>
            </a: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                                          </a:t>
            </a:r>
          </a:p>
          <a:p>
            <a:pPr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None/>
            </a:pPr>
            <a:endParaRPr lang="ru-RU" sz="2400" b="1" i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700808"/>
            <a:ext cx="7776864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ru-RU" sz="4100" b="1" i="1" dirty="0" smtClean="0">
                <a:solidFill>
                  <a:srgbClr val="006600"/>
                </a:solidFill>
                <a:latin typeface="Cambria" pitchFamily="18" charset="0"/>
              </a:rPr>
              <a:t>1. выяснить, какие множители (имеют одинаковые знаки, имеют разные знаки);</a:t>
            </a:r>
          </a:p>
          <a:p>
            <a:pPr>
              <a:buFontTx/>
              <a:buNone/>
            </a:pPr>
            <a:r>
              <a:rPr lang="ru-RU" sz="4100" b="1" i="1" dirty="0" smtClean="0">
                <a:solidFill>
                  <a:srgbClr val="006600"/>
                </a:solidFill>
                <a:latin typeface="Cambria" pitchFamily="18" charset="0"/>
              </a:rPr>
              <a:t>2. определить знак произведения;</a:t>
            </a:r>
          </a:p>
          <a:p>
            <a:pPr>
              <a:buFontTx/>
              <a:buNone/>
            </a:pPr>
            <a:r>
              <a:rPr lang="ru-RU" sz="4100" b="1" i="1" dirty="0" smtClean="0">
                <a:solidFill>
                  <a:srgbClr val="006600"/>
                </a:solidFill>
                <a:latin typeface="Cambria" pitchFamily="18" charset="0"/>
              </a:rPr>
              <a:t>3. определить модуль произведения.</a:t>
            </a:r>
          </a:p>
          <a:p>
            <a:pPr>
              <a:buFontTx/>
              <a:buNone/>
            </a:pPr>
            <a:r>
              <a:rPr lang="ru-RU" sz="3600" b="1" i="1" dirty="0" smtClean="0">
                <a:solidFill>
                  <a:srgbClr val="6600CC"/>
                </a:solidFill>
                <a:latin typeface="Cambria" pitchFamily="18" charset="0"/>
              </a:rPr>
              <a:t> </a:t>
            </a:r>
          </a:p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71600" y="620688"/>
            <a:ext cx="7810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Алгоритм умножения чисел: </a:t>
            </a:r>
            <a:endParaRPr lang="ru-RU" sz="36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454"/>
          <p:cNvSpPr>
            <a:spLocks/>
          </p:cNvSpPr>
          <p:nvPr/>
        </p:nvSpPr>
        <p:spPr bwMode="auto">
          <a:xfrm>
            <a:off x="6629400" y="3200400"/>
            <a:ext cx="1054100" cy="36576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Freeform 455"/>
          <p:cNvSpPr>
            <a:spLocks/>
          </p:cNvSpPr>
          <p:nvPr/>
        </p:nvSpPr>
        <p:spPr bwMode="auto">
          <a:xfrm>
            <a:off x="457200" y="3200400"/>
            <a:ext cx="1054100" cy="33528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Freeform 456"/>
          <p:cNvSpPr>
            <a:spLocks/>
          </p:cNvSpPr>
          <p:nvPr/>
        </p:nvSpPr>
        <p:spPr bwMode="auto">
          <a:xfrm>
            <a:off x="3429000" y="3200400"/>
            <a:ext cx="1054100" cy="33528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Freeform 457" descr="Светлый вертикальный"/>
          <p:cNvSpPr>
            <a:spLocks/>
          </p:cNvSpPr>
          <p:nvPr/>
        </p:nvSpPr>
        <p:spPr bwMode="auto">
          <a:xfrm>
            <a:off x="0" y="2921000"/>
            <a:ext cx="9220200" cy="304800"/>
          </a:xfrm>
          <a:custGeom>
            <a:avLst/>
            <a:gdLst>
              <a:gd name="T0" fmla="*/ 0 w 5808"/>
              <a:gd name="T1" fmla="*/ 2147483647 h 192"/>
              <a:gd name="T2" fmla="*/ 2147483647 w 5808"/>
              <a:gd name="T3" fmla="*/ 0 h 192"/>
              <a:gd name="T4" fmla="*/ 2147483647 w 5808"/>
              <a:gd name="T5" fmla="*/ 2147483647 h 192"/>
              <a:gd name="T6" fmla="*/ 0 w 5808"/>
              <a:gd name="T7" fmla="*/ 2147483647 h 192"/>
              <a:gd name="T8" fmla="*/ 0 w 5808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08"/>
              <a:gd name="T16" fmla="*/ 0 h 192"/>
              <a:gd name="T17" fmla="*/ 5808 w 5808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08" h="192">
                <a:moveTo>
                  <a:pt x="0" y="48"/>
                </a:moveTo>
                <a:lnTo>
                  <a:pt x="5808" y="0"/>
                </a:lnTo>
                <a:lnTo>
                  <a:pt x="5808" y="192"/>
                </a:lnTo>
                <a:lnTo>
                  <a:pt x="0" y="192"/>
                </a:lnTo>
                <a:lnTo>
                  <a:pt x="0" y="48"/>
                </a:lnTo>
                <a:close/>
              </a:path>
            </a:pathLst>
          </a:custGeom>
          <a:pattFill prst="ltVert">
            <a:fgClr>
              <a:schemeClr val="tx2"/>
            </a:fgClr>
            <a:bgClr>
              <a:schemeClr val="bg1"/>
            </a:bgClr>
          </a:patt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58"/>
          <p:cNvGrpSpPr>
            <a:grpSpLocks/>
          </p:cNvGrpSpPr>
          <p:nvPr/>
        </p:nvGrpSpPr>
        <p:grpSpPr bwMode="auto">
          <a:xfrm>
            <a:off x="-2916238" y="6019800"/>
            <a:ext cx="12960351" cy="2809875"/>
            <a:chOff x="-83" y="2668"/>
            <a:chExt cx="5843" cy="740"/>
          </a:xfrm>
        </p:grpSpPr>
        <p:grpSp>
          <p:nvGrpSpPr>
            <p:cNvPr id="16529" name="Group 459"/>
            <p:cNvGrpSpPr>
              <a:grpSpLocks/>
            </p:cNvGrpSpPr>
            <p:nvPr/>
          </p:nvGrpSpPr>
          <p:grpSpPr bwMode="auto">
            <a:xfrm>
              <a:off x="-62" y="2668"/>
              <a:ext cx="5806" cy="145"/>
              <a:chOff x="5" y="2784"/>
              <a:chExt cx="6072" cy="192"/>
            </a:xfrm>
          </p:grpSpPr>
          <p:sp>
            <p:nvSpPr>
              <p:cNvPr id="16531" name="Freeform 460"/>
              <p:cNvSpPr>
                <a:spLocks/>
              </p:cNvSpPr>
              <p:nvPr/>
            </p:nvSpPr>
            <p:spPr bwMode="auto">
              <a:xfrm rot="27553" flipH="1">
                <a:off x="5" y="2784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32" name="Freeform 461"/>
              <p:cNvSpPr>
                <a:spLocks/>
              </p:cNvSpPr>
              <p:nvPr/>
            </p:nvSpPr>
            <p:spPr bwMode="auto">
              <a:xfrm rot="27553" flipH="1">
                <a:off x="1521" y="2799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33" name="Freeform 462"/>
              <p:cNvSpPr>
                <a:spLocks/>
              </p:cNvSpPr>
              <p:nvPr/>
            </p:nvSpPr>
            <p:spPr bwMode="auto">
              <a:xfrm rot="27553" flipH="1">
                <a:off x="3030" y="2814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34" name="Freeform 463"/>
              <p:cNvSpPr>
                <a:spLocks/>
              </p:cNvSpPr>
              <p:nvPr/>
            </p:nvSpPr>
            <p:spPr bwMode="auto">
              <a:xfrm rot="27553" flipH="1">
                <a:off x="4546" y="2829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6530" name="Freeform 464"/>
            <p:cNvSpPr>
              <a:spLocks/>
            </p:cNvSpPr>
            <p:nvPr/>
          </p:nvSpPr>
          <p:spPr bwMode="auto">
            <a:xfrm>
              <a:off x="-83" y="2756"/>
              <a:ext cx="5843" cy="652"/>
            </a:xfrm>
            <a:custGeom>
              <a:avLst/>
              <a:gdLst>
                <a:gd name="T0" fmla="*/ 68 w 5813"/>
                <a:gd name="T1" fmla="*/ 0 h 1596"/>
                <a:gd name="T2" fmla="*/ 38 w 5813"/>
                <a:gd name="T3" fmla="*/ 0 h 1596"/>
                <a:gd name="T4" fmla="*/ 0 w 5813"/>
                <a:gd name="T5" fmla="*/ 0 h 1596"/>
                <a:gd name="T6" fmla="*/ 46 w 5813"/>
                <a:gd name="T7" fmla="*/ 0 h 1596"/>
                <a:gd name="T8" fmla="*/ 53 w 5813"/>
                <a:gd name="T9" fmla="*/ 0 h 1596"/>
                <a:gd name="T10" fmla="*/ 23 w 5813"/>
                <a:gd name="T11" fmla="*/ 3 h 1596"/>
                <a:gd name="T12" fmla="*/ 6026 w 5813"/>
                <a:gd name="T13" fmla="*/ 3 h 1596"/>
                <a:gd name="T14" fmla="*/ 6026 w 5813"/>
                <a:gd name="T15" fmla="*/ 0 h 15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813"/>
                <a:gd name="T25" fmla="*/ 0 h 1596"/>
                <a:gd name="T26" fmla="*/ 5813 w 5813"/>
                <a:gd name="T27" fmla="*/ 1596 h 159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813" h="1596">
                  <a:moveTo>
                    <a:pt x="68" y="4"/>
                  </a:moveTo>
                  <a:cubicBezTo>
                    <a:pt x="25" y="34"/>
                    <a:pt x="63" y="0"/>
                    <a:pt x="38" y="50"/>
                  </a:cubicBezTo>
                  <a:cubicBezTo>
                    <a:pt x="28" y="69"/>
                    <a:pt x="12" y="85"/>
                    <a:pt x="0" y="103"/>
                  </a:cubicBezTo>
                  <a:cubicBezTo>
                    <a:pt x="14" y="124"/>
                    <a:pt x="28" y="139"/>
                    <a:pt x="46" y="156"/>
                  </a:cubicBezTo>
                  <a:cubicBezTo>
                    <a:pt x="48" y="166"/>
                    <a:pt x="53" y="186"/>
                    <a:pt x="53" y="186"/>
                  </a:cubicBezTo>
                  <a:lnTo>
                    <a:pt x="23" y="1581"/>
                  </a:lnTo>
                  <a:lnTo>
                    <a:pt x="5813" y="1596"/>
                  </a:lnTo>
                  <a:lnTo>
                    <a:pt x="5813" y="19"/>
                  </a:lnTo>
                </a:path>
              </a:pathLst>
            </a:custGeom>
            <a:gradFill rotWithShape="1">
              <a:gsLst>
                <a:gs pos="0">
                  <a:srgbClr val="66FFFF"/>
                </a:gs>
                <a:gs pos="50000">
                  <a:srgbClr val="33CCFF"/>
                </a:gs>
                <a:gs pos="100000">
                  <a:srgbClr val="66FFFF"/>
                </a:gs>
              </a:gsLst>
              <a:lin ang="18900000" scaled="1"/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465"/>
          <p:cNvGrpSpPr>
            <a:grpSpLocks/>
          </p:cNvGrpSpPr>
          <p:nvPr/>
        </p:nvGrpSpPr>
        <p:grpSpPr bwMode="auto">
          <a:xfrm>
            <a:off x="4284663" y="5734050"/>
            <a:ext cx="5486400" cy="1384300"/>
            <a:chOff x="2736" y="3448"/>
            <a:chExt cx="3456" cy="872"/>
          </a:xfrm>
        </p:grpSpPr>
        <p:grpSp>
          <p:nvGrpSpPr>
            <p:cNvPr id="16397" name="Group 466"/>
            <p:cNvGrpSpPr>
              <a:grpSpLocks/>
            </p:cNvGrpSpPr>
            <p:nvPr/>
          </p:nvGrpSpPr>
          <p:grpSpPr bwMode="auto">
            <a:xfrm>
              <a:off x="3984" y="3592"/>
              <a:ext cx="2037" cy="728"/>
              <a:chOff x="691" y="2872"/>
              <a:chExt cx="2853" cy="1224"/>
            </a:xfrm>
          </p:grpSpPr>
          <p:grpSp>
            <p:nvGrpSpPr>
              <p:cNvPr id="16497" name="Group 467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6524" name="Freeform 46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25" name="Oval 46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6" name="Oval 47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7" name="Oval 47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8" name="Oval 47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98" name="Group 473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6519" name="Freeform 47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20" name="Oval 47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1" name="Oval 47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2" name="Oval 47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23" name="Oval 47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99" name="Group 479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6514" name="Freeform 48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15" name="Oval 48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6" name="Oval 48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7" name="Oval 48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8" name="Oval 48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500" name="Group 485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6509" name="Freeform 48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10" name="Oval 48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1" name="Oval 48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2" name="Oval 48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13" name="Oval 49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501" name="Group 491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6504" name="Freeform 49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505" name="Oval 49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06" name="Oval 49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07" name="Oval 49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508" name="Oval 49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6502" name="Freeform 497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503" name="Freeform 498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398" name="Group 499"/>
            <p:cNvGrpSpPr>
              <a:grpSpLocks/>
            </p:cNvGrpSpPr>
            <p:nvPr/>
          </p:nvGrpSpPr>
          <p:grpSpPr bwMode="auto">
            <a:xfrm>
              <a:off x="4155" y="3448"/>
              <a:ext cx="2037" cy="728"/>
              <a:chOff x="691" y="2872"/>
              <a:chExt cx="2853" cy="1224"/>
            </a:xfrm>
          </p:grpSpPr>
          <p:grpSp>
            <p:nvGrpSpPr>
              <p:cNvPr id="16465" name="Group 500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6492" name="Freeform 501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93" name="Oval 502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94" name="Oval 503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95" name="Oval 504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96" name="Oval 505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66" name="Group 506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6487" name="Freeform 507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88" name="Oval 508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9" name="Oval 509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90" name="Oval 510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91" name="Oval 511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67" name="Group 512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6482" name="Freeform 513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83" name="Oval 514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4" name="Oval 515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5" name="Oval 516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6" name="Oval 517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68" name="Group 518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6477" name="Freeform 519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78" name="Oval 520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79" name="Oval 521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0" name="Oval 522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81" name="Oval 523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69" name="Group 524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6472" name="Freeform 525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73" name="Oval 526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74" name="Oval 527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75" name="Oval 528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76" name="Oval 529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6470" name="Freeform 530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1" name="Freeform 531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399" name="Group 532"/>
            <p:cNvGrpSpPr>
              <a:grpSpLocks/>
            </p:cNvGrpSpPr>
            <p:nvPr/>
          </p:nvGrpSpPr>
          <p:grpSpPr bwMode="auto">
            <a:xfrm>
              <a:off x="2736" y="3592"/>
              <a:ext cx="2037" cy="728"/>
              <a:chOff x="691" y="2872"/>
              <a:chExt cx="2853" cy="1224"/>
            </a:xfrm>
          </p:grpSpPr>
          <p:grpSp>
            <p:nvGrpSpPr>
              <p:cNvPr id="16433" name="Group 533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6460" name="Freeform 53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61" name="Oval 53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62" name="Oval 53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63" name="Oval 53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64" name="Oval 53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34" name="Group 539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6455" name="Freeform 54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56" name="Oval 54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7" name="Oval 54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8" name="Oval 54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9" name="Oval 54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35" name="Group 545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6450" name="Freeform 54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51" name="Oval 54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2" name="Oval 54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3" name="Oval 54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54" name="Oval 55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36" name="Group 551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6445" name="Freeform 55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6" name="Oval 55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7" name="Oval 55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8" name="Oval 55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9" name="Oval 55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37" name="Group 557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6440" name="Freeform 55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1" name="Oval 55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2" name="Oval 56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3" name="Oval 56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44" name="Oval 56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6438" name="Freeform 563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9" name="Freeform 564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400" name="Group 565"/>
            <p:cNvGrpSpPr>
              <a:grpSpLocks/>
            </p:cNvGrpSpPr>
            <p:nvPr/>
          </p:nvGrpSpPr>
          <p:grpSpPr bwMode="auto">
            <a:xfrm>
              <a:off x="2907" y="3496"/>
              <a:ext cx="2037" cy="728"/>
              <a:chOff x="691" y="2872"/>
              <a:chExt cx="2853" cy="1224"/>
            </a:xfrm>
          </p:grpSpPr>
          <p:grpSp>
            <p:nvGrpSpPr>
              <p:cNvPr id="16401" name="Group 566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6428" name="Freeform 567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9" name="Oval 568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30" name="Oval 569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31" name="Oval 570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32" name="Oval 571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02" name="Group 572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6423" name="Freeform 573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4" name="Oval 574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5" name="Oval 575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6" name="Oval 576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7" name="Oval 577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03" name="Group 578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6418" name="Freeform 579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9" name="Oval 580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0" name="Oval 581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1" name="Oval 582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22" name="Oval 583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04" name="Group 584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6413" name="Freeform 585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4" name="Oval 586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5" name="Oval 587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6" name="Oval 588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7" name="Oval 589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405" name="Group 590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6408" name="Freeform 591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9" name="Oval 592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0" name="Oval 593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1" name="Oval 594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412" name="Oval 595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6406" name="Freeform 596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7" name="Freeform 597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6392" name="Freeform 598" descr="Дуб"/>
          <p:cNvSpPr>
            <a:spLocks/>
          </p:cNvSpPr>
          <p:nvPr/>
        </p:nvSpPr>
        <p:spPr bwMode="auto">
          <a:xfrm>
            <a:off x="250825" y="3141663"/>
            <a:ext cx="288925" cy="3276600"/>
          </a:xfrm>
          <a:custGeom>
            <a:avLst/>
            <a:gdLst>
              <a:gd name="T0" fmla="*/ 2147483647 w 480"/>
              <a:gd name="T1" fmla="*/ 2147483647 h 4176"/>
              <a:gd name="T2" fmla="*/ 0 w 480"/>
              <a:gd name="T3" fmla="*/ 2147483647 h 4176"/>
              <a:gd name="T4" fmla="*/ 2147483647 w 480"/>
              <a:gd name="T5" fmla="*/ 2147483647 h 4176"/>
              <a:gd name="T6" fmla="*/ 2147483647 w 480"/>
              <a:gd name="T7" fmla="*/ 0 h 4176"/>
              <a:gd name="T8" fmla="*/ 2147483647 w 480"/>
              <a:gd name="T9" fmla="*/ 0 h 4176"/>
              <a:gd name="T10" fmla="*/ 2147483647 w 480"/>
              <a:gd name="T11" fmla="*/ 2147483647 h 4176"/>
              <a:gd name="T12" fmla="*/ 2147483647 w 480"/>
              <a:gd name="T13" fmla="*/ 2147483647 h 4176"/>
              <a:gd name="T14" fmla="*/ 2147483647 w 480"/>
              <a:gd name="T15" fmla="*/ 2147483647 h 4176"/>
              <a:gd name="T16" fmla="*/ 2147483647 w 480"/>
              <a:gd name="T17" fmla="*/ 2147483647 h 4176"/>
              <a:gd name="T18" fmla="*/ 2147483647 w 480"/>
              <a:gd name="T19" fmla="*/ 2147483647 h 4176"/>
              <a:gd name="T20" fmla="*/ 2147483647 w 480"/>
              <a:gd name="T21" fmla="*/ 2147483647 h 41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0"/>
              <a:gd name="T34" fmla="*/ 0 h 4176"/>
              <a:gd name="T35" fmla="*/ 480 w 480"/>
              <a:gd name="T36" fmla="*/ 4176 h 41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0" h="4176">
                <a:moveTo>
                  <a:pt x="48" y="4128"/>
                </a:moveTo>
                <a:lnTo>
                  <a:pt x="0" y="96"/>
                </a:lnTo>
                <a:lnTo>
                  <a:pt x="48" y="48"/>
                </a:lnTo>
                <a:lnTo>
                  <a:pt x="192" y="0"/>
                </a:lnTo>
                <a:lnTo>
                  <a:pt x="288" y="0"/>
                </a:lnTo>
                <a:lnTo>
                  <a:pt x="384" y="48"/>
                </a:lnTo>
                <a:lnTo>
                  <a:pt x="432" y="96"/>
                </a:lnTo>
                <a:lnTo>
                  <a:pt x="480" y="4128"/>
                </a:lnTo>
                <a:lnTo>
                  <a:pt x="288" y="4176"/>
                </a:lnTo>
                <a:lnTo>
                  <a:pt x="192" y="4176"/>
                </a:lnTo>
                <a:lnTo>
                  <a:pt x="48" y="412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599"/>
          <p:cNvSpPr>
            <a:spLocks noChangeShapeType="1"/>
          </p:cNvSpPr>
          <p:nvPr/>
        </p:nvSpPr>
        <p:spPr bwMode="auto">
          <a:xfrm>
            <a:off x="250825" y="6092825"/>
            <a:ext cx="217488" cy="0"/>
          </a:xfrm>
          <a:prstGeom prst="line">
            <a:avLst/>
          </a:prstGeom>
          <a:noFill/>
          <a:ln w="666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600"/>
          <p:cNvSpPr>
            <a:spLocks noChangeShapeType="1"/>
          </p:cNvSpPr>
          <p:nvPr/>
        </p:nvSpPr>
        <p:spPr bwMode="auto">
          <a:xfrm>
            <a:off x="250825" y="4797425"/>
            <a:ext cx="217488" cy="0"/>
          </a:xfrm>
          <a:prstGeom prst="line">
            <a:avLst/>
          </a:prstGeom>
          <a:noFill/>
          <a:ln w="666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937" name="Rectangle 601"/>
          <p:cNvSpPr>
            <a:spLocks noChangeArrowheads="1"/>
          </p:cNvSpPr>
          <p:nvPr/>
        </p:nvSpPr>
        <p:spPr bwMode="auto">
          <a:xfrm>
            <a:off x="0" y="404813"/>
            <a:ext cx="9144000" cy="2374900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 dirty="0">
                <a:solidFill>
                  <a:srgbClr val="C00000"/>
                </a:solidFill>
                <a:latin typeface="Georgia" pitchFamily="18" charset="0"/>
              </a:rPr>
              <a:t>№ 1118, стр. 191. </a:t>
            </a:r>
          </a:p>
          <a:p>
            <a:pPr algn="ctr"/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Уровень воды в реке изменяется каждые </a:t>
            </a:r>
          </a:p>
          <a:p>
            <a:pPr algn="ctr"/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сутки  на а </a:t>
            </a:r>
            <a:r>
              <a:rPr lang="ru-RU" sz="2800" b="1" i="1" dirty="0" err="1">
                <a:solidFill>
                  <a:srgbClr val="006600"/>
                </a:solidFill>
                <a:latin typeface="Georgia" pitchFamily="18" charset="0"/>
              </a:rPr>
              <a:t>дм</a:t>
            </a:r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. Как изменится уровень воды</a:t>
            </a:r>
          </a:p>
          <a:p>
            <a:pPr algn="ctr"/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в реке за 3 суток, если а = 4? </a:t>
            </a:r>
          </a:p>
        </p:txBody>
      </p:sp>
      <p:sp>
        <p:nvSpPr>
          <p:cNvPr id="14938" name="AutoShape 602"/>
          <p:cNvSpPr>
            <a:spLocks noChangeArrowheads="1"/>
          </p:cNvSpPr>
          <p:nvPr/>
        </p:nvSpPr>
        <p:spPr bwMode="auto">
          <a:xfrm>
            <a:off x="900113" y="4365625"/>
            <a:ext cx="215900" cy="1839913"/>
          </a:xfrm>
          <a:prstGeom prst="upArrow">
            <a:avLst>
              <a:gd name="adj1" fmla="val 50000"/>
              <a:gd name="adj2" fmla="val 21305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"/>
                                        <p:tgtEl>
                                          <p:spTgt spid="1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0.00295 -0.225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1129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-0.00087 -0.23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37" grpId="0" animBg="1"/>
      <p:bldP spid="149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454"/>
          <p:cNvSpPr>
            <a:spLocks/>
          </p:cNvSpPr>
          <p:nvPr/>
        </p:nvSpPr>
        <p:spPr bwMode="auto">
          <a:xfrm>
            <a:off x="6629400" y="3200400"/>
            <a:ext cx="1054100" cy="36576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Freeform 455"/>
          <p:cNvSpPr>
            <a:spLocks/>
          </p:cNvSpPr>
          <p:nvPr/>
        </p:nvSpPr>
        <p:spPr bwMode="auto">
          <a:xfrm>
            <a:off x="457200" y="3200400"/>
            <a:ext cx="1054100" cy="33528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2" name="Freeform 456"/>
          <p:cNvSpPr>
            <a:spLocks/>
          </p:cNvSpPr>
          <p:nvPr/>
        </p:nvSpPr>
        <p:spPr bwMode="auto">
          <a:xfrm>
            <a:off x="3429000" y="3200400"/>
            <a:ext cx="1054100" cy="3352800"/>
          </a:xfrm>
          <a:custGeom>
            <a:avLst/>
            <a:gdLst>
              <a:gd name="T0" fmla="*/ 0 w 664"/>
              <a:gd name="T1" fmla="*/ 2147483647 h 1280"/>
              <a:gd name="T2" fmla="*/ 2147483647 w 664"/>
              <a:gd name="T3" fmla="*/ 2147483647 h 1280"/>
              <a:gd name="T4" fmla="*/ 2147483647 w 664"/>
              <a:gd name="T5" fmla="*/ 0 h 1280"/>
              <a:gd name="T6" fmla="*/ 2147483647 w 664"/>
              <a:gd name="T7" fmla="*/ 2147483647 h 128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1280"/>
              <a:gd name="T14" fmla="*/ 664 w 664"/>
              <a:gd name="T15" fmla="*/ 1280 h 1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1280">
                <a:moveTo>
                  <a:pt x="0" y="1240"/>
                </a:moveTo>
                <a:lnTo>
                  <a:pt x="176" y="16"/>
                </a:lnTo>
                <a:lnTo>
                  <a:pt x="400" y="0"/>
                </a:lnTo>
                <a:lnTo>
                  <a:pt x="664" y="12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Freeform 457" descr="Светлый вертикальный"/>
          <p:cNvSpPr>
            <a:spLocks/>
          </p:cNvSpPr>
          <p:nvPr/>
        </p:nvSpPr>
        <p:spPr bwMode="auto">
          <a:xfrm>
            <a:off x="0" y="2921000"/>
            <a:ext cx="9220200" cy="304800"/>
          </a:xfrm>
          <a:custGeom>
            <a:avLst/>
            <a:gdLst>
              <a:gd name="T0" fmla="*/ 0 w 5808"/>
              <a:gd name="T1" fmla="*/ 2147483647 h 192"/>
              <a:gd name="T2" fmla="*/ 2147483647 w 5808"/>
              <a:gd name="T3" fmla="*/ 0 h 192"/>
              <a:gd name="T4" fmla="*/ 2147483647 w 5808"/>
              <a:gd name="T5" fmla="*/ 2147483647 h 192"/>
              <a:gd name="T6" fmla="*/ 0 w 5808"/>
              <a:gd name="T7" fmla="*/ 2147483647 h 192"/>
              <a:gd name="T8" fmla="*/ 0 w 5808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08"/>
              <a:gd name="T16" fmla="*/ 0 h 192"/>
              <a:gd name="T17" fmla="*/ 5808 w 5808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08" h="192">
                <a:moveTo>
                  <a:pt x="0" y="48"/>
                </a:moveTo>
                <a:lnTo>
                  <a:pt x="5808" y="0"/>
                </a:lnTo>
                <a:lnTo>
                  <a:pt x="5808" y="192"/>
                </a:lnTo>
                <a:lnTo>
                  <a:pt x="0" y="192"/>
                </a:lnTo>
                <a:lnTo>
                  <a:pt x="0" y="48"/>
                </a:lnTo>
                <a:close/>
              </a:path>
            </a:pathLst>
          </a:custGeom>
          <a:pattFill prst="ltVert">
            <a:fgClr>
              <a:schemeClr val="tx2"/>
            </a:fgClr>
            <a:bgClr>
              <a:schemeClr val="bg1"/>
            </a:bgClr>
          </a:patt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58"/>
          <p:cNvGrpSpPr>
            <a:grpSpLocks/>
          </p:cNvGrpSpPr>
          <p:nvPr/>
        </p:nvGrpSpPr>
        <p:grpSpPr bwMode="auto">
          <a:xfrm>
            <a:off x="-2700338" y="4437063"/>
            <a:ext cx="12960351" cy="2809875"/>
            <a:chOff x="-83" y="2668"/>
            <a:chExt cx="5843" cy="740"/>
          </a:xfrm>
        </p:grpSpPr>
        <p:grpSp>
          <p:nvGrpSpPr>
            <p:cNvPr id="17553" name="Group 459"/>
            <p:cNvGrpSpPr>
              <a:grpSpLocks/>
            </p:cNvGrpSpPr>
            <p:nvPr/>
          </p:nvGrpSpPr>
          <p:grpSpPr bwMode="auto">
            <a:xfrm>
              <a:off x="-62" y="2668"/>
              <a:ext cx="5806" cy="145"/>
              <a:chOff x="5" y="2784"/>
              <a:chExt cx="6072" cy="192"/>
            </a:xfrm>
          </p:grpSpPr>
          <p:sp>
            <p:nvSpPr>
              <p:cNvPr id="17555" name="Freeform 460"/>
              <p:cNvSpPr>
                <a:spLocks/>
              </p:cNvSpPr>
              <p:nvPr/>
            </p:nvSpPr>
            <p:spPr bwMode="auto">
              <a:xfrm rot="27553" flipH="1">
                <a:off x="5" y="2784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56" name="Freeform 461"/>
              <p:cNvSpPr>
                <a:spLocks/>
              </p:cNvSpPr>
              <p:nvPr/>
            </p:nvSpPr>
            <p:spPr bwMode="auto">
              <a:xfrm rot="27553" flipH="1">
                <a:off x="1521" y="2799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57" name="Freeform 462"/>
              <p:cNvSpPr>
                <a:spLocks/>
              </p:cNvSpPr>
              <p:nvPr/>
            </p:nvSpPr>
            <p:spPr bwMode="auto">
              <a:xfrm rot="27553" flipH="1">
                <a:off x="3030" y="2814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58" name="Freeform 463"/>
              <p:cNvSpPr>
                <a:spLocks/>
              </p:cNvSpPr>
              <p:nvPr/>
            </p:nvSpPr>
            <p:spPr bwMode="auto">
              <a:xfrm rot="27553" flipH="1">
                <a:off x="4546" y="2829"/>
                <a:ext cx="1531" cy="147"/>
              </a:xfrm>
              <a:custGeom>
                <a:avLst/>
                <a:gdLst>
                  <a:gd name="T0" fmla="*/ 0 w 5837"/>
                  <a:gd name="T1" fmla="*/ 0 h 927"/>
                  <a:gd name="T2" fmla="*/ 0 w 5837"/>
                  <a:gd name="T3" fmla="*/ 0 h 927"/>
                  <a:gd name="T4" fmla="*/ 0 w 5837"/>
                  <a:gd name="T5" fmla="*/ 0 h 927"/>
                  <a:gd name="T6" fmla="*/ 0 w 5837"/>
                  <a:gd name="T7" fmla="*/ 0 h 927"/>
                  <a:gd name="T8" fmla="*/ 0 w 5837"/>
                  <a:gd name="T9" fmla="*/ 0 h 927"/>
                  <a:gd name="T10" fmla="*/ 0 w 5837"/>
                  <a:gd name="T11" fmla="*/ 0 h 927"/>
                  <a:gd name="T12" fmla="*/ 0 w 5837"/>
                  <a:gd name="T13" fmla="*/ 0 h 927"/>
                  <a:gd name="T14" fmla="*/ 0 w 5837"/>
                  <a:gd name="T15" fmla="*/ 0 h 927"/>
                  <a:gd name="T16" fmla="*/ 0 w 5837"/>
                  <a:gd name="T17" fmla="*/ 0 h 927"/>
                  <a:gd name="T18" fmla="*/ 0 w 5837"/>
                  <a:gd name="T19" fmla="*/ 0 h 927"/>
                  <a:gd name="T20" fmla="*/ 0 w 5837"/>
                  <a:gd name="T21" fmla="*/ 0 h 927"/>
                  <a:gd name="T22" fmla="*/ 0 w 5837"/>
                  <a:gd name="T23" fmla="*/ 0 h 927"/>
                  <a:gd name="T24" fmla="*/ 0 w 5837"/>
                  <a:gd name="T25" fmla="*/ 0 h 927"/>
                  <a:gd name="T26" fmla="*/ 0 w 5837"/>
                  <a:gd name="T27" fmla="*/ 0 h 927"/>
                  <a:gd name="T28" fmla="*/ 0 w 5837"/>
                  <a:gd name="T29" fmla="*/ 0 h 927"/>
                  <a:gd name="T30" fmla="*/ 0 w 5837"/>
                  <a:gd name="T31" fmla="*/ 0 h 927"/>
                  <a:gd name="T32" fmla="*/ 0 w 5837"/>
                  <a:gd name="T33" fmla="*/ 0 h 927"/>
                  <a:gd name="T34" fmla="*/ 0 w 5837"/>
                  <a:gd name="T35" fmla="*/ 0 h 927"/>
                  <a:gd name="T36" fmla="*/ 0 w 5837"/>
                  <a:gd name="T37" fmla="*/ 0 h 927"/>
                  <a:gd name="T38" fmla="*/ 0 w 5837"/>
                  <a:gd name="T39" fmla="*/ 0 h 927"/>
                  <a:gd name="T40" fmla="*/ 0 w 5837"/>
                  <a:gd name="T41" fmla="*/ 0 h 927"/>
                  <a:gd name="T42" fmla="*/ 0 w 5837"/>
                  <a:gd name="T43" fmla="*/ 0 h 927"/>
                  <a:gd name="T44" fmla="*/ 0 w 5837"/>
                  <a:gd name="T45" fmla="*/ 0 h 927"/>
                  <a:gd name="T46" fmla="*/ 0 w 5837"/>
                  <a:gd name="T47" fmla="*/ 0 h 927"/>
                  <a:gd name="T48" fmla="*/ 0 w 5837"/>
                  <a:gd name="T49" fmla="*/ 0 h 927"/>
                  <a:gd name="T50" fmla="*/ 0 w 5837"/>
                  <a:gd name="T51" fmla="*/ 0 h 927"/>
                  <a:gd name="T52" fmla="*/ 0 w 5837"/>
                  <a:gd name="T53" fmla="*/ 0 h 927"/>
                  <a:gd name="T54" fmla="*/ 0 w 5837"/>
                  <a:gd name="T55" fmla="*/ 0 h 927"/>
                  <a:gd name="T56" fmla="*/ 0 w 5837"/>
                  <a:gd name="T57" fmla="*/ 0 h 927"/>
                  <a:gd name="T58" fmla="*/ 0 w 5837"/>
                  <a:gd name="T59" fmla="*/ 0 h 927"/>
                  <a:gd name="T60" fmla="*/ 0 w 5837"/>
                  <a:gd name="T61" fmla="*/ 0 h 927"/>
                  <a:gd name="T62" fmla="*/ 0 w 5837"/>
                  <a:gd name="T63" fmla="*/ 0 h 927"/>
                  <a:gd name="T64" fmla="*/ 0 w 5837"/>
                  <a:gd name="T65" fmla="*/ 0 h 927"/>
                  <a:gd name="T66" fmla="*/ 0 w 5837"/>
                  <a:gd name="T67" fmla="*/ 0 h 927"/>
                  <a:gd name="T68" fmla="*/ 0 w 5837"/>
                  <a:gd name="T69" fmla="*/ 0 h 927"/>
                  <a:gd name="T70" fmla="*/ 0 w 5837"/>
                  <a:gd name="T71" fmla="*/ 0 h 927"/>
                  <a:gd name="T72" fmla="*/ 0 w 5837"/>
                  <a:gd name="T73" fmla="*/ 0 h 927"/>
                  <a:gd name="T74" fmla="*/ 1 w 5837"/>
                  <a:gd name="T75" fmla="*/ 0 h 927"/>
                  <a:gd name="T76" fmla="*/ 1 w 5837"/>
                  <a:gd name="T77" fmla="*/ 0 h 927"/>
                  <a:gd name="T78" fmla="*/ 1 w 5837"/>
                  <a:gd name="T79" fmla="*/ 0 h 927"/>
                  <a:gd name="T80" fmla="*/ 1 w 5837"/>
                  <a:gd name="T81" fmla="*/ 0 h 927"/>
                  <a:gd name="T82" fmla="*/ 1 w 5837"/>
                  <a:gd name="T83" fmla="*/ 0 h 927"/>
                  <a:gd name="T84" fmla="*/ 1 w 5837"/>
                  <a:gd name="T85" fmla="*/ 0 h 927"/>
                  <a:gd name="T86" fmla="*/ 1 w 5837"/>
                  <a:gd name="T87" fmla="*/ 0 h 927"/>
                  <a:gd name="T88" fmla="*/ 1 w 5837"/>
                  <a:gd name="T89" fmla="*/ 0 h 927"/>
                  <a:gd name="T90" fmla="*/ 1 w 5837"/>
                  <a:gd name="T91" fmla="*/ 0 h 927"/>
                  <a:gd name="T92" fmla="*/ 1 w 5837"/>
                  <a:gd name="T93" fmla="*/ 0 h 927"/>
                  <a:gd name="T94" fmla="*/ 1 w 5837"/>
                  <a:gd name="T95" fmla="*/ 0 h 927"/>
                  <a:gd name="T96" fmla="*/ 1 w 5837"/>
                  <a:gd name="T97" fmla="*/ 0 h 927"/>
                  <a:gd name="T98" fmla="*/ 1 w 5837"/>
                  <a:gd name="T99" fmla="*/ 0 h 927"/>
                  <a:gd name="T100" fmla="*/ 1 w 5837"/>
                  <a:gd name="T101" fmla="*/ 0 h 927"/>
                  <a:gd name="T102" fmla="*/ 1 w 5837"/>
                  <a:gd name="T103" fmla="*/ 0 h 927"/>
                  <a:gd name="T104" fmla="*/ 1 w 5837"/>
                  <a:gd name="T105" fmla="*/ 0 h 927"/>
                  <a:gd name="T106" fmla="*/ 1 w 5837"/>
                  <a:gd name="T107" fmla="*/ 0 h 927"/>
                  <a:gd name="T108" fmla="*/ 1 w 5837"/>
                  <a:gd name="T109" fmla="*/ 0 h 927"/>
                  <a:gd name="T110" fmla="*/ 1 w 5837"/>
                  <a:gd name="T111" fmla="*/ 0 h 927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837"/>
                  <a:gd name="T169" fmla="*/ 0 h 927"/>
                  <a:gd name="T170" fmla="*/ 5837 w 5837"/>
                  <a:gd name="T171" fmla="*/ 927 h 927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54" name="Freeform 464"/>
            <p:cNvSpPr>
              <a:spLocks/>
            </p:cNvSpPr>
            <p:nvPr/>
          </p:nvSpPr>
          <p:spPr bwMode="auto">
            <a:xfrm>
              <a:off x="-83" y="2756"/>
              <a:ext cx="5843" cy="652"/>
            </a:xfrm>
            <a:custGeom>
              <a:avLst/>
              <a:gdLst>
                <a:gd name="T0" fmla="*/ 68 w 5813"/>
                <a:gd name="T1" fmla="*/ 0 h 1596"/>
                <a:gd name="T2" fmla="*/ 38 w 5813"/>
                <a:gd name="T3" fmla="*/ 0 h 1596"/>
                <a:gd name="T4" fmla="*/ 0 w 5813"/>
                <a:gd name="T5" fmla="*/ 0 h 1596"/>
                <a:gd name="T6" fmla="*/ 46 w 5813"/>
                <a:gd name="T7" fmla="*/ 0 h 1596"/>
                <a:gd name="T8" fmla="*/ 53 w 5813"/>
                <a:gd name="T9" fmla="*/ 0 h 1596"/>
                <a:gd name="T10" fmla="*/ 23 w 5813"/>
                <a:gd name="T11" fmla="*/ 3 h 1596"/>
                <a:gd name="T12" fmla="*/ 6026 w 5813"/>
                <a:gd name="T13" fmla="*/ 3 h 1596"/>
                <a:gd name="T14" fmla="*/ 6026 w 5813"/>
                <a:gd name="T15" fmla="*/ 0 h 15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813"/>
                <a:gd name="T25" fmla="*/ 0 h 1596"/>
                <a:gd name="T26" fmla="*/ 5813 w 5813"/>
                <a:gd name="T27" fmla="*/ 1596 h 159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813" h="1596">
                  <a:moveTo>
                    <a:pt x="68" y="4"/>
                  </a:moveTo>
                  <a:cubicBezTo>
                    <a:pt x="25" y="34"/>
                    <a:pt x="63" y="0"/>
                    <a:pt x="38" y="50"/>
                  </a:cubicBezTo>
                  <a:cubicBezTo>
                    <a:pt x="28" y="69"/>
                    <a:pt x="12" y="85"/>
                    <a:pt x="0" y="103"/>
                  </a:cubicBezTo>
                  <a:cubicBezTo>
                    <a:pt x="14" y="124"/>
                    <a:pt x="28" y="139"/>
                    <a:pt x="46" y="156"/>
                  </a:cubicBezTo>
                  <a:cubicBezTo>
                    <a:pt x="48" y="166"/>
                    <a:pt x="53" y="186"/>
                    <a:pt x="53" y="186"/>
                  </a:cubicBezTo>
                  <a:lnTo>
                    <a:pt x="23" y="1581"/>
                  </a:lnTo>
                  <a:lnTo>
                    <a:pt x="5813" y="1596"/>
                  </a:lnTo>
                  <a:lnTo>
                    <a:pt x="5813" y="19"/>
                  </a:lnTo>
                </a:path>
              </a:pathLst>
            </a:custGeom>
            <a:gradFill rotWithShape="1">
              <a:gsLst>
                <a:gs pos="0">
                  <a:srgbClr val="66FFFF"/>
                </a:gs>
                <a:gs pos="50000">
                  <a:srgbClr val="33CCFF"/>
                </a:gs>
                <a:gs pos="100000">
                  <a:srgbClr val="66FFFF"/>
                </a:gs>
              </a:gsLst>
              <a:lin ang="18900000" scaled="1"/>
            </a:gra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465"/>
          <p:cNvGrpSpPr>
            <a:grpSpLocks/>
          </p:cNvGrpSpPr>
          <p:nvPr/>
        </p:nvGrpSpPr>
        <p:grpSpPr bwMode="auto">
          <a:xfrm>
            <a:off x="4500563" y="4221163"/>
            <a:ext cx="5486400" cy="1384300"/>
            <a:chOff x="2736" y="3448"/>
            <a:chExt cx="3456" cy="872"/>
          </a:xfrm>
        </p:grpSpPr>
        <p:grpSp>
          <p:nvGrpSpPr>
            <p:cNvPr id="17421" name="Group 466"/>
            <p:cNvGrpSpPr>
              <a:grpSpLocks/>
            </p:cNvGrpSpPr>
            <p:nvPr/>
          </p:nvGrpSpPr>
          <p:grpSpPr bwMode="auto">
            <a:xfrm>
              <a:off x="3984" y="3592"/>
              <a:ext cx="2037" cy="728"/>
              <a:chOff x="691" y="2872"/>
              <a:chExt cx="2853" cy="1224"/>
            </a:xfrm>
          </p:grpSpPr>
          <p:grpSp>
            <p:nvGrpSpPr>
              <p:cNvPr id="17521" name="Group 467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7548" name="Freeform 46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9" name="Oval 46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50" name="Oval 47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51" name="Oval 47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52" name="Oval 47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522" name="Group 473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7543" name="Freeform 47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4" name="Oval 47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5" name="Oval 47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6" name="Oval 47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7" name="Oval 47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523" name="Group 479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7538" name="Freeform 48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39" name="Oval 48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0" name="Oval 48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1" name="Oval 48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42" name="Oval 48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524" name="Group 485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7533" name="Freeform 48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34" name="Oval 48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5" name="Oval 48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6" name="Oval 48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7" name="Oval 49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525" name="Group 491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7528" name="Freeform 49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29" name="Oval 49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0" name="Oval 49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1" name="Oval 49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32" name="Oval 49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526" name="Freeform 497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27" name="Freeform 498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2" name="Group 499"/>
            <p:cNvGrpSpPr>
              <a:grpSpLocks/>
            </p:cNvGrpSpPr>
            <p:nvPr/>
          </p:nvGrpSpPr>
          <p:grpSpPr bwMode="auto">
            <a:xfrm>
              <a:off x="4155" y="3448"/>
              <a:ext cx="2037" cy="728"/>
              <a:chOff x="691" y="2872"/>
              <a:chExt cx="2853" cy="1224"/>
            </a:xfrm>
          </p:grpSpPr>
          <p:grpSp>
            <p:nvGrpSpPr>
              <p:cNvPr id="17489" name="Group 500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7516" name="Freeform 501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7" name="Oval 502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8" name="Oval 503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9" name="Oval 504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20" name="Oval 505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90" name="Group 506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7511" name="Freeform 507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2" name="Oval 508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3" name="Oval 509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4" name="Oval 510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5" name="Oval 511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91" name="Group 512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7506" name="Freeform 513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07" name="Oval 514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8" name="Oval 515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9" name="Oval 516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10" name="Oval 517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92" name="Group 518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7501" name="Freeform 519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02" name="Oval 520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3" name="Oval 521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4" name="Oval 522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5" name="Oval 523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93" name="Group 524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7496" name="Freeform 525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7" name="Oval 526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98" name="Oval 527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99" name="Oval 528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500" name="Oval 529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494" name="Freeform 530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5" name="Freeform 531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3" name="Group 532"/>
            <p:cNvGrpSpPr>
              <a:grpSpLocks/>
            </p:cNvGrpSpPr>
            <p:nvPr/>
          </p:nvGrpSpPr>
          <p:grpSpPr bwMode="auto">
            <a:xfrm>
              <a:off x="2736" y="3592"/>
              <a:ext cx="2037" cy="728"/>
              <a:chOff x="691" y="2872"/>
              <a:chExt cx="2853" cy="1224"/>
            </a:xfrm>
          </p:grpSpPr>
          <p:grpSp>
            <p:nvGrpSpPr>
              <p:cNvPr id="17457" name="Group 533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7484" name="Freeform 53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85" name="Oval 53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6" name="Oval 53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7" name="Oval 53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8" name="Oval 53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58" name="Group 539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7479" name="Freeform 54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80" name="Oval 54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1" name="Oval 54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2" name="Oval 54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3" name="Oval 54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59" name="Group 545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7474" name="Freeform 54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5" name="Oval 54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6" name="Oval 54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7" name="Oval 54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8" name="Oval 55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60" name="Group 551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7469" name="Freeform 55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0" name="Oval 55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1" name="Oval 55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2" name="Oval 55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73" name="Oval 55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61" name="Group 557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7464" name="Freeform 55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65" name="Oval 55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66" name="Oval 56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67" name="Oval 56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68" name="Oval 56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462" name="Freeform 563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3" name="Freeform 564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4" name="Group 565"/>
            <p:cNvGrpSpPr>
              <a:grpSpLocks/>
            </p:cNvGrpSpPr>
            <p:nvPr/>
          </p:nvGrpSpPr>
          <p:grpSpPr bwMode="auto">
            <a:xfrm>
              <a:off x="2907" y="3496"/>
              <a:ext cx="2037" cy="728"/>
              <a:chOff x="691" y="2872"/>
              <a:chExt cx="2853" cy="1224"/>
            </a:xfrm>
          </p:grpSpPr>
          <p:grpSp>
            <p:nvGrpSpPr>
              <p:cNvPr id="17425" name="Group 566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17452" name="Freeform 567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53" name="Oval 568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54" name="Oval 569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55" name="Oval 570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56" name="Oval 571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26" name="Group 572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17447" name="Freeform 573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48" name="Oval 574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9" name="Oval 575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50" name="Oval 576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51" name="Oval 577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27" name="Group 578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17442" name="Freeform 579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43" name="Oval 580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4" name="Oval 581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5" name="Oval 582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6" name="Oval 583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28" name="Group 584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17437" name="Freeform 585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38" name="Oval 586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39" name="Oval 587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0" name="Oval 588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41" name="Oval 589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429" name="Group 590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7432" name="Freeform 591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33" name="Oval 592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34" name="Oval 593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35" name="Oval 594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36" name="Oval 595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430" name="Freeform 596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1" name="Freeform 597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4292 w 528"/>
                  <a:gd name="T1" fmla="*/ 0 h 336"/>
                  <a:gd name="T2" fmla="*/ 68937 w 528"/>
                  <a:gd name="T3" fmla="*/ 13829 h 336"/>
                  <a:gd name="T4" fmla="*/ 65040 w 528"/>
                  <a:gd name="T5" fmla="*/ 14614 h 336"/>
                  <a:gd name="T6" fmla="*/ 33663 w 528"/>
                  <a:gd name="T7" fmla="*/ 7965 h 336"/>
                  <a:gd name="T8" fmla="*/ 25053 w 528"/>
                  <a:gd name="T9" fmla="*/ 5613 h 336"/>
                  <a:gd name="T10" fmla="*/ 0 w 528"/>
                  <a:gd name="T11" fmla="*/ 785 h 336"/>
                  <a:gd name="T12" fmla="*/ 4292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4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416" name="Freeform 598" descr="Дуб"/>
          <p:cNvSpPr>
            <a:spLocks/>
          </p:cNvSpPr>
          <p:nvPr/>
        </p:nvSpPr>
        <p:spPr bwMode="auto">
          <a:xfrm>
            <a:off x="250825" y="3141663"/>
            <a:ext cx="288925" cy="3276600"/>
          </a:xfrm>
          <a:custGeom>
            <a:avLst/>
            <a:gdLst>
              <a:gd name="T0" fmla="*/ 2147483647 w 480"/>
              <a:gd name="T1" fmla="*/ 2147483647 h 4176"/>
              <a:gd name="T2" fmla="*/ 0 w 480"/>
              <a:gd name="T3" fmla="*/ 2147483647 h 4176"/>
              <a:gd name="T4" fmla="*/ 2147483647 w 480"/>
              <a:gd name="T5" fmla="*/ 2147483647 h 4176"/>
              <a:gd name="T6" fmla="*/ 2147483647 w 480"/>
              <a:gd name="T7" fmla="*/ 0 h 4176"/>
              <a:gd name="T8" fmla="*/ 2147483647 w 480"/>
              <a:gd name="T9" fmla="*/ 0 h 4176"/>
              <a:gd name="T10" fmla="*/ 2147483647 w 480"/>
              <a:gd name="T11" fmla="*/ 2147483647 h 4176"/>
              <a:gd name="T12" fmla="*/ 2147483647 w 480"/>
              <a:gd name="T13" fmla="*/ 2147483647 h 4176"/>
              <a:gd name="T14" fmla="*/ 2147483647 w 480"/>
              <a:gd name="T15" fmla="*/ 2147483647 h 4176"/>
              <a:gd name="T16" fmla="*/ 2147483647 w 480"/>
              <a:gd name="T17" fmla="*/ 2147483647 h 4176"/>
              <a:gd name="T18" fmla="*/ 2147483647 w 480"/>
              <a:gd name="T19" fmla="*/ 2147483647 h 4176"/>
              <a:gd name="T20" fmla="*/ 2147483647 w 480"/>
              <a:gd name="T21" fmla="*/ 2147483647 h 41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80"/>
              <a:gd name="T34" fmla="*/ 0 h 4176"/>
              <a:gd name="T35" fmla="*/ 480 w 480"/>
              <a:gd name="T36" fmla="*/ 4176 h 41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80" h="4176">
                <a:moveTo>
                  <a:pt x="48" y="4128"/>
                </a:moveTo>
                <a:lnTo>
                  <a:pt x="0" y="96"/>
                </a:lnTo>
                <a:lnTo>
                  <a:pt x="48" y="48"/>
                </a:lnTo>
                <a:lnTo>
                  <a:pt x="192" y="0"/>
                </a:lnTo>
                <a:lnTo>
                  <a:pt x="288" y="0"/>
                </a:lnTo>
                <a:lnTo>
                  <a:pt x="384" y="48"/>
                </a:lnTo>
                <a:lnTo>
                  <a:pt x="432" y="96"/>
                </a:lnTo>
                <a:lnTo>
                  <a:pt x="480" y="4128"/>
                </a:lnTo>
                <a:lnTo>
                  <a:pt x="288" y="4176"/>
                </a:lnTo>
                <a:lnTo>
                  <a:pt x="192" y="4176"/>
                </a:lnTo>
                <a:lnTo>
                  <a:pt x="48" y="412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Line 599"/>
          <p:cNvSpPr>
            <a:spLocks noChangeShapeType="1"/>
          </p:cNvSpPr>
          <p:nvPr/>
        </p:nvSpPr>
        <p:spPr bwMode="auto">
          <a:xfrm>
            <a:off x="250825" y="6092825"/>
            <a:ext cx="217488" cy="0"/>
          </a:xfrm>
          <a:prstGeom prst="line">
            <a:avLst/>
          </a:prstGeom>
          <a:noFill/>
          <a:ln w="666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8" name="Line 600"/>
          <p:cNvSpPr>
            <a:spLocks noChangeShapeType="1"/>
          </p:cNvSpPr>
          <p:nvPr/>
        </p:nvSpPr>
        <p:spPr bwMode="auto">
          <a:xfrm>
            <a:off x="250825" y="4797425"/>
            <a:ext cx="217488" cy="0"/>
          </a:xfrm>
          <a:prstGeom prst="line">
            <a:avLst/>
          </a:prstGeom>
          <a:noFill/>
          <a:ln w="666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9" name="Rectangle 601"/>
          <p:cNvSpPr>
            <a:spLocks noChangeArrowheads="1"/>
          </p:cNvSpPr>
          <p:nvPr/>
        </p:nvSpPr>
        <p:spPr bwMode="auto">
          <a:xfrm>
            <a:off x="0" y="333375"/>
            <a:ext cx="9144000" cy="2374900"/>
          </a:xfrm>
          <a:prstGeom prst="rect">
            <a:avLst/>
          </a:prstGeom>
          <a:solidFill>
            <a:srgbClr val="FFFF99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Как изменится уровень воды</a:t>
            </a:r>
          </a:p>
          <a:p>
            <a:pPr algn="ctr"/>
            <a:r>
              <a:rPr lang="ru-RU" sz="2800" b="1" i="1" dirty="0">
                <a:solidFill>
                  <a:srgbClr val="006600"/>
                </a:solidFill>
                <a:latin typeface="Georgia" pitchFamily="18" charset="0"/>
              </a:rPr>
              <a:t>в реке за 3 суток, если а = - 3? </a:t>
            </a:r>
          </a:p>
        </p:txBody>
      </p:sp>
      <p:sp>
        <p:nvSpPr>
          <p:cNvPr id="16986" name="AutoShape 602"/>
          <p:cNvSpPr>
            <a:spLocks noChangeArrowheads="1"/>
          </p:cNvSpPr>
          <p:nvPr/>
        </p:nvSpPr>
        <p:spPr bwMode="auto">
          <a:xfrm rot="10800000">
            <a:off x="900113" y="4508500"/>
            <a:ext cx="287337" cy="1800225"/>
          </a:xfrm>
          <a:prstGeom prst="upArrow">
            <a:avLst>
              <a:gd name="adj1" fmla="val 50000"/>
              <a:gd name="adj2" fmla="val 15663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00087 0.2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16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1.94444E-6 0.194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9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8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209842" y="1988840"/>
            <a:ext cx="707231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800" b="1" i="1" dirty="0">
                <a:solidFill>
                  <a:srgbClr val="006600"/>
                </a:solidFill>
                <a:latin typeface="Cambria" pitchFamily="18" charset="0"/>
              </a:rPr>
              <a:t>№ 1121 (</a:t>
            </a:r>
            <a:r>
              <a:rPr lang="en-US" sz="4800" b="1" i="1" dirty="0">
                <a:solidFill>
                  <a:srgbClr val="006600"/>
                </a:solidFill>
                <a:latin typeface="Cambria" pitchFamily="18" charset="0"/>
              </a:rPr>
              <a:t>I, II</a:t>
            </a:r>
            <a:r>
              <a:rPr lang="ru-RU" sz="4800" b="1" i="1" dirty="0">
                <a:solidFill>
                  <a:srgbClr val="006600"/>
                </a:solidFill>
                <a:latin typeface="Cambria" pitchFamily="18" charset="0"/>
              </a:rPr>
              <a:t> столбик);</a:t>
            </a:r>
          </a:p>
          <a:p>
            <a:r>
              <a:rPr lang="en-US" sz="4800" b="1" i="1" dirty="0">
                <a:solidFill>
                  <a:srgbClr val="006600"/>
                </a:solidFill>
                <a:latin typeface="Cambria" pitchFamily="18" charset="0"/>
              </a:rPr>
              <a:t> </a:t>
            </a:r>
            <a:r>
              <a:rPr lang="ru-RU" sz="4800" b="1" i="1" dirty="0">
                <a:solidFill>
                  <a:srgbClr val="006600"/>
                </a:solidFill>
                <a:latin typeface="Cambria" pitchFamily="18" charset="0"/>
              </a:rPr>
              <a:t>№ 1122;</a:t>
            </a:r>
          </a:p>
          <a:p>
            <a:r>
              <a:rPr lang="ru-RU" sz="4800" b="1" i="1" dirty="0">
                <a:solidFill>
                  <a:srgbClr val="006600"/>
                </a:solidFill>
                <a:latin typeface="Cambria" pitchFamily="18" charset="0"/>
              </a:rPr>
              <a:t>№ 1125. </a:t>
            </a:r>
          </a:p>
          <a:p>
            <a:endParaRPr lang="ru-RU" sz="4800" b="1" i="1" dirty="0">
              <a:solidFill>
                <a:srgbClr val="000099"/>
              </a:solidFill>
              <a:latin typeface="Cambria" pitchFamily="18" charset="0"/>
            </a:endParaRPr>
          </a:p>
          <a:p>
            <a:r>
              <a:rPr lang="ru-RU" sz="4800" b="1" i="1" dirty="0">
                <a:solidFill>
                  <a:srgbClr val="000099"/>
                </a:solidFill>
                <a:latin typeface="Cambria" pitchFamily="18" charset="0"/>
              </a:rPr>
              <a:t>  </a:t>
            </a:r>
          </a:p>
        </p:txBody>
      </p:sp>
      <p:pic>
        <p:nvPicPr>
          <p:cNvPr id="3" name="Picture 4" descr="C41-33 копи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095" y="2554305"/>
            <a:ext cx="2987675" cy="427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23144" y="534107"/>
            <a:ext cx="6014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Задание в учебнике: </a:t>
            </a:r>
            <a:endParaRPr lang="ru-RU" sz="4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484784"/>
            <a:ext cx="7488832" cy="3801591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п. 35, стр. 192 (прочитать текст под рубрикой «Говори правильно» );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№ 1143 (</a:t>
            </a:r>
            <a:r>
              <a:rPr lang="en-US" sz="2800" b="1" i="1" dirty="0" smtClean="0">
                <a:solidFill>
                  <a:srgbClr val="006600"/>
                </a:solidFill>
                <a:latin typeface="Georgia" pitchFamily="18" charset="0"/>
              </a:rPr>
              <a:t>I </a:t>
            </a: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столбик);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№ 1144 (</a:t>
            </a:r>
            <a:r>
              <a:rPr lang="en-US" sz="2800" b="1" i="1" dirty="0" smtClean="0">
                <a:solidFill>
                  <a:srgbClr val="006600"/>
                </a:solidFill>
                <a:latin typeface="Georgia" pitchFamily="18" charset="0"/>
              </a:rPr>
              <a:t>I </a:t>
            </a: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столбик);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ru-RU" sz="2800" b="1" i="1" dirty="0" smtClean="0">
                <a:solidFill>
                  <a:srgbClr val="006600"/>
                </a:solidFill>
                <a:latin typeface="Georgia" pitchFamily="18" charset="0"/>
              </a:rPr>
              <a:t>№ 1146.</a:t>
            </a:r>
          </a:p>
        </p:txBody>
      </p:sp>
      <p:pic>
        <p:nvPicPr>
          <p:cNvPr id="19460" name="Picture 4" descr="WRTBOOK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283">
            <a:off x="5486702" y="3460152"/>
            <a:ext cx="3075472" cy="3044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332656"/>
            <a:ext cx="69846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Georgia" pitchFamily="18" charset="0"/>
              </a:rPr>
              <a:t>Домашнее задание: </a:t>
            </a:r>
            <a:endParaRPr lang="ru-RU" sz="4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30575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7200" b="1" i="1" dirty="0" smtClean="0">
                <a:solidFill>
                  <a:srgbClr val="00CC00"/>
                </a:solidFill>
                <a:latin typeface="Georgia" pitchFamily="18" charset="0"/>
              </a:rPr>
              <a:t>СПАСИБО ЗА УРОК!</a:t>
            </a:r>
            <a:endParaRPr lang="ru-RU" sz="7200" b="1" i="1" dirty="0">
              <a:solidFill>
                <a:srgbClr val="00CC00"/>
              </a:solidFill>
              <a:latin typeface="Georgia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30552"/>
            <a:ext cx="3495799" cy="3222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27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sz="quarter" idx="13"/>
          </p:nvPr>
        </p:nvSpPr>
        <p:spPr>
          <a:xfrm>
            <a:off x="285750" y="142875"/>
            <a:ext cx="8643938" cy="6715125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Georgia" pitchFamily="18" charset="0"/>
              </a:rPr>
              <a:t>Выполните действия: </a:t>
            </a:r>
          </a:p>
          <a:p>
            <a:pPr eaLnBrk="1" hangingPunct="1">
              <a:buFontTx/>
              <a:buNone/>
            </a:pPr>
            <a:r>
              <a:rPr lang="ru-RU" b="1" i="1" dirty="0" smtClean="0">
                <a:solidFill>
                  <a:srgbClr val="006600"/>
                </a:solidFill>
                <a:latin typeface="Arial Black" pitchFamily="34" charset="0"/>
              </a:rPr>
              <a:t>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6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- 8                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4 – 7 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-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12 + 4         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- 8 +(-2) 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-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3 – 6  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- 5 + 8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-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7 + 10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9 - 16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10 + (- 6)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-(-5) - 19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-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6 + 8  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5 * 6 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-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4 – 2  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- 5 * 6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9 + (- 8) 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5 * (- 6)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7 – (- 6)                   </a:t>
            </a:r>
            <a:r>
              <a:rPr lang="en-US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     </a:t>
            </a:r>
            <a:r>
              <a:rPr lang="ru-RU" sz="36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- 5 * (- 6)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6228184" y="2276872"/>
            <a:ext cx="8585838" cy="427505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C000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51160"/>
            <a:ext cx="8976368" cy="374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20000"/>
              </a:lnSpc>
            </a:pPr>
            <a:r>
              <a:rPr lang="ru-RU" sz="6600" b="1" i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Умножение чисел с разными знаками. </a:t>
            </a:r>
            <a:endParaRPr lang="ru-RU" sz="6600" b="1" i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6" name="Picture 4" descr="ANTN07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800" y="3884556"/>
            <a:ext cx="3672408" cy="27848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sz="quarter" idx="13"/>
          </p:nvPr>
        </p:nvSpPr>
        <p:spPr>
          <a:xfrm>
            <a:off x="285750" y="428625"/>
            <a:ext cx="8501063" cy="6143625"/>
          </a:xfrm>
        </p:spPr>
        <p:txBody>
          <a:bodyPr/>
          <a:lstStyle/>
          <a:p>
            <a:pPr algn="r" eaLnBrk="1" hangingPunct="1">
              <a:buFontTx/>
              <a:buNone/>
            </a:pPr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Считай несчастным тот день или тот час, в который ты не усвоил ничего нового, ничего не прибавил к своему образованию.</a:t>
            </a:r>
          </a:p>
          <a:p>
            <a:pPr algn="r" eaLnBrk="1" hangingPunct="1">
              <a:buFontTx/>
              <a:buNone/>
            </a:pPr>
            <a:endParaRPr lang="ru-RU" sz="4000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algn="r" eaLnBrk="1" hangingPunct="1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Ян </a:t>
            </a:r>
            <a:r>
              <a:rPr lang="ru-RU" sz="4000" b="1" i="1" dirty="0" err="1" smtClean="0">
                <a:solidFill>
                  <a:srgbClr val="C00000"/>
                </a:solidFill>
                <a:latin typeface="Georgia" pitchFamily="18" charset="0"/>
              </a:rPr>
              <a:t>Амос</a:t>
            </a:r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 Коменский (чешский педагог 17 века)</a:t>
            </a:r>
          </a:p>
        </p:txBody>
      </p:sp>
      <p:pic>
        <p:nvPicPr>
          <p:cNvPr id="4" name="Picture 12" descr="KNIGH0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4687" y="2492895"/>
            <a:ext cx="2448272" cy="323403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85750"/>
            <a:ext cx="8229600" cy="6143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7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5 * 6</a:t>
            </a:r>
            <a:endParaRPr lang="en-US" sz="7200" b="1" dirty="0" smtClean="0">
              <a:solidFill>
                <a:srgbClr val="006600"/>
              </a:solidFill>
              <a:latin typeface="Cambria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6000" b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5 * 6</a:t>
            </a:r>
          </a:p>
          <a:p>
            <a:pPr eaLnBrk="1" hangingPunct="1">
              <a:buFontTx/>
              <a:buNone/>
            </a:pP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5 * (- 6)</a:t>
            </a:r>
          </a:p>
          <a:p>
            <a:pPr eaLnBrk="1" hangingPunct="1">
              <a:buFontTx/>
              <a:buNone/>
            </a:pP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- 5 * (- 6)</a:t>
            </a:r>
          </a:p>
        </p:txBody>
      </p:sp>
      <p:pic>
        <p:nvPicPr>
          <p:cNvPr id="3" name="Picture 4" descr="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20688"/>
            <a:ext cx="3052762" cy="547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85750"/>
            <a:ext cx="8229600" cy="6143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b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-</a:t>
            </a:r>
            <a:r>
              <a:rPr lang="en-US" sz="6000" b="1" dirty="0" smtClean="0">
                <a:solidFill>
                  <a:srgbClr val="000099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5 * 6 = - 30</a:t>
            </a:r>
          </a:p>
          <a:p>
            <a:pPr algn="ctr" eaLnBrk="1" hangingPunct="1">
              <a:buFontTx/>
              <a:buNone/>
            </a:pP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  5 * (- 6) = - 30</a:t>
            </a:r>
          </a:p>
          <a:p>
            <a:pPr algn="ctr" eaLnBrk="1" hangingPunct="1">
              <a:buFontTx/>
              <a:buNone/>
            </a:pPr>
            <a:r>
              <a:rPr lang="en-US" sz="7200" b="1" i="1" dirty="0" smtClean="0">
                <a:solidFill>
                  <a:srgbClr val="006600"/>
                </a:solidFill>
                <a:latin typeface="Cambria" pitchFamily="18" charset="0"/>
                <a:cs typeface="Times New Roman" pitchFamily="18" charset="0"/>
              </a:rPr>
              <a:t>    - 5 * (- 6) = 30</a:t>
            </a:r>
          </a:p>
        </p:txBody>
      </p:sp>
      <p:pic>
        <p:nvPicPr>
          <p:cNvPr id="3" name="Picture 12" descr="i?id=29483304&amp;tov=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4149080"/>
            <a:ext cx="2289770" cy="250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1224136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ru-RU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/>
                <a:latin typeface="Georgia" pitchFamily="18" charset="0"/>
              </a:rPr>
              <a:t>При умножении чисел с разными знаками: 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sz="quarter" idx="13"/>
          </p:nvPr>
        </p:nvSpPr>
        <p:spPr>
          <a:xfrm>
            <a:off x="357188" y="1484784"/>
            <a:ext cx="8515350" cy="50160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1. перемножить модули этих чисел;</a:t>
            </a:r>
          </a:p>
          <a:p>
            <a:pPr marL="0" indent="0" eaLnBrk="1" hangingPunct="1">
              <a:buNone/>
            </a:pPr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2. перед полученным числом поставить знак минус. 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214563" y="4429125"/>
            <a:ext cx="792162" cy="822325"/>
            <a:chOff x="793" y="3159"/>
            <a:chExt cx="499" cy="518"/>
          </a:xfrm>
        </p:grpSpPr>
        <p:sp>
          <p:nvSpPr>
            <p:cNvPr id="8216" name="Oval 25"/>
            <p:cNvSpPr>
              <a:spLocks noChangeArrowheads="1"/>
            </p:cNvSpPr>
            <p:nvPr/>
          </p:nvSpPr>
          <p:spPr bwMode="auto">
            <a:xfrm>
              <a:off x="793" y="3159"/>
              <a:ext cx="499" cy="51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>
                <a:solidFill>
                  <a:srgbClr val="006600"/>
                </a:solidFill>
              </a:endParaRPr>
            </a:p>
          </p:txBody>
        </p:sp>
        <p:sp>
          <p:nvSpPr>
            <p:cNvPr id="8217" name="Line 26"/>
            <p:cNvSpPr>
              <a:spLocks noChangeShapeType="1"/>
            </p:cNvSpPr>
            <p:nvPr/>
          </p:nvSpPr>
          <p:spPr bwMode="auto">
            <a:xfrm>
              <a:off x="906" y="3405"/>
              <a:ext cx="272" cy="0"/>
            </a:xfrm>
            <a:prstGeom prst="line">
              <a:avLst/>
            </a:prstGeom>
            <a:noFill/>
            <a:ln w="730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srgbClr val="006600"/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 rot="226337">
            <a:off x="3295650" y="4724400"/>
            <a:ext cx="288925" cy="288925"/>
            <a:chOff x="305" y="3033"/>
            <a:chExt cx="182" cy="182"/>
          </a:xfrm>
        </p:grpSpPr>
        <p:sp>
          <p:nvSpPr>
            <p:cNvPr id="8214" name="Line 16"/>
            <p:cNvSpPr>
              <a:spLocks noChangeShapeType="1"/>
            </p:cNvSpPr>
            <p:nvPr/>
          </p:nvSpPr>
          <p:spPr bwMode="auto">
            <a:xfrm>
              <a:off x="305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Line 17"/>
            <p:cNvSpPr>
              <a:spLocks noChangeShapeType="1"/>
            </p:cNvSpPr>
            <p:nvPr/>
          </p:nvSpPr>
          <p:spPr bwMode="auto">
            <a:xfrm rot="5400000">
              <a:off x="306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3857625" y="4429125"/>
            <a:ext cx="792163" cy="822305"/>
          </a:xfrm>
          <a:prstGeom prst="ellipse">
            <a:avLst/>
          </a:prstGeom>
          <a:solidFill>
            <a:srgbClr val="CCFFCC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4857750" y="4500563"/>
            <a:ext cx="638175" cy="7810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=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643563" y="4429125"/>
            <a:ext cx="792162" cy="822325"/>
            <a:chOff x="2336" y="3158"/>
            <a:chExt cx="499" cy="518"/>
          </a:xfrm>
        </p:grpSpPr>
        <p:sp>
          <p:nvSpPr>
            <p:cNvPr id="8212" name="Oval 22"/>
            <p:cNvSpPr>
              <a:spLocks noChangeArrowheads="1"/>
            </p:cNvSpPr>
            <p:nvPr/>
          </p:nvSpPr>
          <p:spPr bwMode="auto">
            <a:xfrm>
              <a:off x="2336" y="3158"/>
              <a:ext cx="499" cy="51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>
                <a:solidFill>
                  <a:srgbClr val="006600"/>
                </a:solidFill>
              </a:endParaRPr>
            </a:p>
          </p:txBody>
        </p:sp>
        <p:sp>
          <p:nvSpPr>
            <p:cNvPr id="8213" name="Line 23"/>
            <p:cNvSpPr>
              <a:spLocks noChangeShapeType="1"/>
            </p:cNvSpPr>
            <p:nvPr/>
          </p:nvSpPr>
          <p:spPr bwMode="auto">
            <a:xfrm>
              <a:off x="2449" y="3404"/>
              <a:ext cx="272" cy="0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srgbClr val="006600"/>
                </a:solidFill>
              </a:endParaRPr>
            </a:p>
          </p:txBody>
        </p:sp>
      </p:grp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2214563" y="5500688"/>
            <a:ext cx="792162" cy="822305"/>
          </a:xfrm>
          <a:prstGeom prst="ellipse">
            <a:avLst/>
          </a:prstGeom>
          <a:solidFill>
            <a:srgbClr val="CCFFCC"/>
          </a:solidFill>
          <a:ln w="9525">
            <a:solidFill>
              <a:srgbClr val="6600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6600"/>
                </a:solidFill>
              </a:rPr>
              <a:t>+</a:t>
            </a:r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 rot="226337">
            <a:off x="3224213" y="5795963"/>
            <a:ext cx="288925" cy="288925"/>
            <a:chOff x="305" y="3033"/>
            <a:chExt cx="182" cy="182"/>
          </a:xfrm>
        </p:grpSpPr>
        <p:sp>
          <p:nvSpPr>
            <p:cNvPr id="8210" name="Line 13"/>
            <p:cNvSpPr>
              <a:spLocks noChangeShapeType="1"/>
            </p:cNvSpPr>
            <p:nvPr/>
          </p:nvSpPr>
          <p:spPr bwMode="auto">
            <a:xfrm>
              <a:off x="305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Line 14"/>
            <p:cNvSpPr>
              <a:spLocks noChangeShapeType="1"/>
            </p:cNvSpPr>
            <p:nvPr/>
          </p:nvSpPr>
          <p:spPr bwMode="auto">
            <a:xfrm rot="5400000">
              <a:off x="306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714750" y="5500688"/>
            <a:ext cx="792163" cy="781050"/>
            <a:chOff x="1610" y="2545"/>
            <a:chExt cx="499" cy="492"/>
          </a:xfrm>
        </p:grpSpPr>
        <p:sp>
          <p:nvSpPr>
            <p:cNvPr id="8208" name="Oval 28"/>
            <p:cNvSpPr>
              <a:spLocks noChangeArrowheads="1"/>
            </p:cNvSpPr>
            <p:nvPr/>
          </p:nvSpPr>
          <p:spPr bwMode="auto">
            <a:xfrm>
              <a:off x="1610" y="2545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209" name="Line 29"/>
            <p:cNvSpPr>
              <a:spLocks noChangeShapeType="1"/>
            </p:cNvSpPr>
            <p:nvPr/>
          </p:nvSpPr>
          <p:spPr bwMode="auto">
            <a:xfrm>
              <a:off x="1701" y="2795"/>
              <a:ext cx="272" cy="0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4714875" y="5500688"/>
            <a:ext cx="638175" cy="7810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=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500688" y="5500688"/>
            <a:ext cx="792162" cy="781050"/>
            <a:chOff x="2336" y="2545"/>
            <a:chExt cx="499" cy="492"/>
          </a:xfrm>
        </p:grpSpPr>
        <p:sp>
          <p:nvSpPr>
            <p:cNvPr id="8206" name="Oval 19"/>
            <p:cNvSpPr>
              <a:spLocks noChangeArrowheads="1"/>
            </p:cNvSpPr>
            <p:nvPr/>
          </p:nvSpPr>
          <p:spPr bwMode="auto">
            <a:xfrm>
              <a:off x="2336" y="2545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8207" name="Line 20"/>
            <p:cNvSpPr>
              <a:spLocks noChangeShapeType="1"/>
            </p:cNvSpPr>
            <p:nvPr/>
          </p:nvSpPr>
          <p:spPr bwMode="auto">
            <a:xfrm>
              <a:off x="2450" y="2795"/>
              <a:ext cx="272" cy="0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0" grpId="0" animBg="1"/>
      <p:bldP spid="1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b="1" i="1" dirty="0" smtClean="0">
                <a:solidFill>
                  <a:srgbClr val="C00000"/>
                </a:solidFill>
                <a:latin typeface="Georgia" pitchFamily="18" charset="0"/>
              </a:rPr>
              <a:t>Правило умножения отрицательных чисел: </a:t>
            </a:r>
            <a:endParaRPr lang="en-US" sz="44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6600"/>
                </a:solidFill>
                <a:latin typeface="Georgia" pitchFamily="18" charset="0"/>
              </a:rPr>
              <a:t>Чтобы умножить два отрицательных числа, надо перемножить их модули. </a:t>
            </a:r>
          </a:p>
          <a:p>
            <a:pPr eaLnBrk="1" hangingPunct="1">
              <a:buFontTx/>
              <a:buNone/>
            </a:pPr>
            <a:r>
              <a:rPr lang="ru-RU" sz="4400" b="1" i="1" dirty="0" smtClean="0">
                <a:solidFill>
                  <a:srgbClr val="0000FF"/>
                </a:solidFill>
                <a:latin typeface="Georgia" pitchFamily="18" charset="0"/>
              </a:rPr>
              <a:t>             </a:t>
            </a:r>
            <a:endParaRPr lang="ru-RU" sz="4800" b="1" i="1" dirty="0" smtClean="0">
              <a:solidFill>
                <a:srgbClr val="006600"/>
              </a:solidFill>
              <a:latin typeface="Georgia" pitchFamily="1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28813" y="5072063"/>
            <a:ext cx="792162" cy="781050"/>
            <a:chOff x="793" y="3159"/>
            <a:chExt cx="499" cy="492"/>
          </a:xfrm>
        </p:grpSpPr>
        <p:sp>
          <p:nvSpPr>
            <p:cNvPr id="9228" name="Oval 25"/>
            <p:cNvSpPr>
              <a:spLocks noChangeArrowheads="1"/>
            </p:cNvSpPr>
            <p:nvPr/>
          </p:nvSpPr>
          <p:spPr bwMode="auto">
            <a:xfrm>
              <a:off x="793" y="3159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9229" name="Line 26"/>
            <p:cNvSpPr>
              <a:spLocks noChangeShapeType="1"/>
            </p:cNvSpPr>
            <p:nvPr/>
          </p:nvSpPr>
          <p:spPr bwMode="auto">
            <a:xfrm>
              <a:off x="906" y="3405"/>
              <a:ext cx="272" cy="0"/>
            </a:xfrm>
            <a:prstGeom prst="line">
              <a:avLst/>
            </a:prstGeom>
            <a:noFill/>
            <a:ln w="730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 rot="226337">
            <a:off x="3081338" y="5367338"/>
            <a:ext cx="288925" cy="288925"/>
            <a:chOff x="305" y="3033"/>
            <a:chExt cx="182" cy="182"/>
          </a:xfrm>
        </p:grpSpPr>
        <p:sp>
          <p:nvSpPr>
            <p:cNvPr id="9226" name="Line 16"/>
            <p:cNvSpPr>
              <a:spLocks noChangeShapeType="1"/>
            </p:cNvSpPr>
            <p:nvPr/>
          </p:nvSpPr>
          <p:spPr bwMode="auto">
            <a:xfrm>
              <a:off x="305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Line 17"/>
            <p:cNvSpPr>
              <a:spLocks noChangeShapeType="1"/>
            </p:cNvSpPr>
            <p:nvPr/>
          </p:nvSpPr>
          <p:spPr bwMode="auto">
            <a:xfrm rot="5400000">
              <a:off x="306" y="3055"/>
              <a:ext cx="182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643313" y="5072063"/>
            <a:ext cx="792162" cy="781050"/>
            <a:chOff x="1610" y="2545"/>
            <a:chExt cx="499" cy="492"/>
          </a:xfrm>
        </p:grpSpPr>
        <p:sp>
          <p:nvSpPr>
            <p:cNvPr id="9224" name="Oval 28"/>
            <p:cNvSpPr>
              <a:spLocks noChangeArrowheads="1"/>
            </p:cNvSpPr>
            <p:nvPr/>
          </p:nvSpPr>
          <p:spPr bwMode="auto">
            <a:xfrm>
              <a:off x="1610" y="2545"/>
              <a:ext cx="499" cy="492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3200" b="1"/>
            </a:p>
          </p:txBody>
        </p:sp>
        <p:sp>
          <p:nvSpPr>
            <p:cNvPr id="9225" name="Line 29"/>
            <p:cNvSpPr>
              <a:spLocks noChangeShapeType="1"/>
            </p:cNvSpPr>
            <p:nvPr/>
          </p:nvSpPr>
          <p:spPr bwMode="auto">
            <a:xfrm>
              <a:off x="1701" y="2795"/>
              <a:ext cx="272" cy="0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786313" y="5072063"/>
            <a:ext cx="638175" cy="7810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429250" y="5072063"/>
            <a:ext cx="792163" cy="822305"/>
          </a:xfrm>
          <a:prstGeom prst="ellipse">
            <a:avLst/>
          </a:prstGeom>
          <a:solidFill>
            <a:srgbClr val="CCFFCC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8000"/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12968" cy="1143000"/>
          </a:xfrm>
          <a:noFill/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Выполните   умножение.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258888" y="1268413"/>
            <a:ext cx="31686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-7 * 5 =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827088" y="2420938"/>
            <a:ext cx="3671887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-6 * (-3) =</a:t>
            </a: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611188" y="3789363"/>
            <a:ext cx="38163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20 * (-4) =</a:t>
            </a:r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971550" y="5084763"/>
            <a:ext cx="34559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CC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-5 * 15 =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4427538" y="981075"/>
            <a:ext cx="2736850" cy="1130300"/>
          </a:xfrm>
          <a:prstGeom prst="star24">
            <a:avLst>
              <a:gd name="adj" fmla="val 37500"/>
            </a:avLst>
          </a:prstGeom>
          <a:pattFill prst="smGrid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 dirty="0">
                <a:solidFill>
                  <a:srgbClr val="C00000"/>
                </a:solidFill>
                <a:latin typeface="Times New Roman" pitchFamily="18" charset="0"/>
              </a:rPr>
              <a:t>-35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4500563" y="2205038"/>
            <a:ext cx="2736850" cy="1130300"/>
          </a:xfrm>
          <a:prstGeom prst="star24">
            <a:avLst>
              <a:gd name="adj" fmla="val 37500"/>
            </a:avLst>
          </a:prstGeom>
          <a:pattFill prst="smGrid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 dirty="0">
                <a:solidFill>
                  <a:srgbClr val="C00000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4572000" y="3573463"/>
            <a:ext cx="2736850" cy="1130300"/>
          </a:xfrm>
          <a:prstGeom prst="star24">
            <a:avLst>
              <a:gd name="adj" fmla="val 37500"/>
            </a:avLst>
          </a:prstGeom>
          <a:pattFill prst="smGrid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 dirty="0">
                <a:solidFill>
                  <a:srgbClr val="C00000"/>
                </a:solidFill>
                <a:latin typeface="Times New Roman" pitchFamily="18" charset="0"/>
              </a:rPr>
              <a:t>-80</a:t>
            </a: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4500563" y="4868863"/>
            <a:ext cx="2736850" cy="1130300"/>
          </a:xfrm>
          <a:prstGeom prst="star24">
            <a:avLst>
              <a:gd name="adj" fmla="val 37500"/>
            </a:avLst>
          </a:prstGeom>
          <a:pattFill prst="smGrid">
            <a:fgClr>
              <a:schemeClr val="bg2">
                <a:lumMod val="75000"/>
              </a:schemeClr>
            </a:fgClr>
            <a:bgClr>
              <a:schemeClr val="bg1"/>
            </a:bgClr>
          </a:patt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6600" b="1" i="1" dirty="0">
                <a:solidFill>
                  <a:srgbClr val="C00000"/>
                </a:solidFill>
                <a:latin typeface="Times New Roman" pitchFamily="18" charset="0"/>
              </a:rPr>
              <a:t>-75</a:t>
            </a:r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1042988" y="1268413"/>
            <a:ext cx="3384550" cy="792162"/>
          </a:xfrm>
          <a:prstGeom prst="rect">
            <a:avLst/>
          </a:prstGeom>
          <a:ln>
            <a:solidFill>
              <a:srgbClr val="000099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5 * (-7) =</a:t>
            </a:r>
          </a:p>
        </p:txBody>
      </p:sp>
      <p:sp>
        <p:nvSpPr>
          <p:cNvPr id="10255" name="WordArt 15"/>
          <p:cNvSpPr>
            <a:spLocks noChangeArrowheads="1" noChangeShapeType="1" noTextEdit="1"/>
          </p:cNvSpPr>
          <p:nvPr/>
        </p:nvSpPr>
        <p:spPr bwMode="auto">
          <a:xfrm>
            <a:off x="1042988" y="2492375"/>
            <a:ext cx="34559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-3 * (-6)  =</a:t>
            </a:r>
          </a:p>
        </p:txBody>
      </p:sp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755650" y="3789363"/>
            <a:ext cx="37433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-4 * 20  =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684213" y="5157788"/>
            <a:ext cx="374491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>
                <a:ln w="19050">
                  <a:solidFill>
                    <a:srgbClr val="CC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 * (-5)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6" grpId="0" animBg="1"/>
      <p:bldP spid="10246" grpId="1" animBg="1"/>
      <p:bldP spid="10247" grpId="0" animBg="1"/>
      <p:bldP spid="10247" grpId="1" animBg="1"/>
      <p:bldP spid="10248" grpId="0" animBg="1"/>
      <p:bldP spid="10248" grpId="1" animBg="1"/>
      <p:bldP spid="10249" grpId="0" animBg="1"/>
      <p:bldP spid="10249" grpId="1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2032</TotalTime>
  <Words>761</Words>
  <Application>Microsoft Office PowerPoint</Application>
  <PresentationFormat>Экран (4:3)</PresentationFormat>
  <Paragraphs>126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 умножении чисел с разными знаками: </vt:lpstr>
      <vt:lpstr>Презентация PowerPoint</vt:lpstr>
      <vt:lpstr>Выполните   умножение.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Админ</cp:lastModifiedBy>
  <cp:revision>107</cp:revision>
  <dcterms:created xsi:type="dcterms:W3CDTF">2009-01-04T05:19:50Z</dcterms:created>
  <dcterms:modified xsi:type="dcterms:W3CDTF">2016-03-01T14:14:47Z</dcterms:modified>
</cp:coreProperties>
</file>