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85" r:id="rId3"/>
    <p:sldId id="287" r:id="rId4"/>
    <p:sldId id="288" r:id="rId5"/>
    <p:sldId id="289" r:id="rId6"/>
    <p:sldId id="29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FF00"/>
    <a:srgbClr val="FF0066"/>
    <a:srgbClr val="CCFFCC"/>
    <a:srgbClr val="33CCFF"/>
    <a:srgbClr val="B000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E72F4-BF91-4D50-A620-F64B5F443039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F5774-EF76-482E-8D97-A1C6A9F95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491B7E-D0DE-4B3F-ACB3-4DA00F9257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9B431-03EE-4B5F-AE52-6E4EA9552D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8E8BF-E6F8-465B-B441-033C11609A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7D503E-B4D5-43E1-A4DE-F0035DBA76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1D06E-D115-47A2-BDF8-7306CCD8A8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B9539-0C1F-4BD1-ABF7-0C350C60F3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77E60-41F9-4705-8388-26A7D2AFA8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9719D-5FCF-4986-8EF0-B5BCE147EC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0BCB7-1AF5-45E7-BAAC-C046393B31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C7E2D-DA38-4E22-8104-ED2DA19A40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8820A-7EA4-4500-B504-46EFB8A642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A94CF29-B857-4F14-B538-62D0DDD8225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2"/>
          <p:cNvSpPr txBox="1">
            <a:spLocks noChangeArrowheads="1"/>
          </p:cNvSpPr>
          <p:nvPr/>
        </p:nvSpPr>
        <p:spPr bwMode="auto">
          <a:xfrm>
            <a:off x="1143000" y="214313"/>
            <a:ext cx="70008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200" b="1" dirty="0" smtClean="0">
                <a:solidFill>
                  <a:schemeClr val="bg1">
                    <a:lumMod val="10000"/>
                  </a:schemeClr>
                </a:solidFill>
                <a:latin typeface="Monotype Corsiva" pitchFamily="66" charset="0"/>
              </a:rPr>
              <a:t>МБОУ «СОШ  </a:t>
            </a:r>
            <a:r>
              <a:rPr lang="ru-RU" sz="2200" b="1" dirty="0">
                <a:solidFill>
                  <a:schemeClr val="bg1">
                    <a:lumMod val="10000"/>
                  </a:schemeClr>
                </a:solidFill>
                <a:latin typeface="Monotype Corsiva" pitchFamily="66" charset="0"/>
              </a:rPr>
              <a:t>№3 </a:t>
            </a:r>
            <a:r>
              <a:rPr lang="ru-RU" sz="2200" b="1" dirty="0" smtClean="0">
                <a:solidFill>
                  <a:schemeClr val="bg1">
                    <a:lumMod val="10000"/>
                  </a:schemeClr>
                </a:solidFill>
                <a:latin typeface="Monotype Corsiva" pitchFamily="66" charset="0"/>
              </a:rPr>
              <a:t>городского </a:t>
            </a:r>
            <a:r>
              <a:rPr lang="ru-RU" sz="2200" b="1" dirty="0">
                <a:solidFill>
                  <a:schemeClr val="bg1">
                    <a:lumMod val="10000"/>
                  </a:schemeClr>
                </a:solidFill>
                <a:latin typeface="Monotype Corsiva" pitchFamily="66" charset="0"/>
              </a:rPr>
              <a:t>округа </a:t>
            </a:r>
            <a:endParaRPr lang="ru-RU" sz="2200" b="1" dirty="0" smtClean="0">
              <a:solidFill>
                <a:schemeClr val="bg1">
                  <a:lumMod val="10000"/>
                </a:schemeClr>
              </a:solidFill>
              <a:latin typeface="Monotype Corsiva" pitchFamily="66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ru-RU" sz="2200" b="1" dirty="0" smtClean="0">
                <a:solidFill>
                  <a:schemeClr val="bg1">
                    <a:lumMod val="10000"/>
                  </a:schemeClr>
                </a:solidFill>
                <a:latin typeface="Monotype Corsiva" pitchFamily="66" charset="0"/>
              </a:rPr>
              <a:t>город </a:t>
            </a:r>
            <a:r>
              <a:rPr lang="ru-RU" sz="2200" b="1" dirty="0">
                <a:solidFill>
                  <a:schemeClr val="bg1">
                    <a:lumMod val="10000"/>
                  </a:schemeClr>
                </a:solidFill>
                <a:latin typeface="Monotype Corsiva" pitchFamily="66" charset="0"/>
              </a:rPr>
              <a:t>Волгореченск Костромской </a:t>
            </a:r>
            <a:r>
              <a:rPr lang="ru-RU" sz="2200" b="1" dirty="0" smtClean="0">
                <a:solidFill>
                  <a:schemeClr val="bg1">
                    <a:lumMod val="10000"/>
                  </a:schemeClr>
                </a:solidFill>
                <a:latin typeface="Monotype Corsiva" pitchFamily="66" charset="0"/>
              </a:rPr>
              <a:t>области»</a:t>
            </a:r>
            <a:endParaRPr lang="ru-RU" sz="2200" b="1" dirty="0">
              <a:solidFill>
                <a:schemeClr val="bg1">
                  <a:lumMod val="1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051" name="Text Box 13"/>
          <p:cNvSpPr txBox="1">
            <a:spLocks noChangeArrowheads="1"/>
          </p:cNvSpPr>
          <p:nvPr/>
        </p:nvSpPr>
        <p:spPr bwMode="auto">
          <a:xfrm>
            <a:off x="179512" y="5517232"/>
            <a:ext cx="446519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ru-RU" sz="2200" b="1" dirty="0">
                <a:solidFill>
                  <a:schemeClr val="bg1">
                    <a:lumMod val="10000"/>
                  </a:schemeClr>
                </a:solidFill>
                <a:latin typeface="Monotype Corsiva" pitchFamily="66" charset="0"/>
              </a:rPr>
              <a:t>Казакова Елена Евгеньевна, </a:t>
            </a:r>
          </a:p>
          <a:p>
            <a:pPr>
              <a:spcBef>
                <a:spcPts val="0"/>
              </a:spcBef>
              <a:defRPr/>
            </a:pPr>
            <a:r>
              <a:rPr lang="ru-RU" sz="2200" b="1" dirty="0">
                <a:solidFill>
                  <a:schemeClr val="bg1">
                    <a:lumMod val="10000"/>
                  </a:schemeClr>
                </a:solidFill>
                <a:latin typeface="Monotype Corsiva" pitchFamily="66" charset="0"/>
              </a:rPr>
              <a:t>учитель </a:t>
            </a:r>
            <a:r>
              <a:rPr lang="ru-RU" sz="2200" b="1" dirty="0" smtClean="0">
                <a:solidFill>
                  <a:schemeClr val="bg1">
                    <a:lumMod val="10000"/>
                  </a:schemeClr>
                </a:solidFill>
                <a:latin typeface="Monotype Corsiva" pitchFamily="66" charset="0"/>
              </a:rPr>
              <a:t> математики и информатики</a:t>
            </a:r>
            <a:endParaRPr lang="ru-RU" sz="2200" b="1" dirty="0">
              <a:solidFill>
                <a:schemeClr val="bg1">
                  <a:lumMod val="1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3326" name="WordArt 14"/>
          <p:cNvSpPr>
            <a:spLocks noChangeArrowheads="1" noChangeShapeType="1" noTextEdit="1"/>
          </p:cNvSpPr>
          <p:nvPr/>
        </p:nvSpPr>
        <p:spPr bwMode="auto">
          <a:xfrm>
            <a:off x="755576" y="1340768"/>
            <a:ext cx="7559675" cy="135731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F1B9D5"/>
                  </a:solidFill>
                  <a:round/>
                  <a:headEnd/>
                  <a:tailEnd/>
                </a:ln>
                <a:solidFill>
                  <a:srgbClr val="660033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Координатная плоскость</a:t>
            </a:r>
            <a:endParaRPr lang="ru-RU" sz="3600" kern="10" dirty="0">
              <a:ln w="19050">
                <a:solidFill>
                  <a:srgbClr val="F1B9D5"/>
                </a:solidFill>
                <a:round/>
                <a:headEnd/>
                <a:tailEnd/>
              </a:ln>
              <a:solidFill>
                <a:srgbClr val="660033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pic>
        <p:nvPicPr>
          <p:cNvPr id="10245" name="Picture 17" descr="compu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492896"/>
            <a:ext cx="22860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16" descr="math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2780928"/>
            <a:ext cx="744538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Рисунок 3" descr="techni5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1590262">
            <a:off x="8256588" y="541338"/>
            <a:ext cx="657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Группа 9"/>
          <p:cNvGrpSpPr/>
          <p:nvPr/>
        </p:nvGrpSpPr>
        <p:grpSpPr>
          <a:xfrm>
            <a:off x="5940152" y="3284984"/>
            <a:ext cx="2081883" cy="1656184"/>
            <a:chOff x="755576" y="3861048"/>
            <a:chExt cx="2513931" cy="2016224"/>
          </a:xfrm>
        </p:grpSpPr>
        <p:pic>
          <p:nvPicPr>
            <p:cNvPr id="8" name="Содержимое 6" descr="Graphic1LB.jpg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20000" contrast="40000"/>
            </a:blip>
            <a:srcRect/>
            <a:stretch>
              <a:fillRect/>
            </a:stretch>
          </p:blipFill>
          <p:spPr bwMode="auto">
            <a:xfrm>
              <a:off x="755576" y="3861048"/>
              <a:ext cx="2513931" cy="2016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Полилиния 8"/>
            <p:cNvSpPr/>
            <p:nvPr/>
          </p:nvSpPr>
          <p:spPr>
            <a:xfrm>
              <a:off x="1115616" y="4221088"/>
              <a:ext cx="1944216" cy="1584176"/>
            </a:xfrm>
            <a:custGeom>
              <a:avLst/>
              <a:gdLst>
                <a:gd name="connsiteX0" fmla="*/ 2399242 w 4358217"/>
                <a:gd name="connsiteY0" fmla="*/ 1926167 h 3577167"/>
                <a:gd name="connsiteX1" fmla="*/ 2494492 w 4358217"/>
                <a:gd name="connsiteY1" fmla="*/ 2326217 h 3577167"/>
                <a:gd name="connsiteX2" fmla="*/ 3053292 w 4358217"/>
                <a:gd name="connsiteY2" fmla="*/ 2624667 h 3577167"/>
                <a:gd name="connsiteX3" fmla="*/ 3580342 w 4358217"/>
                <a:gd name="connsiteY3" fmla="*/ 2211917 h 3577167"/>
                <a:gd name="connsiteX4" fmla="*/ 3434292 w 4358217"/>
                <a:gd name="connsiteY4" fmla="*/ 1551517 h 3577167"/>
                <a:gd name="connsiteX5" fmla="*/ 3643842 w 4358217"/>
                <a:gd name="connsiteY5" fmla="*/ 1195917 h 3577167"/>
                <a:gd name="connsiteX6" fmla="*/ 3923242 w 4358217"/>
                <a:gd name="connsiteY6" fmla="*/ 738717 h 3577167"/>
                <a:gd name="connsiteX7" fmla="*/ 3516842 w 4358217"/>
                <a:gd name="connsiteY7" fmla="*/ 300567 h 3577167"/>
                <a:gd name="connsiteX8" fmla="*/ 2945342 w 4358217"/>
                <a:gd name="connsiteY8" fmla="*/ 21167 h 3577167"/>
                <a:gd name="connsiteX9" fmla="*/ 2342092 w 4358217"/>
                <a:gd name="connsiteY9" fmla="*/ 427567 h 3577167"/>
                <a:gd name="connsiteX10" fmla="*/ 2291292 w 4358217"/>
                <a:gd name="connsiteY10" fmla="*/ 922867 h 3577167"/>
                <a:gd name="connsiteX11" fmla="*/ 1942042 w 4358217"/>
                <a:gd name="connsiteY11" fmla="*/ 745067 h 3577167"/>
                <a:gd name="connsiteX12" fmla="*/ 1662642 w 4358217"/>
                <a:gd name="connsiteY12" fmla="*/ 910167 h 3577167"/>
                <a:gd name="connsiteX13" fmla="*/ 1472142 w 4358217"/>
                <a:gd name="connsiteY13" fmla="*/ 510117 h 3577167"/>
                <a:gd name="connsiteX14" fmla="*/ 938742 w 4358217"/>
                <a:gd name="connsiteY14" fmla="*/ 243417 h 3577167"/>
                <a:gd name="connsiteX15" fmla="*/ 322792 w 4358217"/>
                <a:gd name="connsiteY15" fmla="*/ 611717 h 3577167"/>
                <a:gd name="connsiteX16" fmla="*/ 564092 w 4358217"/>
                <a:gd name="connsiteY16" fmla="*/ 1557867 h 3577167"/>
                <a:gd name="connsiteX17" fmla="*/ 487892 w 4358217"/>
                <a:gd name="connsiteY17" fmla="*/ 2008717 h 3577167"/>
                <a:gd name="connsiteX18" fmla="*/ 811742 w 4358217"/>
                <a:gd name="connsiteY18" fmla="*/ 2402417 h 3577167"/>
                <a:gd name="connsiteX19" fmla="*/ 1021292 w 4358217"/>
                <a:gd name="connsiteY19" fmla="*/ 2434167 h 3577167"/>
                <a:gd name="connsiteX20" fmla="*/ 1408642 w 4358217"/>
                <a:gd name="connsiteY20" fmla="*/ 1894417 h 3577167"/>
                <a:gd name="connsiteX21" fmla="*/ 1300692 w 4358217"/>
                <a:gd name="connsiteY21" fmla="*/ 2377017 h 3577167"/>
                <a:gd name="connsiteX22" fmla="*/ 767292 w 4358217"/>
                <a:gd name="connsiteY22" fmla="*/ 2929467 h 3577167"/>
                <a:gd name="connsiteX23" fmla="*/ 113242 w 4358217"/>
                <a:gd name="connsiteY23" fmla="*/ 3012017 h 3577167"/>
                <a:gd name="connsiteX24" fmla="*/ 87842 w 4358217"/>
                <a:gd name="connsiteY24" fmla="*/ 3348567 h 3577167"/>
                <a:gd name="connsiteX25" fmla="*/ 545042 w 4358217"/>
                <a:gd name="connsiteY25" fmla="*/ 3361267 h 3577167"/>
                <a:gd name="connsiteX26" fmla="*/ 926042 w 4358217"/>
                <a:gd name="connsiteY26" fmla="*/ 3342217 h 3577167"/>
                <a:gd name="connsiteX27" fmla="*/ 1554692 w 4358217"/>
                <a:gd name="connsiteY27" fmla="*/ 2745317 h 3577167"/>
                <a:gd name="connsiteX28" fmla="*/ 1707092 w 4358217"/>
                <a:gd name="connsiteY28" fmla="*/ 2999317 h 3577167"/>
                <a:gd name="connsiteX29" fmla="*/ 1516592 w 4358217"/>
                <a:gd name="connsiteY29" fmla="*/ 3494617 h 3577167"/>
                <a:gd name="connsiteX30" fmla="*/ 1967442 w 4358217"/>
                <a:gd name="connsiteY30" fmla="*/ 3494617 h 3577167"/>
                <a:gd name="connsiteX31" fmla="*/ 2094442 w 4358217"/>
                <a:gd name="connsiteY31" fmla="*/ 3081867 h 3577167"/>
                <a:gd name="connsiteX32" fmla="*/ 2170642 w 4358217"/>
                <a:gd name="connsiteY32" fmla="*/ 3500967 h 3577167"/>
                <a:gd name="connsiteX33" fmla="*/ 2665942 w 4358217"/>
                <a:gd name="connsiteY33" fmla="*/ 3475567 h 3577167"/>
                <a:gd name="connsiteX34" fmla="*/ 2545292 w 4358217"/>
                <a:gd name="connsiteY34" fmla="*/ 3088217 h 3577167"/>
                <a:gd name="connsiteX35" fmla="*/ 2837392 w 4358217"/>
                <a:gd name="connsiteY35" fmla="*/ 3126317 h 3577167"/>
                <a:gd name="connsiteX36" fmla="*/ 3110442 w 4358217"/>
                <a:gd name="connsiteY36" fmla="*/ 3050117 h 3577167"/>
                <a:gd name="connsiteX37" fmla="*/ 3027892 w 4358217"/>
                <a:gd name="connsiteY37" fmla="*/ 3469217 h 3577167"/>
                <a:gd name="connsiteX38" fmla="*/ 3427942 w 4358217"/>
                <a:gd name="connsiteY38" fmla="*/ 3475567 h 3577167"/>
                <a:gd name="connsiteX39" fmla="*/ 3497792 w 4358217"/>
                <a:gd name="connsiteY39" fmla="*/ 3056467 h 3577167"/>
                <a:gd name="connsiteX40" fmla="*/ 3573992 w 4358217"/>
                <a:gd name="connsiteY40" fmla="*/ 3456517 h 3577167"/>
                <a:gd name="connsiteX41" fmla="*/ 3980392 w 4358217"/>
                <a:gd name="connsiteY41" fmla="*/ 3437467 h 3577167"/>
                <a:gd name="connsiteX42" fmla="*/ 3904192 w 4358217"/>
                <a:gd name="connsiteY42" fmla="*/ 3081867 h 3577167"/>
                <a:gd name="connsiteX43" fmla="*/ 4164542 w 4358217"/>
                <a:gd name="connsiteY43" fmla="*/ 2745317 h 3577167"/>
                <a:gd name="connsiteX44" fmla="*/ 4228042 w 4358217"/>
                <a:gd name="connsiteY44" fmla="*/ 2967567 h 3577167"/>
                <a:gd name="connsiteX45" fmla="*/ 4240742 w 4358217"/>
                <a:gd name="connsiteY45" fmla="*/ 3202517 h 3577167"/>
                <a:gd name="connsiteX46" fmla="*/ 4355042 w 4358217"/>
                <a:gd name="connsiteY46" fmla="*/ 2834217 h 3577167"/>
                <a:gd name="connsiteX47" fmla="*/ 4259792 w 4358217"/>
                <a:gd name="connsiteY47" fmla="*/ 2510367 h 3577167"/>
                <a:gd name="connsiteX48" fmla="*/ 4285192 w 4358217"/>
                <a:gd name="connsiteY48" fmla="*/ 1456267 h 3577167"/>
                <a:gd name="connsiteX49" fmla="*/ 3853392 w 4358217"/>
                <a:gd name="connsiteY49" fmla="*/ 884767 h 3577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4358217" h="3577167">
                  <a:moveTo>
                    <a:pt x="2399242" y="1926167"/>
                  </a:moveTo>
                  <a:cubicBezTo>
                    <a:pt x="2392363" y="2067983"/>
                    <a:pt x="2385484" y="2209800"/>
                    <a:pt x="2494492" y="2326217"/>
                  </a:cubicBezTo>
                  <a:cubicBezTo>
                    <a:pt x="2603500" y="2442634"/>
                    <a:pt x="2872317" y="2643717"/>
                    <a:pt x="3053292" y="2624667"/>
                  </a:cubicBezTo>
                  <a:cubicBezTo>
                    <a:pt x="3234267" y="2605617"/>
                    <a:pt x="3516842" y="2390775"/>
                    <a:pt x="3580342" y="2211917"/>
                  </a:cubicBezTo>
                  <a:cubicBezTo>
                    <a:pt x="3643842" y="2033059"/>
                    <a:pt x="3423709" y="1720850"/>
                    <a:pt x="3434292" y="1551517"/>
                  </a:cubicBezTo>
                  <a:cubicBezTo>
                    <a:pt x="3444875" y="1382184"/>
                    <a:pt x="3562350" y="1331384"/>
                    <a:pt x="3643842" y="1195917"/>
                  </a:cubicBezTo>
                  <a:cubicBezTo>
                    <a:pt x="3725334" y="1060450"/>
                    <a:pt x="3944409" y="887942"/>
                    <a:pt x="3923242" y="738717"/>
                  </a:cubicBezTo>
                  <a:cubicBezTo>
                    <a:pt x="3902075" y="589492"/>
                    <a:pt x="3679825" y="420159"/>
                    <a:pt x="3516842" y="300567"/>
                  </a:cubicBezTo>
                  <a:cubicBezTo>
                    <a:pt x="3353859" y="180975"/>
                    <a:pt x="3141134" y="0"/>
                    <a:pt x="2945342" y="21167"/>
                  </a:cubicBezTo>
                  <a:cubicBezTo>
                    <a:pt x="2749550" y="42334"/>
                    <a:pt x="2451100" y="277284"/>
                    <a:pt x="2342092" y="427567"/>
                  </a:cubicBezTo>
                  <a:cubicBezTo>
                    <a:pt x="2233084" y="577850"/>
                    <a:pt x="2357967" y="869950"/>
                    <a:pt x="2291292" y="922867"/>
                  </a:cubicBezTo>
                  <a:cubicBezTo>
                    <a:pt x="2224617" y="975784"/>
                    <a:pt x="2046817" y="747184"/>
                    <a:pt x="1942042" y="745067"/>
                  </a:cubicBezTo>
                  <a:cubicBezTo>
                    <a:pt x="1837267" y="742950"/>
                    <a:pt x="1740959" y="949325"/>
                    <a:pt x="1662642" y="910167"/>
                  </a:cubicBezTo>
                  <a:cubicBezTo>
                    <a:pt x="1584325" y="871009"/>
                    <a:pt x="1592792" y="621242"/>
                    <a:pt x="1472142" y="510117"/>
                  </a:cubicBezTo>
                  <a:cubicBezTo>
                    <a:pt x="1351492" y="398992"/>
                    <a:pt x="1130300" y="226484"/>
                    <a:pt x="938742" y="243417"/>
                  </a:cubicBezTo>
                  <a:cubicBezTo>
                    <a:pt x="747184" y="260350"/>
                    <a:pt x="385234" y="392642"/>
                    <a:pt x="322792" y="611717"/>
                  </a:cubicBezTo>
                  <a:cubicBezTo>
                    <a:pt x="260350" y="830792"/>
                    <a:pt x="536575" y="1325034"/>
                    <a:pt x="564092" y="1557867"/>
                  </a:cubicBezTo>
                  <a:cubicBezTo>
                    <a:pt x="591609" y="1790700"/>
                    <a:pt x="446617" y="1867959"/>
                    <a:pt x="487892" y="2008717"/>
                  </a:cubicBezTo>
                  <a:cubicBezTo>
                    <a:pt x="529167" y="2149475"/>
                    <a:pt x="722842" y="2331509"/>
                    <a:pt x="811742" y="2402417"/>
                  </a:cubicBezTo>
                  <a:cubicBezTo>
                    <a:pt x="900642" y="2473325"/>
                    <a:pt x="921809" y="2518834"/>
                    <a:pt x="1021292" y="2434167"/>
                  </a:cubicBezTo>
                  <a:cubicBezTo>
                    <a:pt x="1120775" y="2349500"/>
                    <a:pt x="1362075" y="1903942"/>
                    <a:pt x="1408642" y="1894417"/>
                  </a:cubicBezTo>
                  <a:cubicBezTo>
                    <a:pt x="1455209" y="1884892"/>
                    <a:pt x="1407584" y="2204509"/>
                    <a:pt x="1300692" y="2377017"/>
                  </a:cubicBezTo>
                  <a:cubicBezTo>
                    <a:pt x="1193800" y="2549525"/>
                    <a:pt x="965200" y="2823634"/>
                    <a:pt x="767292" y="2929467"/>
                  </a:cubicBezTo>
                  <a:cubicBezTo>
                    <a:pt x="569384" y="3035300"/>
                    <a:pt x="226484" y="2942167"/>
                    <a:pt x="113242" y="3012017"/>
                  </a:cubicBezTo>
                  <a:cubicBezTo>
                    <a:pt x="0" y="3081867"/>
                    <a:pt x="15875" y="3290359"/>
                    <a:pt x="87842" y="3348567"/>
                  </a:cubicBezTo>
                  <a:cubicBezTo>
                    <a:pt x="159809" y="3406775"/>
                    <a:pt x="405342" y="3362325"/>
                    <a:pt x="545042" y="3361267"/>
                  </a:cubicBezTo>
                  <a:cubicBezTo>
                    <a:pt x="684742" y="3360209"/>
                    <a:pt x="757767" y="3444875"/>
                    <a:pt x="926042" y="3342217"/>
                  </a:cubicBezTo>
                  <a:cubicBezTo>
                    <a:pt x="1094317" y="3239559"/>
                    <a:pt x="1424517" y="2802467"/>
                    <a:pt x="1554692" y="2745317"/>
                  </a:cubicBezTo>
                  <a:cubicBezTo>
                    <a:pt x="1684867" y="2688167"/>
                    <a:pt x="1713442" y="2874434"/>
                    <a:pt x="1707092" y="2999317"/>
                  </a:cubicBezTo>
                  <a:cubicBezTo>
                    <a:pt x="1700742" y="3124200"/>
                    <a:pt x="1473200" y="3412067"/>
                    <a:pt x="1516592" y="3494617"/>
                  </a:cubicBezTo>
                  <a:cubicBezTo>
                    <a:pt x="1559984" y="3577167"/>
                    <a:pt x="1871134" y="3563409"/>
                    <a:pt x="1967442" y="3494617"/>
                  </a:cubicBezTo>
                  <a:cubicBezTo>
                    <a:pt x="2063750" y="3425825"/>
                    <a:pt x="2060575" y="3080809"/>
                    <a:pt x="2094442" y="3081867"/>
                  </a:cubicBezTo>
                  <a:cubicBezTo>
                    <a:pt x="2128309" y="3082925"/>
                    <a:pt x="2075392" y="3435350"/>
                    <a:pt x="2170642" y="3500967"/>
                  </a:cubicBezTo>
                  <a:cubicBezTo>
                    <a:pt x="2265892" y="3566584"/>
                    <a:pt x="2603500" y="3544359"/>
                    <a:pt x="2665942" y="3475567"/>
                  </a:cubicBezTo>
                  <a:cubicBezTo>
                    <a:pt x="2728384" y="3406775"/>
                    <a:pt x="2516717" y="3146425"/>
                    <a:pt x="2545292" y="3088217"/>
                  </a:cubicBezTo>
                  <a:cubicBezTo>
                    <a:pt x="2573867" y="3030009"/>
                    <a:pt x="2743200" y="3132667"/>
                    <a:pt x="2837392" y="3126317"/>
                  </a:cubicBezTo>
                  <a:cubicBezTo>
                    <a:pt x="2931584" y="3119967"/>
                    <a:pt x="3078692" y="2992967"/>
                    <a:pt x="3110442" y="3050117"/>
                  </a:cubicBezTo>
                  <a:cubicBezTo>
                    <a:pt x="3142192" y="3107267"/>
                    <a:pt x="2974975" y="3398309"/>
                    <a:pt x="3027892" y="3469217"/>
                  </a:cubicBezTo>
                  <a:cubicBezTo>
                    <a:pt x="3080809" y="3540125"/>
                    <a:pt x="3349625" y="3544359"/>
                    <a:pt x="3427942" y="3475567"/>
                  </a:cubicBezTo>
                  <a:cubicBezTo>
                    <a:pt x="3506259" y="3406775"/>
                    <a:pt x="3473450" y="3059642"/>
                    <a:pt x="3497792" y="3056467"/>
                  </a:cubicBezTo>
                  <a:cubicBezTo>
                    <a:pt x="3522134" y="3053292"/>
                    <a:pt x="3493559" y="3393017"/>
                    <a:pt x="3573992" y="3456517"/>
                  </a:cubicBezTo>
                  <a:cubicBezTo>
                    <a:pt x="3654425" y="3520017"/>
                    <a:pt x="3925359" y="3499909"/>
                    <a:pt x="3980392" y="3437467"/>
                  </a:cubicBezTo>
                  <a:cubicBezTo>
                    <a:pt x="4035425" y="3375025"/>
                    <a:pt x="3873500" y="3197225"/>
                    <a:pt x="3904192" y="3081867"/>
                  </a:cubicBezTo>
                  <a:cubicBezTo>
                    <a:pt x="3934884" y="2966509"/>
                    <a:pt x="4110567" y="2764367"/>
                    <a:pt x="4164542" y="2745317"/>
                  </a:cubicBezTo>
                  <a:cubicBezTo>
                    <a:pt x="4218517" y="2726267"/>
                    <a:pt x="4215342" y="2891367"/>
                    <a:pt x="4228042" y="2967567"/>
                  </a:cubicBezTo>
                  <a:cubicBezTo>
                    <a:pt x="4240742" y="3043767"/>
                    <a:pt x="4219575" y="3224742"/>
                    <a:pt x="4240742" y="3202517"/>
                  </a:cubicBezTo>
                  <a:cubicBezTo>
                    <a:pt x="4261909" y="3180292"/>
                    <a:pt x="4351867" y="2949575"/>
                    <a:pt x="4355042" y="2834217"/>
                  </a:cubicBezTo>
                  <a:cubicBezTo>
                    <a:pt x="4358217" y="2718859"/>
                    <a:pt x="4271434" y="2740025"/>
                    <a:pt x="4259792" y="2510367"/>
                  </a:cubicBezTo>
                  <a:cubicBezTo>
                    <a:pt x="4248150" y="2280709"/>
                    <a:pt x="4352925" y="1727200"/>
                    <a:pt x="4285192" y="1456267"/>
                  </a:cubicBezTo>
                  <a:cubicBezTo>
                    <a:pt x="4217459" y="1185334"/>
                    <a:pt x="4035425" y="1035050"/>
                    <a:pt x="3853392" y="884767"/>
                  </a:cubicBezTo>
                </a:path>
              </a:pathLst>
            </a:cu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907704" y="476672"/>
            <a:ext cx="5256584" cy="129614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 smtClean="0">
                <a:ln w="11430">
                  <a:solidFill>
                    <a:srgbClr val="00B050"/>
                  </a:solidFill>
                </a:ln>
                <a:solidFill>
                  <a:srgbClr val="00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Урок №3</a:t>
            </a:r>
            <a:endParaRPr lang="ru-RU" sz="6600" b="1" spc="50" dirty="0">
              <a:ln w="11430">
                <a:solidFill>
                  <a:srgbClr val="00B050"/>
                </a:solidFill>
              </a:ln>
              <a:solidFill>
                <a:srgbClr val="00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Рисунок 5" descr="кленовый лист.jpg"/>
          <p:cNvPicPr>
            <a:picLocks noChangeAspect="1"/>
          </p:cNvPicPr>
          <p:nvPr/>
        </p:nvPicPr>
        <p:blipFill>
          <a:blip r:embed="rId2" cstate="print">
            <a:lum bright="-30000" contrast="40000"/>
          </a:blip>
          <a:stretch>
            <a:fillRect/>
          </a:stretch>
        </p:blipFill>
        <p:spPr>
          <a:xfrm>
            <a:off x="3419872" y="1833350"/>
            <a:ext cx="2458831" cy="3323842"/>
          </a:xfrm>
          <a:prstGeom prst="rect">
            <a:avLst/>
          </a:prstGeom>
        </p:spPr>
      </p:pic>
      <p:pic>
        <p:nvPicPr>
          <p:cNvPr id="7" name="Рисунок 6" descr="lastoch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6773">
            <a:off x="287344" y="2607631"/>
            <a:ext cx="2534936" cy="1872208"/>
          </a:xfrm>
          <a:prstGeom prst="rect">
            <a:avLst/>
          </a:prstGeom>
        </p:spPr>
      </p:pic>
      <p:pic>
        <p:nvPicPr>
          <p:cNvPr id="8" name="Объект 2"/>
          <p:cNvPicPr/>
          <p:nvPr/>
        </p:nvPicPr>
        <p:blipFill>
          <a:blip r:embed="rId4" cstate="print"/>
          <a:srcRect t="-2834" r="-2570" b="-1476"/>
          <a:stretch>
            <a:fillRect/>
          </a:stretch>
        </p:blipFill>
        <p:spPr bwMode="auto">
          <a:xfrm rot="1477256">
            <a:off x="6571986" y="2025195"/>
            <a:ext cx="2279925" cy="172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95288" y="1773238"/>
            <a:ext cx="7993062" cy="4679950"/>
            <a:chOff x="476" y="1117"/>
            <a:chExt cx="5035" cy="2948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76" y="1162"/>
              <a:ext cx="5035" cy="2903"/>
              <a:chOff x="476" y="1162"/>
              <a:chExt cx="5035" cy="2903"/>
            </a:xfrm>
          </p:grpSpPr>
          <p:sp>
            <p:nvSpPr>
              <p:cNvPr id="8209" name="Rectangle 4"/>
              <p:cNvSpPr>
                <a:spLocks noChangeArrowheads="1"/>
              </p:cNvSpPr>
              <p:nvPr/>
            </p:nvSpPr>
            <p:spPr bwMode="auto">
              <a:xfrm>
                <a:off x="521" y="1162"/>
                <a:ext cx="4990" cy="2903"/>
              </a:xfrm>
              <a:prstGeom prst="rect">
                <a:avLst/>
              </a:prstGeom>
              <a:solidFill>
                <a:srgbClr val="FFEEBD"/>
              </a:solidFill>
              <a:ln w="9525">
                <a:solidFill>
                  <a:srgbClr val="FFEEB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476" y="1162"/>
                <a:ext cx="5035" cy="2903"/>
                <a:chOff x="476" y="1162"/>
                <a:chExt cx="5035" cy="2903"/>
              </a:xfrm>
            </p:grpSpPr>
            <p:grpSp>
              <p:nvGrpSpPr>
                <p:cNvPr id="5" name="Group 6"/>
                <p:cNvGrpSpPr>
                  <a:grpSpLocks/>
                </p:cNvGrpSpPr>
                <p:nvPr/>
              </p:nvGrpSpPr>
              <p:grpSpPr bwMode="auto">
                <a:xfrm>
                  <a:off x="521" y="1162"/>
                  <a:ext cx="4990" cy="2903"/>
                  <a:chOff x="612" y="1071"/>
                  <a:chExt cx="4990" cy="2903"/>
                </a:xfrm>
              </p:grpSpPr>
              <p:sp>
                <p:nvSpPr>
                  <p:cNvPr id="8221" name="Line 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80" y="1071"/>
                    <a:ext cx="0" cy="2903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22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612" y="2614"/>
                    <a:ext cx="4990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6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612" y="1071"/>
                    <a:ext cx="4990" cy="2903"/>
                    <a:chOff x="612" y="1071"/>
                    <a:chExt cx="4990" cy="2903"/>
                  </a:xfrm>
                </p:grpSpPr>
                <p:grpSp>
                  <p:nvGrpSpPr>
                    <p:cNvPr id="7" name="Group 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12" y="2886"/>
                      <a:ext cx="4990" cy="1088"/>
                      <a:chOff x="612" y="2886"/>
                      <a:chExt cx="4990" cy="1088"/>
                    </a:xfrm>
                  </p:grpSpPr>
                  <p:sp>
                    <p:nvSpPr>
                      <p:cNvPr id="8250" name="Line 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12" y="2886"/>
                        <a:ext cx="499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8251" name="Line 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12" y="3158"/>
                        <a:ext cx="499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8252" name="Line 1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12" y="3430"/>
                        <a:ext cx="499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8253" name="Line 1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12" y="3702"/>
                        <a:ext cx="499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8254" name="Line 1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12" y="3974"/>
                        <a:ext cx="499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8" name="Group 1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12" y="1253"/>
                      <a:ext cx="4990" cy="1088"/>
                      <a:chOff x="612" y="2886"/>
                      <a:chExt cx="4990" cy="1088"/>
                    </a:xfrm>
                  </p:grpSpPr>
                  <p:sp>
                    <p:nvSpPr>
                      <p:cNvPr id="8245" name="Line 1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12" y="2886"/>
                        <a:ext cx="499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8246" name="Line 1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12" y="3158"/>
                        <a:ext cx="499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8247" name="Line 1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12" y="3430"/>
                        <a:ext cx="499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8248" name="Line 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12" y="3702"/>
                        <a:ext cx="499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8249" name="Line 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12" y="3974"/>
                        <a:ext cx="499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" name="Group 2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03" y="1071"/>
                      <a:ext cx="1905" cy="2903"/>
                      <a:chOff x="703" y="1071"/>
                      <a:chExt cx="1905" cy="2903"/>
                    </a:xfrm>
                  </p:grpSpPr>
                  <p:sp>
                    <p:nvSpPr>
                      <p:cNvPr id="8237" name="Line 23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608" y="1071"/>
                        <a:ext cx="0" cy="290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8238" name="Line 24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336" y="1071"/>
                        <a:ext cx="0" cy="290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8239" name="Line 25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064" y="1071"/>
                        <a:ext cx="0" cy="290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8240" name="Line 26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791" y="1071"/>
                        <a:ext cx="0" cy="290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8241" name="Line 27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519" y="1071"/>
                        <a:ext cx="0" cy="290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8242" name="Line 28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247" y="1071"/>
                        <a:ext cx="0" cy="290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8243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975" y="1071"/>
                        <a:ext cx="0" cy="290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8244" name="Line 30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703" y="1071"/>
                        <a:ext cx="0" cy="290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0" name="Group 3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152" y="1071"/>
                      <a:ext cx="1905" cy="2903"/>
                      <a:chOff x="703" y="1071"/>
                      <a:chExt cx="1905" cy="2903"/>
                    </a:xfrm>
                  </p:grpSpPr>
                  <p:sp>
                    <p:nvSpPr>
                      <p:cNvPr id="8229" name="Line 32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608" y="1071"/>
                        <a:ext cx="0" cy="290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8230" name="Line 33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336" y="1071"/>
                        <a:ext cx="0" cy="290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8231" name="Line 34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064" y="1071"/>
                        <a:ext cx="0" cy="290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8232" name="Line 35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791" y="1071"/>
                        <a:ext cx="0" cy="290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8233" name="Line 36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519" y="1071"/>
                        <a:ext cx="0" cy="290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8234" name="Line 37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247" y="1071"/>
                        <a:ext cx="0" cy="290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8235" name="Line 38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975" y="1071"/>
                        <a:ext cx="0" cy="290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8236" name="Line 39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703" y="1071"/>
                        <a:ext cx="0" cy="290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8228" name="Line 4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329" y="1071"/>
                      <a:ext cx="0" cy="290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sp>
              <p:nvSpPr>
                <p:cNvPr id="8212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476" y="2704"/>
                  <a:ext cx="491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ru-RU" sz="2000">
                      <a:latin typeface="Arial" charset="0"/>
                    </a:rPr>
                    <a:t>-8   -7    -6   -5   -4  -3   -2   -1     0   1    2    3    4    5    6     7    8    9 </a:t>
                  </a:r>
                </a:p>
              </p:txBody>
            </p:sp>
            <p:sp>
              <p:nvSpPr>
                <p:cNvPr id="8213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2562" y="1207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ru-RU" sz="2000">
                      <a:latin typeface="Arial" charset="0"/>
                    </a:rPr>
                    <a:t>5</a:t>
                  </a:r>
                </a:p>
              </p:txBody>
            </p:sp>
            <p:sp>
              <p:nvSpPr>
                <p:cNvPr id="8214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562" y="1480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ru-RU" sz="2000">
                      <a:latin typeface="Arial" charset="0"/>
                    </a:rPr>
                    <a:t>4</a:t>
                  </a:r>
                </a:p>
              </p:txBody>
            </p:sp>
            <p:sp>
              <p:nvSpPr>
                <p:cNvPr id="8215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2562" y="1797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ru-RU" sz="2000"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8216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2562" y="2024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ru-RU" sz="2000">
                      <a:latin typeface="Arial" charset="0"/>
                    </a:rPr>
                    <a:t>2</a:t>
                  </a:r>
                </a:p>
              </p:txBody>
            </p:sp>
            <p:sp>
              <p:nvSpPr>
                <p:cNvPr id="8217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2562" y="2296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ru-RU" sz="2000">
                      <a:latin typeface="Arial" charset="0"/>
                    </a:rPr>
                    <a:t>1</a:t>
                  </a:r>
                </a:p>
              </p:txBody>
            </p:sp>
            <p:sp>
              <p:nvSpPr>
                <p:cNvPr id="8218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2562" y="3113"/>
                  <a:ext cx="258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ru-RU" sz="2000">
                      <a:latin typeface="Arial" charset="0"/>
                    </a:rPr>
                    <a:t>-2</a:t>
                  </a:r>
                </a:p>
              </p:txBody>
            </p:sp>
            <p:sp>
              <p:nvSpPr>
                <p:cNvPr id="8219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2562" y="3385"/>
                  <a:ext cx="258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ru-RU" sz="2000">
                      <a:latin typeface="Arial" charset="0"/>
                    </a:rPr>
                    <a:t>-3</a:t>
                  </a:r>
                </a:p>
              </p:txBody>
            </p:sp>
            <p:sp>
              <p:nvSpPr>
                <p:cNvPr id="8220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2562" y="3657"/>
                  <a:ext cx="258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ru-RU" sz="2000">
                      <a:latin typeface="Arial" charset="0"/>
                    </a:rPr>
                    <a:t>-4</a:t>
                  </a:r>
                </a:p>
              </p:txBody>
            </p:sp>
          </p:grpSp>
        </p:grpSp>
        <p:sp>
          <p:nvSpPr>
            <p:cNvPr id="8206" name="Text Box 50"/>
            <p:cNvSpPr txBox="1">
              <a:spLocks noChangeArrowheads="1"/>
            </p:cNvSpPr>
            <p:nvPr/>
          </p:nvSpPr>
          <p:spPr bwMode="auto">
            <a:xfrm>
              <a:off x="5284" y="2478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>
                  <a:latin typeface="Arial" charset="0"/>
                </a:rPr>
                <a:t>х</a:t>
              </a:r>
            </a:p>
          </p:txBody>
        </p:sp>
        <p:sp>
          <p:nvSpPr>
            <p:cNvPr id="8207" name="Text Box 51"/>
            <p:cNvSpPr txBox="1">
              <a:spLocks noChangeArrowheads="1"/>
            </p:cNvSpPr>
            <p:nvPr/>
          </p:nvSpPr>
          <p:spPr bwMode="auto">
            <a:xfrm>
              <a:off x="2835" y="1117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>
                  <a:latin typeface="Arial" charset="0"/>
                </a:rPr>
                <a:t>у</a:t>
              </a:r>
            </a:p>
          </p:txBody>
        </p:sp>
        <p:sp>
          <p:nvSpPr>
            <p:cNvPr id="8208" name="Text Box 52"/>
            <p:cNvSpPr txBox="1">
              <a:spLocks noChangeArrowheads="1"/>
            </p:cNvSpPr>
            <p:nvPr/>
          </p:nvSpPr>
          <p:spPr bwMode="auto">
            <a:xfrm>
              <a:off x="2562" y="2840"/>
              <a:ext cx="25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>
                  <a:latin typeface="Arial" charset="0"/>
                </a:rPr>
                <a:t>-1</a:t>
              </a:r>
            </a:p>
          </p:txBody>
        </p:sp>
      </p:grpSp>
      <p:sp>
        <p:nvSpPr>
          <p:cNvPr id="8195" name="Rectangle 53"/>
          <p:cNvSpPr>
            <a:spLocks noGrp="1" noChangeArrowheads="1"/>
          </p:cNvSpPr>
          <p:nvPr>
            <p:ph type="title"/>
          </p:nvPr>
        </p:nvSpPr>
        <p:spPr>
          <a:xfrm>
            <a:off x="395536" y="530677"/>
            <a:ext cx="8352928" cy="954107"/>
          </a:xfrm>
          <a:gradFill rotWithShape="1">
            <a:gsLst>
              <a:gs pos="0">
                <a:srgbClr val="FBF9D1"/>
              </a:gs>
              <a:gs pos="50000">
                <a:schemeClr val="bg1"/>
              </a:gs>
              <a:gs pos="100000">
                <a:srgbClr val="FBF9D1"/>
              </a:gs>
            </a:gsLst>
            <a:lin ang="5400000" scaled="1"/>
          </a:gradFill>
          <a:ln w="28575">
            <a:solidFill>
              <a:srgbClr val="6633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kern="1200" dirty="0">
                <a:solidFill>
                  <a:srgbClr val="006600"/>
                </a:solidFill>
                <a:ea typeface="+mn-ea"/>
                <a:cs typeface="Times New Roman" pitchFamily="18" charset="0"/>
              </a:rPr>
              <a:t>Назовите координаты точек пересечения </a:t>
            </a:r>
            <a:r>
              <a:rPr lang="ru-RU" sz="2800" b="1" kern="1200" dirty="0" smtClean="0">
                <a:solidFill>
                  <a:srgbClr val="006600"/>
                </a:solidFill>
                <a:ea typeface="+mn-ea"/>
                <a:cs typeface="Times New Roman" pitchFamily="18" charset="0"/>
              </a:rPr>
              <a:t/>
            </a:r>
            <a:br>
              <a:rPr lang="ru-RU" sz="2800" b="1" kern="1200" dirty="0" smtClean="0">
                <a:solidFill>
                  <a:srgbClr val="006600"/>
                </a:solidFill>
                <a:ea typeface="+mn-ea"/>
                <a:cs typeface="Times New Roman" pitchFamily="18" charset="0"/>
              </a:rPr>
            </a:br>
            <a:r>
              <a:rPr lang="ru-RU" sz="2800" b="1" kern="1200" dirty="0" smtClean="0">
                <a:solidFill>
                  <a:srgbClr val="006600"/>
                </a:solidFill>
                <a:ea typeface="+mn-ea"/>
                <a:cs typeface="Times New Roman" pitchFamily="18" charset="0"/>
              </a:rPr>
              <a:t>сторон </a:t>
            </a:r>
            <a:r>
              <a:rPr lang="ru-RU" sz="2800" b="1" kern="1200" dirty="0">
                <a:solidFill>
                  <a:srgbClr val="006600"/>
                </a:solidFill>
                <a:ea typeface="+mn-ea"/>
                <a:cs typeface="Times New Roman" pitchFamily="18" charset="0"/>
              </a:rPr>
              <a:t>прямоугольника </a:t>
            </a:r>
            <a:r>
              <a:rPr lang="ru-RU" sz="2800" b="1" kern="1200" dirty="0" smtClean="0">
                <a:solidFill>
                  <a:srgbClr val="006600"/>
                </a:solidFill>
                <a:ea typeface="+mn-ea"/>
                <a:cs typeface="Times New Roman" pitchFamily="18" charset="0"/>
              </a:rPr>
              <a:t>с </a:t>
            </a:r>
            <a:r>
              <a:rPr lang="ru-RU" sz="2800" b="1" kern="1200" dirty="0">
                <a:solidFill>
                  <a:srgbClr val="006600"/>
                </a:solidFill>
                <a:ea typeface="+mn-ea"/>
                <a:cs typeface="Times New Roman" pitchFamily="18" charset="0"/>
              </a:rPr>
              <a:t>осями координат</a:t>
            </a:r>
          </a:p>
        </p:txBody>
      </p:sp>
      <p:sp>
        <p:nvSpPr>
          <p:cNvPr id="10295" name="Text Box 55"/>
          <p:cNvSpPr txBox="1">
            <a:spLocks noChangeArrowheads="1"/>
          </p:cNvSpPr>
          <p:nvPr/>
        </p:nvSpPr>
        <p:spPr bwMode="auto">
          <a:xfrm rot="525135">
            <a:off x="4051300" y="25558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0000"/>
                </a:solidFill>
                <a:latin typeface="Arial" charset="0"/>
              </a:rPr>
              <a:t>?</a:t>
            </a:r>
          </a:p>
        </p:txBody>
      </p:sp>
      <p:sp>
        <p:nvSpPr>
          <p:cNvPr id="10297" name="Text Box 57"/>
          <p:cNvSpPr txBox="1">
            <a:spLocks noChangeArrowheads="1"/>
          </p:cNvSpPr>
          <p:nvPr/>
        </p:nvSpPr>
        <p:spPr bwMode="auto">
          <a:xfrm rot="525135">
            <a:off x="6665913" y="3781425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0000"/>
                </a:solidFill>
                <a:latin typeface="Arial" charset="0"/>
              </a:rPr>
              <a:t>?</a:t>
            </a:r>
          </a:p>
        </p:txBody>
      </p:sp>
      <p:sp>
        <p:nvSpPr>
          <p:cNvPr id="8198" name="Rectangle 59"/>
          <p:cNvSpPr>
            <a:spLocks noChangeArrowheads="1"/>
          </p:cNvSpPr>
          <p:nvPr/>
        </p:nvSpPr>
        <p:spPr bwMode="auto">
          <a:xfrm>
            <a:off x="2336800" y="2989263"/>
            <a:ext cx="4310063" cy="2163762"/>
          </a:xfrm>
          <a:prstGeom prst="rect">
            <a:avLst/>
          </a:prstGeom>
          <a:solidFill>
            <a:srgbClr val="009900">
              <a:alpha val="23921"/>
            </a:srgbClr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00" name="Text Box 60"/>
          <p:cNvSpPr txBox="1">
            <a:spLocks noChangeArrowheads="1"/>
          </p:cNvSpPr>
          <p:nvPr/>
        </p:nvSpPr>
        <p:spPr bwMode="auto">
          <a:xfrm rot="525135">
            <a:off x="4121150" y="511016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0000"/>
                </a:solidFill>
                <a:latin typeface="Arial" charset="0"/>
              </a:rPr>
              <a:t>?</a:t>
            </a:r>
          </a:p>
        </p:txBody>
      </p:sp>
      <p:sp>
        <p:nvSpPr>
          <p:cNvPr id="10301" name="Oval 61"/>
          <p:cNvSpPr>
            <a:spLocks noChangeArrowheads="1"/>
          </p:cNvSpPr>
          <p:nvPr/>
        </p:nvSpPr>
        <p:spPr bwMode="auto">
          <a:xfrm>
            <a:off x="2239963" y="4227513"/>
            <a:ext cx="142875" cy="144462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02" name="Text Box 62"/>
          <p:cNvSpPr txBox="1">
            <a:spLocks noChangeArrowheads="1"/>
          </p:cNvSpPr>
          <p:nvPr/>
        </p:nvSpPr>
        <p:spPr bwMode="auto">
          <a:xfrm rot="525135">
            <a:off x="1943100" y="381635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0000"/>
                </a:solidFill>
                <a:latin typeface="Arial" charset="0"/>
              </a:rPr>
              <a:t>?</a:t>
            </a:r>
          </a:p>
        </p:txBody>
      </p:sp>
      <p:sp>
        <p:nvSpPr>
          <p:cNvPr id="10294" name="Oval 54"/>
          <p:cNvSpPr>
            <a:spLocks noChangeArrowheads="1"/>
          </p:cNvSpPr>
          <p:nvPr/>
        </p:nvSpPr>
        <p:spPr bwMode="auto">
          <a:xfrm>
            <a:off x="3981450" y="2919413"/>
            <a:ext cx="142875" cy="144462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96" name="Oval 56"/>
          <p:cNvSpPr>
            <a:spLocks noChangeArrowheads="1"/>
          </p:cNvSpPr>
          <p:nvPr/>
        </p:nvSpPr>
        <p:spPr bwMode="auto">
          <a:xfrm>
            <a:off x="6584950" y="4198938"/>
            <a:ext cx="142875" cy="144462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98" name="Oval 58"/>
          <p:cNvSpPr>
            <a:spLocks noChangeArrowheads="1"/>
          </p:cNvSpPr>
          <p:nvPr/>
        </p:nvSpPr>
        <p:spPr bwMode="auto">
          <a:xfrm>
            <a:off x="3997325" y="5086350"/>
            <a:ext cx="142875" cy="144463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10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10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10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0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5" grpId="0"/>
      <p:bldP spid="10295" grpId="1"/>
      <p:bldP spid="10297" grpId="0"/>
      <p:bldP spid="10297" grpId="1"/>
      <p:bldP spid="10300" grpId="0"/>
      <p:bldP spid="10300" grpId="1"/>
      <p:bldP spid="10301" grpId="0" animBg="1"/>
      <p:bldP spid="10302" grpId="0"/>
      <p:bldP spid="10294" grpId="0" animBg="1"/>
      <p:bldP spid="10296" grpId="0" animBg="1"/>
      <p:bldP spid="1029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Работа по учебнику</a:t>
            </a:r>
            <a:endParaRPr lang="ru-RU" sz="36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6"/>
            <a:ext cx="5400600" cy="1944216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</a:t>
            </a:r>
            <a:r>
              <a:rPr lang="ru-RU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246, №</a:t>
            </a:r>
            <a:r>
              <a:rPr lang="ru-RU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1407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стр. 246 №1399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стр. 248, №1414 </a:t>
            </a:r>
          </a:p>
          <a:p>
            <a:pPr marL="0" indent="0">
              <a:buNone/>
            </a:pPr>
            <a:endParaRPr lang="ru-RU" sz="3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Рисунок 3" descr="дети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AF9FA"/>
              </a:clrFrom>
              <a:clrTo>
                <a:srgbClr val="FAF9FA">
                  <a:alpha val="0"/>
                </a:srgbClr>
              </a:clrTo>
            </a:clrChange>
          </a:blip>
          <a:srcRect t="13341"/>
          <a:stretch>
            <a:fillRect/>
          </a:stretch>
        </p:blipFill>
        <p:spPr>
          <a:xfrm>
            <a:off x="4499992" y="2780928"/>
            <a:ext cx="3766905" cy="244827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412776"/>
            <a:ext cx="7056784" cy="2088232"/>
          </a:xfrm>
        </p:spPr>
        <p:txBody>
          <a:bodyPr/>
          <a:lstStyle/>
          <a:p>
            <a:pPr algn="ctr">
              <a:buNone/>
            </a:pPr>
            <a:r>
              <a:rPr lang="ru-RU" sz="4000" dirty="0" smtClean="0"/>
              <a:t>стр</a:t>
            </a:r>
            <a:r>
              <a:rPr lang="ru-RU" sz="4000" dirty="0"/>
              <a:t>. 249 №1416, №1420 + творческое домашнее задание «Конкурс художников</a:t>
            </a:r>
            <a:r>
              <a:rPr lang="ru-RU" sz="4000" dirty="0" smtClean="0"/>
              <a:t>».</a:t>
            </a:r>
            <a:endParaRPr lang="ru-R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 cstate="print">
            <a:duotone>
              <a:prstClr val="black"/>
              <a:srgbClr val="92D05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971600" y="3501008"/>
            <a:ext cx="2400300" cy="2228850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perspectiveContrastingRightFacing"/>
            <a:lightRig rig="threePt" dir="t"/>
          </a:scene3d>
        </p:spPr>
      </p:pic>
      <p:pic>
        <p:nvPicPr>
          <p:cNvPr id="4" name="Рисунок 3"/>
          <p:cNvPicPr/>
          <p:nvPr/>
        </p:nvPicPr>
        <p:blipFill>
          <a:blip r:embed="rId3" cstate="print">
            <a:biLevel thresh="50000"/>
          </a:blip>
          <a:srcRect/>
          <a:stretch>
            <a:fillRect/>
          </a:stretch>
        </p:blipFill>
        <p:spPr bwMode="auto">
          <a:xfrm rot="20619229">
            <a:off x="3456260" y="3468529"/>
            <a:ext cx="31623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" name="Рисунок 4"/>
          <p:cNvPicPr/>
          <p:nvPr/>
        </p:nvPicPr>
        <p:blipFill>
          <a:blip r:embed="rId4" cstate="print"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3851920" y="692696"/>
            <a:ext cx="27813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perspectiveHeroicExtremeLeftFacing"/>
            <a:lightRig rig="threePt" dir="t"/>
          </a:scene3d>
        </p:spPr>
      </p:pic>
      <p:pic>
        <p:nvPicPr>
          <p:cNvPr id="6" name="Рисунок 5"/>
          <p:cNvPicPr/>
          <p:nvPr/>
        </p:nvPicPr>
        <p:blipFill>
          <a:blip r:embed="rId5" cstate="print">
            <a:biLevel thresh="50000"/>
          </a:blip>
          <a:srcRect r="-1053"/>
          <a:stretch>
            <a:fillRect/>
          </a:stretch>
        </p:blipFill>
        <p:spPr bwMode="auto">
          <a:xfrm>
            <a:off x="971600" y="764704"/>
            <a:ext cx="2448272" cy="2302768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3250" name="Диаграмма 11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909639">
            <a:off x="5684539" y="2342188"/>
            <a:ext cx="3008313" cy="230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112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Оформление по умолчанию</vt:lpstr>
      <vt:lpstr>Слайд 1</vt:lpstr>
      <vt:lpstr>Урок №3</vt:lpstr>
      <vt:lpstr>Назовите координаты точек пересечения  сторон прямоугольника с осями координат</vt:lpstr>
      <vt:lpstr>Работа по учебнику</vt:lpstr>
      <vt:lpstr>Домашнее задание</vt:lpstr>
      <vt:lpstr>Слайд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Elena</cp:lastModifiedBy>
  <cp:revision>63</cp:revision>
  <dcterms:created xsi:type="dcterms:W3CDTF">2012-08-12T16:04:58Z</dcterms:created>
  <dcterms:modified xsi:type="dcterms:W3CDTF">2016-03-01T17:21:01Z</dcterms:modified>
</cp:coreProperties>
</file>