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8" r:id="rId3"/>
    <p:sldId id="280" r:id="rId4"/>
    <p:sldId id="279" r:id="rId5"/>
    <p:sldId id="282" r:id="rId6"/>
    <p:sldId id="283" r:id="rId7"/>
    <p:sldId id="281" r:id="rId8"/>
    <p:sldId id="284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0066"/>
    <a:srgbClr val="CCFFCC"/>
    <a:srgbClr val="33CCFF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72F4-BF91-4D50-A620-F64B5F443039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5774-EF76-482E-8D97-A1C6A9F95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91B7E-D0DE-4B3F-ACB3-4DA00F925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B431-03EE-4B5F-AE52-6E4EA9552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8E8BF-E6F8-465B-B441-033C11609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D503E-B4D5-43E1-A4DE-F0035DBA7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1D06E-D115-47A2-BDF8-7306CCD8A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9539-0C1F-4BD1-ABF7-0C350C60F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7E60-41F9-4705-8388-26A7D2AFA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719D-5FCF-4986-8EF0-B5BCE147E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0BCB7-1AF5-45E7-BAAC-C046393B3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7E2D-DA38-4E22-8104-ED2DA19A4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820A-7EA4-4500-B504-46EFB8A64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4CF29-B857-4F14-B538-62D0DDD822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1143000" y="214313"/>
            <a:ext cx="7000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МБОУ «СОШ 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№3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городского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округа </a:t>
            </a:r>
            <a:endParaRPr lang="ru-RU" sz="2200" b="1" dirty="0" smtClean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город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Волгореченск Костромской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области»</a:t>
            </a:r>
            <a:endParaRPr lang="ru-RU" sz="2200" b="1" dirty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9512" y="5517232"/>
            <a:ext cx="44651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Казакова Елена Евгеньевна, 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учитель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 математики и информатики</a:t>
            </a:r>
            <a:endParaRPr lang="ru-RU" sz="2200" b="1" dirty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755576" y="1340768"/>
            <a:ext cx="7559675" cy="135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1B9D5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Координатная плоскость</a:t>
            </a:r>
            <a:endParaRPr lang="ru-RU" sz="3600" kern="10" dirty="0">
              <a:ln w="19050">
                <a:solidFill>
                  <a:srgbClr val="F1B9D5"/>
                </a:solidFill>
                <a:round/>
                <a:headEnd/>
                <a:tailEnd/>
              </a:ln>
              <a:solidFill>
                <a:srgbClr val="660033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45" name="Picture 17" descr="comp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mat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7445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3" descr="techni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90262">
            <a:off x="8256588" y="54133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5940152" y="3284984"/>
            <a:ext cx="2081883" cy="1656184"/>
            <a:chOff x="755576" y="3861048"/>
            <a:chExt cx="2513931" cy="2016224"/>
          </a:xfrm>
        </p:grpSpPr>
        <p:pic>
          <p:nvPicPr>
            <p:cNvPr id="8" name="Содержимое 6" descr="Graphic1LB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755576" y="3861048"/>
              <a:ext cx="2513931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1115616" y="4221088"/>
              <a:ext cx="1944216" cy="1584176"/>
            </a:xfrm>
            <a:custGeom>
              <a:avLst/>
              <a:gdLst>
                <a:gd name="connsiteX0" fmla="*/ 2399242 w 4358217"/>
                <a:gd name="connsiteY0" fmla="*/ 1926167 h 3577167"/>
                <a:gd name="connsiteX1" fmla="*/ 2494492 w 4358217"/>
                <a:gd name="connsiteY1" fmla="*/ 2326217 h 3577167"/>
                <a:gd name="connsiteX2" fmla="*/ 3053292 w 4358217"/>
                <a:gd name="connsiteY2" fmla="*/ 2624667 h 3577167"/>
                <a:gd name="connsiteX3" fmla="*/ 3580342 w 4358217"/>
                <a:gd name="connsiteY3" fmla="*/ 2211917 h 3577167"/>
                <a:gd name="connsiteX4" fmla="*/ 3434292 w 4358217"/>
                <a:gd name="connsiteY4" fmla="*/ 1551517 h 3577167"/>
                <a:gd name="connsiteX5" fmla="*/ 3643842 w 4358217"/>
                <a:gd name="connsiteY5" fmla="*/ 1195917 h 3577167"/>
                <a:gd name="connsiteX6" fmla="*/ 3923242 w 4358217"/>
                <a:gd name="connsiteY6" fmla="*/ 738717 h 3577167"/>
                <a:gd name="connsiteX7" fmla="*/ 3516842 w 4358217"/>
                <a:gd name="connsiteY7" fmla="*/ 300567 h 3577167"/>
                <a:gd name="connsiteX8" fmla="*/ 2945342 w 4358217"/>
                <a:gd name="connsiteY8" fmla="*/ 21167 h 3577167"/>
                <a:gd name="connsiteX9" fmla="*/ 2342092 w 4358217"/>
                <a:gd name="connsiteY9" fmla="*/ 427567 h 3577167"/>
                <a:gd name="connsiteX10" fmla="*/ 2291292 w 4358217"/>
                <a:gd name="connsiteY10" fmla="*/ 922867 h 3577167"/>
                <a:gd name="connsiteX11" fmla="*/ 1942042 w 4358217"/>
                <a:gd name="connsiteY11" fmla="*/ 745067 h 3577167"/>
                <a:gd name="connsiteX12" fmla="*/ 1662642 w 4358217"/>
                <a:gd name="connsiteY12" fmla="*/ 910167 h 3577167"/>
                <a:gd name="connsiteX13" fmla="*/ 1472142 w 4358217"/>
                <a:gd name="connsiteY13" fmla="*/ 510117 h 3577167"/>
                <a:gd name="connsiteX14" fmla="*/ 938742 w 4358217"/>
                <a:gd name="connsiteY14" fmla="*/ 243417 h 3577167"/>
                <a:gd name="connsiteX15" fmla="*/ 322792 w 4358217"/>
                <a:gd name="connsiteY15" fmla="*/ 611717 h 3577167"/>
                <a:gd name="connsiteX16" fmla="*/ 564092 w 4358217"/>
                <a:gd name="connsiteY16" fmla="*/ 1557867 h 3577167"/>
                <a:gd name="connsiteX17" fmla="*/ 487892 w 4358217"/>
                <a:gd name="connsiteY17" fmla="*/ 2008717 h 3577167"/>
                <a:gd name="connsiteX18" fmla="*/ 811742 w 4358217"/>
                <a:gd name="connsiteY18" fmla="*/ 2402417 h 3577167"/>
                <a:gd name="connsiteX19" fmla="*/ 1021292 w 4358217"/>
                <a:gd name="connsiteY19" fmla="*/ 2434167 h 3577167"/>
                <a:gd name="connsiteX20" fmla="*/ 1408642 w 4358217"/>
                <a:gd name="connsiteY20" fmla="*/ 1894417 h 3577167"/>
                <a:gd name="connsiteX21" fmla="*/ 1300692 w 4358217"/>
                <a:gd name="connsiteY21" fmla="*/ 2377017 h 3577167"/>
                <a:gd name="connsiteX22" fmla="*/ 767292 w 4358217"/>
                <a:gd name="connsiteY22" fmla="*/ 2929467 h 3577167"/>
                <a:gd name="connsiteX23" fmla="*/ 113242 w 4358217"/>
                <a:gd name="connsiteY23" fmla="*/ 3012017 h 3577167"/>
                <a:gd name="connsiteX24" fmla="*/ 87842 w 4358217"/>
                <a:gd name="connsiteY24" fmla="*/ 3348567 h 3577167"/>
                <a:gd name="connsiteX25" fmla="*/ 545042 w 4358217"/>
                <a:gd name="connsiteY25" fmla="*/ 3361267 h 3577167"/>
                <a:gd name="connsiteX26" fmla="*/ 926042 w 4358217"/>
                <a:gd name="connsiteY26" fmla="*/ 3342217 h 3577167"/>
                <a:gd name="connsiteX27" fmla="*/ 1554692 w 4358217"/>
                <a:gd name="connsiteY27" fmla="*/ 2745317 h 3577167"/>
                <a:gd name="connsiteX28" fmla="*/ 1707092 w 4358217"/>
                <a:gd name="connsiteY28" fmla="*/ 2999317 h 3577167"/>
                <a:gd name="connsiteX29" fmla="*/ 1516592 w 4358217"/>
                <a:gd name="connsiteY29" fmla="*/ 3494617 h 3577167"/>
                <a:gd name="connsiteX30" fmla="*/ 1967442 w 4358217"/>
                <a:gd name="connsiteY30" fmla="*/ 3494617 h 3577167"/>
                <a:gd name="connsiteX31" fmla="*/ 2094442 w 4358217"/>
                <a:gd name="connsiteY31" fmla="*/ 3081867 h 3577167"/>
                <a:gd name="connsiteX32" fmla="*/ 2170642 w 4358217"/>
                <a:gd name="connsiteY32" fmla="*/ 3500967 h 3577167"/>
                <a:gd name="connsiteX33" fmla="*/ 2665942 w 4358217"/>
                <a:gd name="connsiteY33" fmla="*/ 3475567 h 3577167"/>
                <a:gd name="connsiteX34" fmla="*/ 2545292 w 4358217"/>
                <a:gd name="connsiteY34" fmla="*/ 3088217 h 3577167"/>
                <a:gd name="connsiteX35" fmla="*/ 2837392 w 4358217"/>
                <a:gd name="connsiteY35" fmla="*/ 3126317 h 3577167"/>
                <a:gd name="connsiteX36" fmla="*/ 3110442 w 4358217"/>
                <a:gd name="connsiteY36" fmla="*/ 3050117 h 3577167"/>
                <a:gd name="connsiteX37" fmla="*/ 3027892 w 4358217"/>
                <a:gd name="connsiteY37" fmla="*/ 3469217 h 3577167"/>
                <a:gd name="connsiteX38" fmla="*/ 3427942 w 4358217"/>
                <a:gd name="connsiteY38" fmla="*/ 3475567 h 3577167"/>
                <a:gd name="connsiteX39" fmla="*/ 3497792 w 4358217"/>
                <a:gd name="connsiteY39" fmla="*/ 3056467 h 3577167"/>
                <a:gd name="connsiteX40" fmla="*/ 3573992 w 4358217"/>
                <a:gd name="connsiteY40" fmla="*/ 3456517 h 3577167"/>
                <a:gd name="connsiteX41" fmla="*/ 3980392 w 4358217"/>
                <a:gd name="connsiteY41" fmla="*/ 3437467 h 3577167"/>
                <a:gd name="connsiteX42" fmla="*/ 3904192 w 4358217"/>
                <a:gd name="connsiteY42" fmla="*/ 3081867 h 3577167"/>
                <a:gd name="connsiteX43" fmla="*/ 4164542 w 4358217"/>
                <a:gd name="connsiteY43" fmla="*/ 2745317 h 3577167"/>
                <a:gd name="connsiteX44" fmla="*/ 4228042 w 4358217"/>
                <a:gd name="connsiteY44" fmla="*/ 2967567 h 3577167"/>
                <a:gd name="connsiteX45" fmla="*/ 4240742 w 4358217"/>
                <a:gd name="connsiteY45" fmla="*/ 3202517 h 3577167"/>
                <a:gd name="connsiteX46" fmla="*/ 4355042 w 4358217"/>
                <a:gd name="connsiteY46" fmla="*/ 2834217 h 3577167"/>
                <a:gd name="connsiteX47" fmla="*/ 4259792 w 4358217"/>
                <a:gd name="connsiteY47" fmla="*/ 2510367 h 3577167"/>
                <a:gd name="connsiteX48" fmla="*/ 4285192 w 4358217"/>
                <a:gd name="connsiteY48" fmla="*/ 1456267 h 3577167"/>
                <a:gd name="connsiteX49" fmla="*/ 3853392 w 4358217"/>
                <a:gd name="connsiteY49" fmla="*/ 884767 h 35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358217" h="3577167">
                  <a:moveTo>
                    <a:pt x="2399242" y="1926167"/>
                  </a:moveTo>
                  <a:cubicBezTo>
                    <a:pt x="2392363" y="2067983"/>
                    <a:pt x="2385484" y="2209800"/>
                    <a:pt x="2494492" y="2326217"/>
                  </a:cubicBezTo>
                  <a:cubicBezTo>
                    <a:pt x="2603500" y="2442634"/>
                    <a:pt x="2872317" y="2643717"/>
                    <a:pt x="3053292" y="2624667"/>
                  </a:cubicBezTo>
                  <a:cubicBezTo>
                    <a:pt x="3234267" y="2605617"/>
                    <a:pt x="3516842" y="2390775"/>
                    <a:pt x="3580342" y="2211917"/>
                  </a:cubicBezTo>
                  <a:cubicBezTo>
                    <a:pt x="3643842" y="2033059"/>
                    <a:pt x="3423709" y="1720850"/>
                    <a:pt x="3434292" y="1551517"/>
                  </a:cubicBezTo>
                  <a:cubicBezTo>
                    <a:pt x="3444875" y="1382184"/>
                    <a:pt x="3562350" y="1331384"/>
                    <a:pt x="3643842" y="1195917"/>
                  </a:cubicBezTo>
                  <a:cubicBezTo>
                    <a:pt x="3725334" y="1060450"/>
                    <a:pt x="3944409" y="887942"/>
                    <a:pt x="3923242" y="738717"/>
                  </a:cubicBezTo>
                  <a:cubicBezTo>
                    <a:pt x="3902075" y="589492"/>
                    <a:pt x="3679825" y="420159"/>
                    <a:pt x="3516842" y="300567"/>
                  </a:cubicBezTo>
                  <a:cubicBezTo>
                    <a:pt x="3353859" y="180975"/>
                    <a:pt x="3141134" y="0"/>
                    <a:pt x="2945342" y="21167"/>
                  </a:cubicBezTo>
                  <a:cubicBezTo>
                    <a:pt x="2749550" y="42334"/>
                    <a:pt x="2451100" y="277284"/>
                    <a:pt x="2342092" y="427567"/>
                  </a:cubicBezTo>
                  <a:cubicBezTo>
                    <a:pt x="2233084" y="577850"/>
                    <a:pt x="2357967" y="869950"/>
                    <a:pt x="2291292" y="922867"/>
                  </a:cubicBezTo>
                  <a:cubicBezTo>
                    <a:pt x="2224617" y="975784"/>
                    <a:pt x="2046817" y="747184"/>
                    <a:pt x="1942042" y="745067"/>
                  </a:cubicBezTo>
                  <a:cubicBezTo>
                    <a:pt x="1837267" y="742950"/>
                    <a:pt x="1740959" y="949325"/>
                    <a:pt x="1662642" y="910167"/>
                  </a:cubicBezTo>
                  <a:cubicBezTo>
                    <a:pt x="1584325" y="871009"/>
                    <a:pt x="1592792" y="621242"/>
                    <a:pt x="1472142" y="510117"/>
                  </a:cubicBezTo>
                  <a:cubicBezTo>
                    <a:pt x="1351492" y="398992"/>
                    <a:pt x="1130300" y="226484"/>
                    <a:pt x="938742" y="243417"/>
                  </a:cubicBezTo>
                  <a:cubicBezTo>
                    <a:pt x="747184" y="260350"/>
                    <a:pt x="385234" y="392642"/>
                    <a:pt x="322792" y="611717"/>
                  </a:cubicBezTo>
                  <a:cubicBezTo>
                    <a:pt x="260350" y="830792"/>
                    <a:pt x="536575" y="1325034"/>
                    <a:pt x="564092" y="1557867"/>
                  </a:cubicBezTo>
                  <a:cubicBezTo>
                    <a:pt x="591609" y="1790700"/>
                    <a:pt x="446617" y="1867959"/>
                    <a:pt x="487892" y="2008717"/>
                  </a:cubicBezTo>
                  <a:cubicBezTo>
                    <a:pt x="529167" y="2149475"/>
                    <a:pt x="722842" y="2331509"/>
                    <a:pt x="811742" y="2402417"/>
                  </a:cubicBezTo>
                  <a:cubicBezTo>
                    <a:pt x="900642" y="2473325"/>
                    <a:pt x="921809" y="2518834"/>
                    <a:pt x="1021292" y="2434167"/>
                  </a:cubicBezTo>
                  <a:cubicBezTo>
                    <a:pt x="1120775" y="2349500"/>
                    <a:pt x="1362075" y="1903942"/>
                    <a:pt x="1408642" y="1894417"/>
                  </a:cubicBezTo>
                  <a:cubicBezTo>
                    <a:pt x="1455209" y="1884892"/>
                    <a:pt x="1407584" y="2204509"/>
                    <a:pt x="1300692" y="2377017"/>
                  </a:cubicBezTo>
                  <a:cubicBezTo>
                    <a:pt x="1193800" y="2549525"/>
                    <a:pt x="965200" y="2823634"/>
                    <a:pt x="767292" y="2929467"/>
                  </a:cubicBezTo>
                  <a:cubicBezTo>
                    <a:pt x="569384" y="3035300"/>
                    <a:pt x="226484" y="2942167"/>
                    <a:pt x="113242" y="3012017"/>
                  </a:cubicBezTo>
                  <a:cubicBezTo>
                    <a:pt x="0" y="3081867"/>
                    <a:pt x="15875" y="3290359"/>
                    <a:pt x="87842" y="3348567"/>
                  </a:cubicBezTo>
                  <a:cubicBezTo>
                    <a:pt x="159809" y="3406775"/>
                    <a:pt x="405342" y="3362325"/>
                    <a:pt x="545042" y="3361267"/>
                  </a:cubicBezTo>
                  <a:cubicBezTo>
                    <a:pt x="684742" y="3360209"/>
                    <a:pt x="757767" y="3444875"/>
                    <a:pt x="926042" y="3342217"/>
                  </a:cubicBezTo>
                  <a:cubicBezTo>
                    <a:pt x="1094317" y="3239559"/>
                    <a:pt x="1424517" y="2802467"/>
                    <a:pt x="1554692" y="2745317"/>
                  </a:cubicBezTo>
                  <a:cubicBezTo>
                    <a:pt x="1684867" y="2688167"/>
                    <a:pt x="1713442" y="2874434"/>
                    <a:pt x="1707092" y="2999317"/>
                  </a:cubicBezTo>
                  <a:cubicBezTo>
                    <a:pt x="1700742" y="3124200"/>
                    <a:pt x="1473200" y="3412067"/>
                    <a:pt x="1516592" y="3494617"/>
                  </a:cubicBezTo>
                  <a:cubicBezTo>
                    <a:pt x="1559984" y="3577167"/>
                    <a:pt x="1871134" y="3563409"/>
                    <a:pt x="1967442" y="3494617"/>
                  </a:cubicBezTo>
                  <a:cubicBezTo>
                    <a:pt x="2063750" y="3425825"/>
                    <a:pt x="2060575" y="3080809"/>
                    <a:pt x="2094442" y="3081867"/>
                  </a:cubicBezTo>
                  <a:cubicBezTo>
                    <a:pt x="2128309" y="3082925"/>
                    <a:pt x="2075392" y="3435350"/>
                    <a:pt x="2170642" y="3500967"/>
                  </a:cubicBezTo>
                  <a:cubicBezTo>
                    <a:pt x="2265892" y="3566584"/>
                    <a:pt x="2603500" y="3544359"/>
                    <a:pt x="2665942" y="3475567"/>
                  </a:cubicBezTo>
                  <a:cubicBezTo>
                    <a:pt x="2728384" y="3406775"/>
                    <a:pt x="2516717" y="3146425"/>
                    <a:pt x="2545292" y="3088217"/>
                  </a:cubicBezTo>
                  <a:cubicBezTo>
                    <a:pt x="2573867" y="3030009"/>
                    <a:pt x="2743200" y="3132667"/>
                    <a:pt x="2837392" y="3126317"/>
                  </a:cubicBezTo>
                  <a:cubicBezTo>
                    <a:pt x="2931584" y="3119967"/>
                    <a:pt x="3078692" y="2992967"/>
                    <a:pt x="3110442" y="3050117"/>
                  </a:cubicBezTo>
                  <a:cubicBezTo>
                    <a:pt x="3142192" y="3107267"/>
                    <a:pt x="2974975" y="3398309"/>
                    <a:pt x="3027892" y="3469217"/>
                  </a:cubicBezTo>
                  <a:cubicBezTo>
                    <a:pt x="3080809" y="3540125"/>
                    <a:pt x="3349625" y="3544359"/>
                    <a:pt x="3427942" y="3475567"/>
                  </a:cubicBezTo>
                  <a:cubicBezTo>
                    <a:pt x="3506259" y="3406775"/>
                    <a:pt x="3473450" y="3059642"/>
                    <a:pt x="3497792" y="3056467"/>
                  </a:cubicBezTo>
                  <a:cubicBezTo>
                    <a:pt x="3522134" y="3053292"/>
                    <a:pt x="3493559" y="3393017"/>
                    <a:pt x="3573992" y="3456517"/>
                  </a:cubicBezTo>
                  <a:cubicBezTo>
                    <a:pt x="3654425" y="3520017"/>
                    <a:pt x="3925359" y="3499909"/>
                    <a:pt x="3980392" y="3437467"/>
                  </a:cubicBezTo>
                  <a:cubicBezTo>
                    <a:pt x="4035425" y="3375025"/>
                    <a:pt x="3873500" y="3197225"/>
                    <a:pt x="3904192" y="3081867"/>
                  </a:cubicBezTo>
                  <a:cubicBezTo>
                    <a:pt x="3934884" y="2966509"/>
                    <a:pt x="4110567" y="2764367"/>
                    <a:pt x="4164542" y="2745317"/>
                  </a:cubicBezTo>
                  <a:cubicBezTo>
                    <a:pt x="4218517" y="2726267"/>
                    <a:pt x="4215342" y="2891367"/>
                    <a:pt x="4228042" y="2967567"/>
                  </a:cubicBezTo>
                  <a:cubicBezTo>
                    <a:pt x="4240742" y="3043767"/>
                    <a:pt x="4219575" y="3224742"/>
                    <a:pt x="4240742" y="3202517"/>
                  </a:cubicBezTo>
                  <a:cubicBezTo>
                    <a:pt x="4261909" y="3180292"/>
                    <a:pt x="4351867" y="2949575"/>
                    <a:pt x="4355042" y="2834217"/>
                  </a:cubicBezTo>
                  <a:cubicBezTo>
                    <a:pt x="4358217" y="2718859"/>
                    <a:pt x="4271434" y="2740025"/>
                    <a:pt x="4259792" y="2510367"/>
                  </a:cubicBezTo>
                  <a:cubicBezTo>
                    <a:pt x="4248150" y="2280709"/>
                    <a:pt x="4352925" y="1727200"/>
                    <a:pt x="4285192" y="1456267"/>
                  </a:cubicBezTo>
                  <a:cubicBezTo>
                    <a:pt x="4217459" y="1185334"/>
                    <a:pt x="4035425" y="1035050"/>
                    <a:pt x="3853392" y="88476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5256584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№2</a:t>
            </a:r>
            <a:endParaRPr lang="ru-RU" sz="6600" b="1" spc="50" dirty="0">
              <a:ln w="11430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1" name="Рисунок 120" descr="Паз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3816424" cy="2668316"/>
          </a:xfrm>
          <a:prstGeom prst="rect">
            <a:avLst/>
          </a:prstGeom>
        </p:spPr>
      </p:pic>
      <p:pic>
        <p:nvPicPr>
          <p:cNvPr id="119" name="Рисунок 1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9512" y="3861048"/>
            <a:ext cx="3456384" cy="2232248"/>
          </a:xfrm>
          <a:prstGeom prst="rect">
            <a:avLst/>
          </a:prstGeom>
        </p:spPr>
      </p:pic>
      <p:pic>
        <p:nvPicPr>
          <p:cNvPr id="120" name="Рисунок 119" descr="hello_html_m4ae9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30493">
            <a:off x="6579394" y="1654485"/>
            <a:ext cx="1940856" cy="202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150938"/>
            <a:ext cx="8291513" cy="5467350"/>
            <a:chOff x="288" y="432"/>
            <a:chExt cx="5223" cy="3444"/>
          </a:xfrm>
        </p:grpSpPr>
        <p:sp>
          <p:nvSpPr>
            <p:cNvPr id="6191" name="Line 3"/>
            <p:cNvSpPr>
              <a:spLocks noChangeShapeType="1"/>
            </p:cNvSpPr>
            <p:nvPr/>
          </p:nvSpPr>
          <p:spPr bwMode="auto">
            <a:xfrm>
              <a:off x="294" y="2190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89" y="491"/>
              <a:ext cx="1300" cy="3385"/>
              <a:chOff x="2200" y="2450"/>
              <a:chExt cx="840" cy="252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6376" name="Rectangle 6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7" name="Rectangle 7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8" name="Rectangle 8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9" name="Rectangle 9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0" name="Rectangle 10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2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5" name="Rectangle 15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6" name="Rectangle 16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7" name="Rectangle 17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8" name="Rectangle 18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9" name="Rectangle 19"/>
                <p:cNvSpPr>
                  <a:spLocks noChangeArrowheads="1"/>
                </p:cNvSpPr>
                <p:nvPr/>
              </p:nvSpPr>
              <p:spPr bwMode="auto">
                <a:xfrm>
                  <a:off x="2307" y="3732"/>
                  <a:ext cx="210" cy="21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000" b="1"/>
                    <a:t>-3</a:t>
                  </a:r>
                </a:p>
              </p:txBody>
            </p:sp>
            <p:sp>
              <p:nvSpPr>
                <p:cNvPr id="63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1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2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3" name="Rectangle 23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5" name="Rectangle 25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6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7" name="Rectangle 27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8" name="Rectangle 28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9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6352" name="Rectangle 31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" name="Rectangle 36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" name="Rectangle 38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" name="Rectangle 39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" name="Rectangle 41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" name="Rectangle 42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4" name="Rectangle 43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/>
                    <a:t>   </a:t>
                  </a:r>
                </a:p>
              </p:txBody>
            </p:sp>
            <p:sp>
              <p:nvSpPr>
                <p:cNvPr id="6365" name="Rectangle 44"/>
                <p:cNvSpPr>
                  <a:spLocks noChangeArrowheads="1"/>
                </p:cNvSpPr>
                <p:nvPr/>
              </p:nvSpPr>
              <p:spPr bwMode="auto">
                <a:xfrm>
                  <a:off x="2320" y="3725"/>
                  <a:ext cx="210" cy="21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000" b="1"/>
                    <a:t>-1</a:t>
                  </a:r>
                </a:p>
              </p:txBody>
            </p:sp>
            <p:sp>
              <p:nvSpPr>
                <p:cNvPr id="6366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7" name="Rectangle 46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8" name="Rectangle 47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9" name="Rectangle 48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0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1" name="Rectangle 50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2" name="Rectangle 51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3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4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5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288" y="491"/>
              <a:ext cx="5203" cy="3385"/>
              <a:chOff x="2200" y="2450"/>
              <a:chExt cx="3360" cy="2520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2200" y="2450"/>
                <a:ext cx="968" cy="2520"/>
                <a:chOff x="2200" y="2450"/>
                <a:chExt cx="968" cy="2520"/>
              </a:xfrm>
            </p:grpSpPr>
            <p:grpSp>
              <p:nvGrpSpPr>
                <p:cNvPr id="8" name="Group 57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632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3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1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82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548" cy="2520"/>
                  <a:chOff x="2200" y="2450"/>
                  <a:chExt cx="548" cy="2520"/>
                </a:xfrm>
              </p:grpSpPr>
              <p:sp>
                <p:nvSpPr>
                  <p:cNvPr id="630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7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8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0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1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12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000" b="1"/>
                  </a:p>
                </p:txBody>
              </p:sp>
              <p:sp>
                <p:nvSpPr>
                  <p:cNvPr id="631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4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5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538" y="3725"/>
                    <a:ext cx="210" cy="210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sz="2000" b="1"/>
                      <a:t>-4</a:t>
                    </a:r>
                  </a:p>
                </p:txBody>
              </p:sp>
              <p:sp>
                <p:nvSpPr>
                  <p:cNvPr id="631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19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0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3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4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5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107"/>
              <p:cNvGrpSpPr>
                <a:grpSpLocks/>
              </p:cNvGrpSpPr>
              <p:nvPr/>
            </p:nvGrpSpPr>
            <p:grpSpPr bwMode="auto">
              <a:xfrm>
                <a:off x="3880" y="2450"/>
                <a:ext cx="917" cy="2520"/>
                <a:chOff x="2200" y="2450"/>
                <a:chExt cx="917" cy="2520"/>
              </a:xfrm>
            </p:grpSpPr>
            <p:grpSp>
              <p:nvGrpSpPr>
                <p:cNvPr id="11" name="Group 108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6276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7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8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0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1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2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3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1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2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8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133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97" cy="2520"/>
                  <a:chOff x="2200" y="2450"/>
                  <a:chExt cx="497" cy="2520"/>
                </a:xfrm>
              </p:grpSpPr>
              <p:sp>
                <p:nvSpPr>
                  <p:cNvPr id="625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5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345" y="3695"/>
                    <a:ext cx="352" cy="210"/>
                  </a:xfrm>
                  <a:prstGeom prst="rect">
                    <a:avLst/>
                  </a:prstGeom>
                  <a:noFill/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b="1"/>
                      <a:t>3</a:t>
                    </a:r>
                  </a:p>
                </p:txBody>
              </p:sp>
              <p:sp>
                <p:nvSpPr>
                  <p:cNvPr id="626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69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0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1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2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3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4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5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" name="Group 158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14" name="Group 159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622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7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9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1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2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3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5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6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7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8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9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0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1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2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3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6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7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8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9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184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620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6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7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8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9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0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1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2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6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8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19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2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6194" name="Line 209"/>
            <p:cNvSpPr>
              <a:spLocks noChangeShapeType="1"/>
            </p:cNvSpPr>
            <p:nvPr/>
          </p:nvSpPr>
          <p:spPr bwMode="auto">
            <a:xfrm flipV="1">
              <a:off x="2890" y="504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Text Box 210"/>
            <p:cNvSpPr txBox="1">
              <a:spLocks noChangeArrowheads="1"/>
            </p:cNvSpPr>
            <p:nvPr/>
          </p:nvSpPr>
          <p:spPr bwMode="auto">
            <a:xfrm>
              <a:off x="2688" y="432"/>
              <a:ext cx="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 i="1"/>
                <a:t>y</a:t>
              </a:r>
            </a:p>
          </p:txBody>
        </p:sp>
        <p:sp>
          <p:nvSpPr>
            <p:cNvPr id="6196" name="Text Box 211"/>
            <p:cNvSpPr txBox="1">
              <a:spLocks noChangeArrowheads="1"/>
            </p:cNvSpPr>
            <p:nvPr/>
          </p:nvSpPr>
          <p:spPr bwMode="auto">
            <a:xfrm>
              <a:off x="5312" y="1928"/>
              <a:ext cx="1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 i="1"/>
                <a:t>x</a:t>
              </a:r>
            </a:p>
          </p:txBody>
        </p:sp>
      </p:grpSp>
      <p:sp>
        <p:nvSpPr>
          <p:cNvPr id="7380" name="AutoShape 212"/>
          <p:cNvSpPr>
            <a:spLocks noChangeArrowheads="1"/>
          </p:cNvSpPr>
          <p:nvPr/>
        </p:nvSpPr>
        <p:spPr bwMode="auto">
          <a:xfrm>
            <a:off x="534988" y="203200"/>
            <a:ext cx="8285162" cy="782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00"/>
                </a:solidFill>
                <a:latin typeface="+mj-lt"/>
              </a:rPr>
              <a:t>Назовите  координаты точек </a:t>
            </a:r>
          </a:p>
        </p:txBody>
      </p:sp>
      <p:sp>
        <p:nvSpPr>
          <p:cNvPr id="6148" name="AutoShape 214"/>
          <p:cNvSpPr>
            <a:spLocks noChangeArrowheads="1"/>
          </p:cNvSpPr>
          <p:nvPr/>
        </p:nvSpPr>
        <p:spPr bwMode="auto">
          <a:xfrm>
            <a:off x="2997200" y="3897313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216"/>
          <p:cNvSpPr>
            <a:spLocks noChangeArrowheads="1"/>
          </p:cNvSpPr>
          <p:nvPr/>
        </p:nvSpPr>
        <p:spPr bwMode="auto">
          <a:xfrm>
            <a:off x="2463800" y="4792663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217"/>
          <p:cNvSpPr>
            <a:spLocks noChangeArrowheads="1"/>
          </p:cNvSpPr>
          <p:nvPr/>
        </p:nvSpPr>
        <p:spPr bwMode="auto">
          <a:xfrm>
            <a:off x="3492500" y="5673725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218"/>
          <p:cNvSpPr>
            <a:spLocks noChangeArrowheads="1"/>
          </p:cNvSpPr>
          <p:nvPr/>
        </p:nvSpPr>
        <p:spPr bwMode="auto">
          <a:xfrm>
            <a:off x="6086475" y="3895725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219"/>
          <p:cNvSpPr>
            <a:spLocks noChangeArrowheads="1"/>
          </p:cNvSpPr>
          <p:nvPr/>
        </p:nvSpPr>
        <p:spPr bwMode="auto">
          <a:xfrm>
            <a:off x="6605588" y="2995613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220"/>
          <p:cNvSpPr>
            <a:spLocks noChangeArrowheads="1"/>
          </p:cNvSpPr>
          <p:nvPr/>
        </p:nvSpPr>
        <p:spPr bwMode="auto">
          <a:xfrm>
            <a:off x="5572125" y="2105025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221"/>
          <p:cNvSpPr>
            <a:spLocks noChangeArrowheads="1"/>
          </p:cNvSpPr>
          <p:nvPr/>
        </p:nvSpPr>
        <p:spPr bwMode="auto">
          <a:xfrm>
            <a:off x="6081713" y="5224463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222"/>
          <p:cNvSpPr>
            <a:spLocks noChangeArrowheads="1"/>
          </p:cNvSpPr>
          <p:nvPr/>
        </p:nvSpPr>
        <p:spPr bwMode="auto">
          <a:xfrm>
            <a:off x="1943100" y="2100263"/>
            <a:ext cx="107950" cy="10795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223"/>
          <p:cNvSpPr>
            <a:spLocks noChangeArrowheads="1"/>
          </p:cNvSpPr>
          <p:nvPr/>
        </p:nvSpPr>
        <p:spPr bwMode="auto">
          <a:xfrm>
            <a:off x="4529138" y="3897313"/>
            <a:ext cx="107950" cy="10795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Text Box 230"/>
          <p:cNvSpPr txBox="1">
            <a:spLocks noChangeArrowheads="1"/>
          </p:cNvSpPr>
          <p:nvPr/>
        </p:nvSpPr>
        <p:spPr bwMode="auto">
          <a:xfrm>
            <a:off x="5651500" y="17827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A</a:t>
            </a:r>
            <a:endParaRPr lang="ru-RU" b="1" i="1"/>
          </a:p>
        </p:txBody>
      </p:sp>
      <p:sp>
        <p:nvSpPr>
          <p:cNvPr id="6158" name="Text Box 231"/>
          <p:cNvSpPr txBox="1">
            <a:spLocks noChangeArrowheads="1"/>
          </p:cNvSpPr>
          <p:nvPr/>
        </p:nvSpPr>
        <p:spPr bwMode="auto">
          <a:xfrm>
            <a:off x="6546850" y="244475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B</a:t>
            </a:r>
            <a:endParaRPr lang="ru-RU" b="1" i="1"/>
          </a:p>
        </p:txBody>
      </p:sp>
      <p:sp>
        <p:nvSpPr>
          <p:cNvPr id="6159" name="Text Box 232"/>
          <p:cNvSpPr txBox="1">
            <a:spLocks noChangeArrowheads="1"/>
          </p:cNvSpPr>
          <p:nvPr/>
        </p:nvSpPr>
        <p:spPr bwMode="auto">
          <a:xfrm>
            <a:off x="6029325" y="34115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C</a:t>
            </a:r>
            <a:endParaRPr lang="ru-RU" b="1" i="1"/>
          </a:p>
        </p:txBody>
      </p:sp>
      <p:sp>
        <p:nvSpPr>
          <p:cNvPr id="6160" name="Text Box 233"/>
          <p:cNvSpPr txBox="1">
            <a:spLocks noChangeArrowheads="1"/>
          </p:cNvSpPr>
          <p:nvPr/>
        </p:nvSpPr>
        <p:spPr bwMode="auto">
          <a:xfrm>
            <a:off x="6159500" y="48434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D</a:t>
            </a:r>
            <a:endParaRPr lang="ru-RU" b="1" i="1"/>
          </a:p>
        </p:txBody>
      </p:sp>
      <p:sp>
        <p:nvSpPr>
          <p:cNvPr id="6161" name="Text Box 234"/>
          <p:cNvSpPr txBox="1">
            <a:spLocks noChangeArrowheads="1"/>
          </p:cNvSpPr>
          <p:nvPr/>
        </p:nvSpPr>
        <p:spPr bwMode="auto">
          <a:xfrm>
            <a:off x="3162300" y="57197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H</a:t>
            </a:r>
            <a:endParaRPr lang="ru-RU" b="1" i="1"/>
          </a:p>
        </p:txBody>
      </p:sp>
      <p:sp>
        <p:nvSpPr>
          <p:cNvPr id="6162" name="Text Box 235"/>
          <p:cNvSpPr txBox="1">
            <a:spLocks noChangeArrowheads="1"/>
          </p:cNvSpPr>
          <p:nvPr/>
        </p:nvSpPr>
        <p:spPr bwMode="auto">
          <a:xfrm>
            <a:off x="2133600" y="48053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G</a:t>
            </a:r>
            <a:endParaRPr lang="ru-RU" b="1" i="1"/>
          </a:p>
        </p:txBody>
      </p:sp>
      <p:sp>
        <p:nvSpPr>
          <p:cNvPr id="6163" name="Text Box 236"/>
          <p:cNvSpPr txBox="1">
            <a:spLocks noChangeArrowheads="1"/>
          </p:cNvSpPr>
          <p:nvPr/>
        </p:nvSpPr>
        <p:spPr bwMode="auto">
          <a:xfrm>
            <a:off x="2895600" y="34464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F</a:t>
            </a:r>
            <a:endParaRPr lang="ru-RU" b="1" i="1"/>
          </a:p>
        </p:txBody>
      </p:sp>
      <p:sp>
        <p:nvSpPr>
          <p:cNvPr id="6164" name="Text Box 237"/>
          <p:cNvSpPr txBox="1">
            <a:spLocks noChangeArrowheads="1"/>
          </p:cNvSpPr>
          <p:nvPr/>
        </p:nvSpPr>
        <p:spPr bwMode="auto">
          <a:xfrm>
            <a:off x="1968500" y="17065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E</a:t>
            </a:r>
            <a:endParaRPr lang="ru-RU" b="1" i="1"/>
          </a:p>
        </p:txBody>
      </p:sp>
      <p:sp>
        <p:nvSpPr>
          <p:cNvPr id="6165" name="Text Box 238"/>
          <p:cNvSpPr txBox="1">
            <a:spLocks noChangeArrowheads="1"/>
          </p:cNvSpPr>
          <p:nvPr/>
        </p:nvSpPr>
        <p:spPr bwMode="auto">
          <a:xfrm>
            <a:off x="2987675" y="3398838"/>
            <a:ext cx="369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66" name="Text Box 240"/>
          <p:cNvSpPr txBox="1">
            <a:spLocks noChangeArrowheads="1"/>
          </p:cNvSpPr>
          <p:nvPr/>
        </p:nvSpPr>
        <p:spPr bwMode="auto">
          <a:xfrm>
            <a:off x="4572000" y="3951288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0</a:t>
            </a:r>
            <a:r>
              <a:rPr lang="ru-RU" sz="2000" b="1">
                <a:latin typeface="Arial" charset="0"/>
              </a:rPr>
              <a:t>    1    </a:t>
            </a:r>
          </a:p>
        </p:txBody>
      </p:sp>
      <p:sp>
        <p:nvSpPr>
          <p:cNvPr id="6167" name="Text Box 241"/>
          <p:cNvSpPr txBox="1">
            <a:spLocks noChangeArrowheads="1"/>
          </p:cNvSpPr>
          <p:nvPr/>
        </p:nvSpPr>
        <p:spPr bwMode="auto">
          <a:xfrm>
            <a:off x="3352800" y="3967163"/>
            <a:ext cx="41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-2</a:t>
            </a:r>
            <a:r>
              <a:rPr lang="ru-RU" sz="2000" b="1">
                <a:latin typeface="Arial" charset="0"/>
              </a:rPr>
              <a:t>      </a:t>
            </a:r>
          </a:p>
        </p:txBody>
      </p:sp>
      <p:sp>
        <p:nvSpPr>
          <p:cNvPr id="6168" name="Text Box 242"/>
          <p:cNvSpPr txBox="1">
            <a:spLocks noChangeArrowheads="1"/>
          </p:cNvSpPr>
          <p:nvPr/>
        </p:nvSpPr>
        <p:spPr bwMode="auto">
          <a:xfrm>
            <a:off x="5394325" y="395763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2</a:t>
            </a:r>
            <a:endParaRPr lang="ru-RU" sz="2000" b="1">
              <a:latin typeface="Arial" charset="0"/>
            </a:endParaRPr>
          </a:p>
        </p:txBody>
      </p:sp>
      <p:sp>
        <p:nvSpPr>
          <p:cNvPr id="6169" name="Text Box 243"/>
          <p:cNvSpPr txBox="1">
            <a:spLocks noChangeArrowheads="1"/>
          </p:cNvSpPr>
          <p:nvPr/>
        </p:nvSpPr>
        <p:spPr bwMode="auto">
          <a:xfrm>
            <a:off x="6400800" y="39512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4</a:t>
            </a:r>
            <a:endParaRPr lang="ru-RU" sz="2000" b="1">
              <a:latin typeface="Arial" charset="0"/>
            </a:endParaRPr>
          </a:p>
        </p:txBody>
      </p:sp>
      <p:sp>
        <p:nvSpPr>
          <p:cNvPr id="6170" name="Text Box 244"/>
          <p:cNvSpPr txBox="1">
            <a:spLocks noChangeArrowheads="1"/>
          </p:cNvSpPr>
          <p:nvPr/>
        </p:nvSpPr>
        <p:spPr bwMode="auto">
          <a:xfrm>
            <a:off x="4114800" y="46370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-2</a:t>
            </a:r>
            <a:endParaRPr lang="ru-RU" sz="2000" b="1">
              <a:latin typeface="Arial" charset="0"/>
            </a:endParaRPr>
          </a:p>
        </p:txBody>
      </p:sp>
      <p:sp>
        <p:nvSpPr>
          <p:cNvPr id="6171" name="Text Box 245"/>
          <p:cNvSpPr txBox="1">
            <a:spLocks noChangeArrowheads="1"/>
          </p:cNvSpPr>
          <p:nvPr/>
        </p:nvSpPr>
        <p:spPr bwMode="auto">
          <a:xfrm>
            <a:off x="4114800" y="28844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2</a:t>
            </a:r>
            <a:endParaRPr lang="ru-RU" sz="2000" b="1">
              <a:latin typeface="Arial" charset="0"/>
            </a:endParaRPr>
          </a:p>
        </p:txBody>
      </p:sp>
      <p:sp>
        <p:nvSpPr>
          <p:cNvPr id="6172" name="Text Box 246"/>
          <p:cNvSpPr txBox="1">
            <a:spLocks noChangeArrowheads="1"/>
          </p:cNvSpPr>
          <p:nvPr/>
        </p:nvSpPr>
        <p:spPr bwMode="auto">
          <a:xfrm>
            <a:off x="4127500" y="197326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4</a:t>
            </a:r>
            <a:endParaRPr lang="ru-RU" sz="2000" b="1">
              <a:latin typeface="Arial" charset="0"/>
            </a:endParaRPr>
          </a:p>
        </p:txBody>
      </p:sp>
      <p:sp>
        <p:nvSpPr>
          <p:cNvPr id="7415" name="AutoShape 247"/>
          <p:cNvSpPr>
            <a:spLocks noChangeArrowheads="1"/>
          </p:cNvSpPr>
          <p:nvPr/>
        </p:nvSpPr>
        <p:spPr bwMode="auto">
          <a:xfrm>
            <a:off x="7142163" y="1196975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A</a:t>
            </a:r>
            <a:r>
              <a:rPr lang="en-US" sz="2800" b="1" dirty="0"/>
              <a:t> (2; 4);</a:t>
            </a:r>
            <a:endParaRPr lang="ru-RU" sz="2800" b="1" dirty="0"/>
          </a:p>
        </p:txBody>
      </p:sp>
      <p:sp>
        <p:nvSpPr>
          <p:cNvPr id="7416" name="AutoShape 248"/>
          <p:cNvSpPr>
            <a:spLocks noChangeArrowheads="1"/>
          </p:cNvSpPr>
          <p:nvPr/>
        </p:nvSpPr>
        <p:spPr bwMode="auto">
          <a:xfrm>
            <a:off x="7140575" y="1917700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B</a:t>
            </a:r>
            <a:r>
              <a:rPr lang="en-US" sz="2800" b="1" dirty="0"/>
              <a:t> (4; 2);</a:t>
            </a:r>
            <a:endParaRPr lang="ru-RU" sz="2800" b="1" dirty="0"/>
          </a:p>
        </p:txBody>
      </p:sp>
      <p:sp>
        <p:nvSpPr>
          <p:cNvPr id="7417" name="AutoShape 249"/>
          <p:cNvSpPr>
            <a:spLocks noChangeArrowheads="1"/>
          </p:cNvSpPr>
          <p:nvPr/>
        </p:nvSpPr>
        <p:spPr bwMode="auto">
          <a:xfrm>
            <a:off x="7140575" y="2638425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C</a:t>
            </a:r>
            <a:r>
              <a:rPr lang="en-US" sz="2800" b="1" dirty="0"/>
              <a:t> (3; 0);</a:t>
            </a:r>
            <a:endParaRPr lang="ru-RU" sz="2800" b="1" dirty="0"/>
          </a:p>
        </p:txBody>
      </p:sp>
      <p:sp>
        <p:nvSpPr>
          <p:cNvPr id="7418" name="AutoShape 250"/>
          <p:cNvSpPr>
            <a:spLocks noChangeArrowheads="1"/>
          </p:cNvSpPr>
          <p:nvPr/>
        </p:nvSpPr>
        <p:spPr bwMode="auto">
          <a:xfrm>
            <a:off x="7140575" y="3359150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D</a:t>
            </a:r>
            <a:r>
              <a:rPr lang="en-US" sz="2800" b="1" dirty="0"/>
              <a:t> (3; -3);</a:t>
            </a:r>
            <a:endParaRPr lang="ru-RU" sz="2800" b="1" dirty="0"/>
          </a:p>
        </p:txBody>
      </p:sp>
      <p:sp>
        <p:nvSpPr>
          <p:cNvPr id="7419" name="AutoShape 251"/>
          <p:cNvSpPr>
            <a:spLocks noChangeArrowheads="1"/>
          </p:cNvSpPr>
          <p:nvPr/>
        </p:nvSpPr>
        <p:spPr bwMode="auto">
          <a:xfrm>
            <a:off x="7140575" y="4079875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E</a:t>
            </a:r>
            <a:r>
              <a:rPr lang="en-US" sz="2800" b="1" dirty="0"/>
              <a:t> (-5; 4);</a:t>
            </a:r>
            <a:endParaRPr lang="ru-RU" sz="2800" b="1" dirty="0"/>
          </a:p>
        </p:txBody>
      </p:sp>
      <p:sp>
        <p:nvSpPr>
          <p:cNvPr id="7420" name="AutoShape 252"/>
          <p:cNvSpPr>
            <a:spLocks noChangeArrowheads="1"/>
          </p:cNvSpPr>
          <p:nvPr/>
        </p:nvSpPr>
        <p:spPr bwMode="auto">
          <a:xfrm>
            <a:off x="7140575" y="4800600"/>
            <a:ext cx="1679575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/>
              <a:t>F</a:t>
            </a:r>
            <a:r>
              <a:rPr lang="en-US" sz="2800" b="1" dirty="0"/>
              <a:t> (-3; 0);</a:t>
            </a:r>
            <a:endParaRPr lang="ru-RU" sz="2800" b="1" dirty="0"/>
          </a:p>
        </p:txBody>
      </p:sp>
      <p:sp>
        <p:nvSpPr>
          <p:cNvPr id="7421" name="AutoShape 253"/>
          <p:cNvSpPr>
            <a:spLocks noChangeArrowheads="1"/>
          </p:cNvSpPr>
          <p:nvPr/>
        </p:nvSpPr>
        <p:spPr bwMode="auto">
          <a:xfrm>
            <a:off x="7140575" y="5521325"/>
            <a:ext cx="1685925" cy="510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/>
              <a:t>G</a:t>
            </a:r>
            <a:r>
              <a:rPr lang="en-US" sz="2400" b="1" dirty="0"/>
              <a:t> (-4; -2);</a:t>
            </a:r>
            <a:endParaRPr lang="ru-RU" sz="2400" b="1" dirty="0"/>
          </a:p>
        </p:txBody>
      </p:sp>
      <p:sp>
        <p:nvSpPr>
          <p:cNvPr id="7422" name="AutoShape 254"/>
          <p:cNvSpPr>
            <a:spLocks noChangeArrowheads="1"/>
          </p:cNvSpPr>
          <p:nvPr/>
        </p:nvSpPr>
        <p:spPr bwMode="auto">
          <a:xfrm>
            <a:off x="7140575" y="6243638"/>
            <a:ext cx="1685925" cy="510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/>
              <a:t>H</a:t>
            </a:r>
            <a:r>
              <a:rPr lang="en-US" sz="2400" b="1" dirty="0"/>
              <a:t> (-2; -4).</a:t>
            </a:r>
            <a:endParaRPr lang="ru-RU" sz="2400" b="1" dirty="0"/>
          </a:p>
        </p:txBody>
      </p:sp>
      <p:sp>
        <p:nvSpPr>
          <p:cNvPr id="6181" name="Rectangle 255"/>
          <p:cNvSpPr>
            <a:spLocks noChangeArrowheads="1"/>
          </p:cNvSpPr>
          <p:nvPr/>
        </p:nvSpPr>
        <p:spPr bwMode="auto">
          <a:xfrm>
            <a:off x="4479925" y="320516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6182" name="TextBox 255"/>
          <p:cNvSpPr txBox="1">
            <a:spLocks noChangeArrowheads="1"/>
          </p:cNvSpPr>
          <p:nvPr/>
        </p:nvSpPr>
        <p:spPr bwMode="auto">
          <a:xfrm>
            <a:off x="1781175" y="3973513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-5</a:t>
            </a:r>
          </a:p>
        </p:txBody>
      </p:sp>
      <p:sp>
        <p:nvSpPr>
          <p:cNvPr id="6183" name="TextBox 256"/>
          <p:cNvSpPr txBox="1">
            <a:spLocks noChangeArrowheads="1"/>
          </p:cNvSpPr>
          <p:nvPr/>
        </p:nvSpPr>
        <p:spPr bwMode="auto">
          <a:xfrm>
            <a:off x="4225925" y="3341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</a:t>
            </a:r>
          </a:p>
        </p:txBody>
      </p:sp>
      <p:sp>
        <p:nvSpPr>
          <p:cNvPr id="6184" name="TextBox 257"/>
          <p:cNvSpPr txBox="1">
            <a:spLocks noChangeArrowheads="1"/>
          </p:cNvSpPr>
          <p:nvPr/>
        </p:nvSpPr>
        <p:spPr bwMode="auto">
          <a:xfrm>
            <a:off x="4210050" y="2427288"/>
            <a:ext cx="18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3</a:t>
            </a:r>
          </a:p>
        </p:txBody>
      </p:sp>
      <p:sp>
        <p:nvSpPr>
          <p:cNvPr id="6185" name="TextBox 258"/>
          <p:cNvSpPr txBox="1">
            <a:spLocks noChangeArrowheads="1"/>
          </p:cNvSpPr>
          <p:nvPr/>
        </p:nvSpPr>
        <p:spPr bwMode="auto">
          <a:xfrm>
            <a:off x="4194175" y="4256088"/>
            <a:ext cx="42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-1</a:t>
            </a:r>
          </a:p>
        </p:txBody>
      </p:sp>
      <p:sp>
        <p:nvSpPr>
          <p:cNvPr id="6186" name="TextBox 259"/>
          <p:cNvSpPr txBox="1">
            <a:spLocks noChangeArrowheads="1"/>
          </p:cNvSpPr>
          <p:nvPr/>
        </p:nvSpPr>
        <p:spPr bwMode="auto">
          <a:xfrm>
            <a:off x="4194175" y="50927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-3</a:t>
            </a:r>
          </a:p>
        </p:txBody>
      </p:sp>
      <p:sp>
        <p:nvSpPr>
          <p:cNvPr id="6187" name="TextBox 260"/>
          <p:cNvSpPr txBox="1">
            <a:spLocks noChangeArrowheads="1"/>
          </p:cNvSpPr>
          <p:nvPr/>
        </p:nvSpPr>
        <p:spPr bwMode="auto">
          <a:xfrm>
            <a:off x="4210050" y="5502275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-4</a:t>
            </a:r>
          </a:p>
        </p:txBody>
      </p:sp>
      <p:cxnSp>
        <p:nvCxnSpPr>
          <p:cNvPr id="264" name="Прямая соединительная линия 263"/>
          <p:cNvCxnSpPr>
            <a:cxnSpLocks noChangeShapeType="1"/>
          </p:cNvCxnSpPr>
          <p:nvPr/>
        </p:nvCxnSpPr>
        <p:spPr bwMode="auto">
          <a:xfrm rot="5400000">
            <a:off x="4766469" y="3085306"/>
            <a:ext cx="1709738" cy="349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74" name="Прямая соединительная линия 273"/>
          <p:cNvCxnSpPr>
            <a:cxnSpLocks noChangeShapeType="1"/>
          </p:cNvCxnSpPr>
          <p:nvPr/>
        </p:nvCxnSpPr>
        <p:spPr bwMode="auto">
          <a:xfrm rot="10800000" flipV="1">
            <a:off x="4610100" y="2139950"/>
            <a:ext cx="977900" cy="127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" grpId="0" animBg="1" autoUpdateAnimBg="0"/>
      <p:bldP spid="7416" grpId="0" animBg="1" autoUpdateAnimBg="0"/>
      <p:bldP spid="7417" grpId="0" animBg="1" autoUpdateAnimBg="0"/>
      <p:bldP spid="7418" grpId="0" animBg="1" autoUpdateAnimBg="0"/>
      <p:bldP spid="7419" grpId="0" animBg="1" autoUpdateAnimBg="0"/>
      <p:bldP spid="7420" grpId="0" animBg="1" autoUpdateAnimBg="0"/>
      <p:bldP spid="7421" grpId="0" animBg="1" autoUpdateAnimBg="0"/>
      <p:bldP spid="742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9221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корабля надо высадить 80 пассажиров. Какое наименьшее количество семиместных лодок понадобится, чтобы всех пассажиров доставить на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берег?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Найдите значение выражения: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35 · 11; 	б) 71 · 11; 	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52 · 11; 	г) 84 · 11. </a:t>
            </a:r>
          </a:p>
          <a:p>
            <a:endParaRPr lang="ru-RU" dirty="0"/>
          </a:p>
        </p:txBody>
      </p:sp>
      <p:pic>
        <p:nvPicPr>
          <p:cNvPr id="4" name="Рисунок 3" descr="кораб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254" y="2204864"/>
            <a:ext cx="3189746" cy="2941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Работа по учебнику</a:t>
            </a:r>
            <a:endParaRPr lang="ru-RU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5400600" cy="194421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стр. 246 №1393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246, №1398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248, №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1411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9FA"/>
              </a:clrFrom>
              <a:clrTo>
                <a:srgbClr val="FAF9FA">
                  <a:alpha val="0"/>
                </a:srgbClr>
              </a:clrTo>
            </a:clrChange>
          </a:blip>
          <a:srcRect t="13341"/>
          <a:stretch>
            <a:fillRect/>
          </a:stretch>
        </p:blipFill>
        <p:spPr>
          <a:xfrm>
            <a:off x="4499992" y="2780928"/>
            <a:ext cx="376690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608512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Решите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уравнение: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4х + 12 = 3х + 8 		</a:t>
            </a:r>
            <a:endParaRPr lang="ru-RU" sz="3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0,3(5х – 7) = 3(0,2х + 3,2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Запишите программу выполнения действий:</a:t>
            </a:r>
          </a:p>
          <a:p>
            <a:pPr>
              <a:buNone/>
            </a:pPr>
            <a:r>
              <a:rPr lang="en-US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+b · c</a:t>
            </a:r>
            <a:r>
              <a:rPr lang="en-US" sz="3600" i="1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d – e + f – k</a:t>
            </a:r>
            <a:r>
              <a:rPr lang="en-US" sz="3600" i="1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3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3"/>
          <p:cNvSpPr>
            <a:spLocks noGrp="1" noChangeArrowheads="1"/>
          </p:cNvSpPr>
          <p:nvPr>
            <p:ph type="title"/>
          </p:nvPr>
        </p:nvSpPr>
        <p:spPr>
          <a:xfrm>
            <a:off x="539552" y="284455"/>
            <a:ext cx="7848872" cy="1200329"/>
          </a:xfrm>
          <a:gradFill rotWithShape="1">
            <a:gsLst>
              <a:gs pos="0">
                <a:srgbClr val="FBF9D1"/>
              </a:gs>
              <a:gs pos="50000">
                <a:schemeClr val="bg1"/>
              </a:gs>
              <a:gs pos="100000">
                <a:srgbClr val="FBF9D1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600" b="1" kern="1200" dirty="0">
                <a:solidFill>
                  <a:srgbClr val="006600"/>
                </a:solidFill>
                <a:ea typeface="+mn-ea"/>
                <a:cs typeface="Times New Roman" pitchFamily="18" charset="0"/>
              </a:rPr>
              <a:t>Назовите координаты </a:t>
            </a:r>
            <a:r>
              <a:rPr lang="ru-RU" sz="3600" b="1" kern="1200" dirty="0" smtClean="0">
                <a:solidFill>
                  <a:srgbClr val="006600"/>
                </a:solidFill>
                <a:ea typeface="+mn-ea"/>
                <a:cs typeface="Times New Roman" pitchFamily="18" charset="0"/>
              </a:rPr>
              <a:t/>
            </a:r>
            <a:br>
              <a:rPr lang="ru-RU" sz="3600" b="1" kern="1200" dirty="0" smtClean="0">
                <a:solidFill>
                  <a:srgbClr val="006600"/>
                </a:solidFill>
                <a:ea typeface="+mn-ea"/>
                <a:cs typeface="Times New Roman" pitchFamily="18" charset="0"/>
              </a:rPr>
            </a:br>
            <a:r>
              <a:rPr lang="ru-RU" sz="3600" b="1" kern="1200" dirty="0" smtClean="0">
                <a:solidFill>
                  <a:srgbClr val="006600"/>
                </a:solidFill>
                <a:ea typeface="+mn-ea"/>
                <a:cs typeface="Times New Roman" pitchFamily="18" charset="0"/>
              </a:rPr>
              <a:t>вершин </a:t>
            </a:r>
            <a:r>
              <a:rPr lang="ru-RU" sz="3600" b="1" kern="1200" dirty="0">
                <a:solidFill>
                  <a:srgbClr val="006600"/>
                </a:solidFill>
                <a:ea typeface="+mn-ea"/>
                <a:cs typeface="Times New Roman" pitchFamily="18" charset="0"/>
              </a:rPr>
              <a:t>треугольника</a:t>
            </a:r>
          </a:p>
        </p:txBody>
      </p:sp>
      <p:grpSp>
        <p:nvGrpSpPr>
          <p:cNvPr id="2" name="Группа 65"/>
          <p:cNvGrpSpPr/>
          <p:nvPr/>
        </p:nvGrpSpPr>
        <p:grpSpPr>
          <a:xfrm>
            <a:off x="395288" y="1773238"/>
            <a:ext cx="7993062" cy="4679950"/>
            <a:chOff x="395288" y="1773238"/>
            <a:chExt cx="7993062" cy="467995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95288" y="1773238"/>
              <a:ext cx="7993062" cy="4679950"/>
              <a:chOff x="476" y="1117"/>
              <a:chExt cx="5035" cy="2948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476" y="1162"/>
                <a:ext cx="5035" cy="2903"/>
                <a:chOff x="476" y="1162"/>
                <a:chExt cx="5035" cy="2903"/>
              </a:xfrm>
            </p:grpSpPr>
            <p:sp>
              <p:nvSpPr>
                <p:cNvPr id="7188" name="Rectangle 4"/>
                <p:cNvSpPr>
                  <a:spLocks noChangeArrowheads="1"/>
                </p:cNvSpPr>
                <p:nvPr/>
              </p:nvSpPr>
              <p:spPr bwMode="auto">
                <a:xfrm>
                  <a:off x="521" y="1162"/>
                  <a:ext cx="4990" cy="2903"/>
                </a:xfrm>
                <a:prstGeom prst="rect">
                  <a:avLst/>
                </a:prstGeom>
                <a:solidFill>
                  <a:srgbClr val="FFEEBD"/>
                </a:solidFill>
                <a:ln w="9525">
                  <a:solidFill>
                    <a:srgbClr val="FFEEB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476" y="1162"/>
                  <a:ext cx="5035" cy="2903"/>
                  <a:chOff x="476" y="1162"/>
                  <a:chExt cx="5035" cy="2903"/>
                </a:xfrm>
              </p:grpSpPr>
              <p:grpSp>
                <p:nvGrpSpPr>
                  <p:cNvPr id="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21" y="1162"/>
                    <a:ext cx="4990" cy="2903"/>
                    <a:chOff x="612" y="1071"/>
                    <a:chExt cx="4990" cy="2903"/>
                  </a:xfrm>
                </p:grpSpPr>
                <p:sp>
                  <p:nvSpPr>
                    <p:cNvPr id="7200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1071"/>
                      <a:ext cx="0" cy="290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0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2614"/>
                      <a:ext cx="499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" y="1071"/>
                      <a:ext cx="4990" cy="2903"/>
                      <a:chOff x="612" y="1071"/>
                      <a:chExt cx="4990" cy="2903"/>
                    </a:xfrm>
                  </p:grpSpPr>
                  <p:grpSp>
                    <p:nvGrpSpPr>
                      <p:cNvPr id="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2" y="2886"/>
                        <a:ext cx="4990" cy="1088"/>
                        <a:chOff x="612" y="2886"/>
                        <a:chExt cx="4990" cy="1088"/>
                      </a:xfrm>
                    </p:grpSpPr>
                    <p:sp>
                      <p:nvSpPr>
                        <p:cNvPr id="722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2886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3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158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3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430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32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702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3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974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2" y="1253"/>
                        <a:ext cx="4990" cy="1088"/>
                        <a:chOff x="612" y="2886"/>
                        <a:chExt cx="4990" cy="1088"/>
                      </a:xfrm>
                    </p:grpSpPr>
                    <p:sp>
                      <p:nvSpPr>
                        <p:cNvPr id="7224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2886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5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158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6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430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7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702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8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2" y="3974"/>
                          <a:ext cx="49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3" y="1071"/>
                        <a:ext cx="1905" cy="2903"/>
                        <a:chOff x="703" y="1071"/>
                        <a:chExt cx="1905" cy="2903"/>
                      </a:xfrm>
                    </p:grpSpPr>
                    <p:sp>
                      <p:nvSpPr>
                        <p:cNvPr id="7216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08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7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36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8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4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9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91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0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19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1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7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2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75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23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03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1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2" y="1071"/>
                        <a:ext cx="1905" cy="2903"/>
                        <a:chOff x="703" y="1071"/>
                        <a:chExt cx="1905" cy="2903"/>
                      </a:xfrm>
                    </p:grpSpPr>
                    <p:sp>
                      <p:nvSpPr>
                        <p:cNvPr id="7208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08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09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36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0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4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1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91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2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19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3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7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4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75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215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03" y="1071"/>
                          <a:ext cx="0" cy="290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7207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9" y="1071"/>
                        <a:ext cx="0" cy="290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19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2704"/>
                    <a:ext cx="491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-8   -7    -6   -5   -4  -3   -2   -1     0   1    2    3    4    5    6     7    8    9 </a:t>
                    </a:r>
                  </a:p>
                </p:txBody>
              </p:sp>
              <p:sp>
                <p:nvSpPr>
                  <p:cNvPr id="719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1207"/>
                    <a:ext cx="20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719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1480"/>
                    <a:ext cx="20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719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1797"/>
                    <a:ext cx="20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719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2024"/>
                    <a:ext cx="20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719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2296"/>
                    <a:ext cx="20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1</a:t>
                    </a:r>
                  </a:p>
                </p:txBody>
              </p:sp>
              <p:sp>
                <p:nvSpPr>
                  <p:cNvPr id="719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3113"/>
                    <a:ext cx="25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-2</a:t>
                    </a:r>
                  </a:p>
                </p:txBody>
              </p:sp>
              <p:sp>
                <p:nvSpPr>
                  <p:cNvPr id="719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3385"/>
                    <a:ext cx="25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-3</a:t>
                    </a:r>
                  </a:p>
                </p:txBody>
              </p:sp>
              <p:sp>
                <p:nvSpPr>
                  <p:cNvPr id="719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3657"/>
                    <a:ext cx="25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>
                        <a:latin typeface="Arial" charset="0"/>
                      </a:rPr>
                      <a:t>-4</a:t>
                    </a:r>
                  </a:p>
                </p:txBody>
              </p:sp>
            </p:grpSp>
          </p:grpSp>
          <p:sp>
            <p:nvSpPr>
              <p:cNvPr id="7185" name="Text Box 50"/>
              <p:cNvSpPr txBox="1">
                <a:spLocks noChangeArrowheads="1"/>
              </p:cNvSpPr>
              <p:nvPr/>
            </p:nvSpPr>
            <p:spPr bwMode="auto">
              <a:xfrm>
                <a:off x="5284" y="2478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Arial" charset="0"/>
                  </a:rPr>
                  <a:t>х</a:t>
                </a:r>
              </a:p>
            </p:txBody>
          </p:sp>
          <p:sp>
            <p:nvSpPr>
              <p:cNvPr id="7186" name="Text Box 51"/>
              <p:cNvSpPr txBox="1">
                <a:spLocks noChangeArrowheads="1"/>
              </p:cNvSpPr>
              <p:nvPr/>
            </p:nvSpPr>
            <p:spPr bwMode="auto">
              <a:xfrm>
                <a:off x="2835" y="1117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Arial" charset="0"/>
                  </a:rPr>
                  <a:t>у</a:t>
                </a:r>
              </a:p>
            </p:txBody>
          </p:sp>
          <p:sp>
            <p:nvSpPr>
              <p:cNvPr id="7187" name="Text Box 52"/>
              <p:cNvSpPr txBox="1">
                <a:spLocks noChangeArrowheads="1"/>
              </p:cNvSpPr>
              <p:nvPr/>
            </p:nvSpPr>
            <p:spPr bwMode="auto">
              <a:xfrm>
                <a:off x="2562" y="2840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Arial" charset="0"/>
                  </a:rPr>
                  <a:t>-1</a:t>
                </a:r>
              </a:p>
            </p:txBody>
          </p:sp>
        </p:grp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>
              <a:off x="1887538" y="2554288"/>
              <a:ext cx="3917950" cy="3503612"/>
              <a:chOff x="1189" y="1609"/>
              <a:chExt cx="2468" cy="2207"/>
            </a:xfrm>
          </p:grpSpPr>
          <p:sp>
            <p:nvSpPr>
              <p:cNvPr id="7179" name="Freeform 74"/>
              <p:cNvSpPr>
                <a:spLocks/>
              </p:cNvSpPr>
              <p:nvPr/>
            </p:nvSpPr>
            <p:spPr bwMode="auto">
              <a:xfrm>
                <a:off x="1194" y="1614"/>
                <a:ext cx="2460" cy="2202"/>
              </a:xfrm>
              <a:custGeom>
                <a:avLst/>
                <a:gdLst>
                  <a:gd name="T0" fmla="*/ 0 w 2460"/>
                  <a:gd name="T1" fmla="*/ 1632 h 2202"/>
                  <a:gd name="T2" fmla="*/ 1902 w 2460"/>
                  <a:gd name="T3" fmla="*/ 0 h 2202"/>
                  <a:gd name="T4" fmla="*/ 2460 w 2460"/>
                  <a:gd name="T5" fmla="*/ 2202 h 2202"/>
                  <a:gd name="T6" fmla="*/ 0 w 2460"/>
                  <a:gd name="T7" fmla="*/ 1632 h 22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60" h="2202">
                    <a:moveTo>
                      <a:pt x="0" y="1632"/>
                    </a:moveTo>
                    <a:lnTo>
                      <a:pt x="1902" y="0"/>
                    </a:lnTo>
                    <a:lnTo>
                      <a:pt x="2460" y="2202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rgbClr val="0099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1189" y="1609"/>
                <a:ext cx="2468" cy="2194"/>
                <a:chOff x="1189" y="1609"/>
                <a:chExt cx="2468" cy="2194"/>
              </a:xfrm>
            </p:grpSpPr>
            <p:sp>
              <p:nvSpPr>
                <p:cNvPr id="718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189" y="1609"/>
                  <a:ext cx="1910" cy="163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2" name="Line 71"/>
                <p:cNvSpPr>
                  <a:spLocks noChangeShapeType="1"/>
                </p:cNvSpPr>
                <p:nvPr/>
              </p:nvSpPr>
              <p:spPr bwMode="auto">
                <a:xfrm>
                  <a:off x="3109" y="1618"/>
                  <a:ext cx="539" cy="217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3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1189" y="3246"/>
                  <a:ext cx="2468" cy="557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4851400" y="25003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 rot="525135">
            <a:off x="4965700" y="2192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5715000" y="595471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 rot="525135">
            <a:off x="5781675" y="56848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35150" y="5084763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 rot="525135">
            <a:off x="1625600" y="47005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8" grpId="0" animBg="1"/>
      <p:bldP spid="8269" grpId="0"/>
      <p:bldP spid="8269" grpId="1"/>
      <p:bldP spid="8270" grpId="0" animBg="1"/>
      <p:bldP spid="8271" grpId="0"/>
      <p:bldP spid="8271" grpId="1"/>
      <p:bldP spid="8272" grpId="0" animBg="1"/>
      <p:bldP spid="8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>
                  <a:solidFill>
                    <a:srgbClr val="00B050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урока</a:t>
            </a:r>
            <a:endParaRPr lang="ru-RU" sz="6600" b="1" spc="50" dirty="0">
              <a:ln w="11430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5040560"/>
          </a:xfrm>
        </p:spPr>
        <p:txBody>
          <a:bodyPr/>
          <a:lstStyle/>
          <a:p>
            <a:pPr marL="0" indent="36195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Отметьте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точку в той четверти, где считаете нужным. Но при этом вы должны учитывать, что АБСЦИССА точки характеризует ваши открытия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36195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"+"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узнали много нового на уроке, тема важна и вы говорите спасибо Декарту;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36195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"–"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было скучно и неинтересно.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ОРДИНАТА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точки характеризует степень усвоения: </a:t>
            </a:r>
            <a:endParaRPr lang="ru-RU" sz="2800" dirty="0"/>
          </a:p>
          <a:p>
            <a:pPr marL="0" indent="36195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"+"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всё поняли;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36195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"–"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не понятно или частично не понятно.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36195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вами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12776"/>
            <a:ext cx="5544616" cy="3384376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§9 п.45 повторить</a:t>
            </a:r>
            <a:endParaRPr lang="ru-RU" sz="4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248-249 </a:t>
            </a:r>
            <a:endParaRPr lang="ru-RU" sz="4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1418, №1421(б</a:t>
            </a: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1422, №1424(б) 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323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Урок №2</vt:lpstr>
      <vt:lpstr>Слайд 3</vt:lpstr>
      <vt:lpstr>Слайд 4</vt:lpstr>
      <vt:lpstr>Работа по учебнику</vt:lpstr>
      <vt:lpstr>Слайд 6</vt:lpstr>
      <vt:lpstr>Назовите координаты  вершин треугольника</vt:lpstr>
      <vt:lpstr>Итог урока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Elena</cp:lastModifiedBy>
  <cp:revision>63</cp:revision>
  <dcterms:created xsi:type="dcterms:W3CDTF">2012-08-12T16:04:58Z</dcterms:created>
  <dcterms:modified xsi:type="dcterms:W3CDTF">2016-03-01T17:19:56Z</dcterms:modified>
</cp:coreProperties>
</file>