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7" r:id="rId2"/>
    <p:sldId id="265" r:id="rId3"/>
    <p:sldId id="256" r:id="rId4"/>
    <p:sldId id="257" r:id="rId5"/>
    <p:sldId id="264" r:id="rId6"/>
    <p:sldId id="260" r:id="rId7"/>
    <p:sldId id="262" r:id="rId8"/>
    <p:sldId id="263" r:id="rId9"/>
    <p:sldId id="261" r:id="rId10"/>
    <p:sldId id="258" r:id="rId11"/>
    <p:sldId id="259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537" autoAdjust="0"/>
  </p:normalViewPr>
  <p:slideViewPr>
    <p:cSldViewPr>
      <p:cViewPr varScale="1">
        <p:scale>
          <a:sx n="96" d="100"/>
          <a:sy n="96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0443" y="2060848"/>
            <a:ext cx="70567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Практические задания по роману И.С</a:t>
            </a:r>
            <a:r>
              <a:rPr lang="ru-RU" sz="4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Тургенева </a:t>
            </a:r>
            <a:endParaRPr lang="ru-RU" sz="4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4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«Отцы и дети»</a:t>
            </a:r>
            <a:endParaRPr lang="ru-RU" sz="4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39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14290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Концепция героя в романе И.С.Тургенева «Отцы и дети»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642918"/>
          <a:ext cx="8501124" cy="6045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10"/>
                <a:gridCol w="1214446"/>
                <a:gridCol w="1893106"/>
                <a:gridCol w="1416854"/>
                <a:gridCol w="1416854"/>
                <a:gridCol w="1416854"/>
              </a:tblGrid>
              <a:tr h="3029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Е.Базаров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П.Кирсанов</a:t>
                      </a:r>
                      <a:endParaRPr lang="ru-RU" sz="1600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Смелый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Желчный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Недалекий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Примитивный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2329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Духовно ограниченный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2329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Умеющий глубоко любить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2329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Умеющий глубоко страдать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Отставной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Сильный духовно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Вызывающий неприязнь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Невоспитанный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Нахал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распущенный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14290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Концепция героя в романе И.С.Тургенева «Отцы и дети»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642918"/>
          <a:ext cx="8501124" cy="6098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10"/>
                <a:gridCol w="1357322"/>
                <a:gridCol w="1750230"/>
                <a:gridCol w="1416854"/>
                <a:gridCol w="1416854"/>
                <a:gridCol w="1416854"/>
              </a:tblGrid>
              <a:tr h="2256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Е.Базаров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П.Кирсанов</a:t>
                      </a:r>
                      <a:endParaRPr lang="ru-RU" sz="1600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Слащаво-приторный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Любящий красивую фразу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Болеющий за русский народ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Понимающий жизнь народа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4863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Остроумный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599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Суетливый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3149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Несдержанный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2292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1435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Размазня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0578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волевой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Эгоистичный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Лишний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Третья учебная ситуация.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Концепция героя в романе И.С.Тургенева «Отцы и дети»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2357430"/>
          <a:ext cx="8429684" cy="3626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7454"/>
                <a:gridCol w="6072230"/>
              </a:tblGrid>
              <a:tr h="428626">
                <a:tc>
                  <a:txBody>
                    <a:bodyPr/>
                    <a:lstStyle/>
                    <a:p>
                      <a:r>
                        <a:rPr lang="ru-RU" dirty="0" smtClean="0"/>
                        <a:t>Детали портрета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Сфера интересов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Я-концепция</a:t>
                      </a:r>
                      <a:r>
                        <a:rPr lang="ru-RU" dirty="0" smtClean="0"/>
                        <a:t> героя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058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 героя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Судьба героя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07"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Характеристика, данная другими героями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798">
                <a:tc>
                  <a:txBody>
                    <a:bodyPr/>
                    <a:lstStyle/>
                    <a:p>
                      <a:r>
                        <a:rPr lang="ru-RU" dirty="0" smtClean="0"/>
                        <a:t>Прямая авторская позиция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2910" y="1071546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Используя текст романа «Отцы и дети», собственные наблюдения и выводы, сделанные после прочтения романа, дайте характеристику следующим героям: Евгению Базарову, Василию Базарову, Аркадию Кирсанову, Николаю Петровичу Кирсанову, Павлу Петровичу Кирсанову.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64701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Использованные источники:</a:t>
            </a:r>
          </a:p>
          <a:p>
            <a:r>
              <a:rPr lang="ru-RU" sz="2400" b="1" dirty="0" smtClean="0"/>
              <a:t>Л.Г. </a:t>
            </a:r>
            <a:r>
              <a:rPr lang="ru-RU" sz="2400" b="1" dirty="0" err="1" smtClean="0"/>
              <a:t>Максидонова</a:t>
            </a:r>
            <a:r>
              <a:rPr lang="ru-RU" sz="2400" b="1" dirty="0" smtClean="0"/>
              <a:t> .Конспекты уроков для учителя литературы: 10 класс: Русская литература </a:t>
            </a:r>
            <a:r>
              <a:rPr lang="en-US" sz="2400" b="1" dirty="0" smtClean="0"/>
              <a:t>XIX</a:t>
            </a:r>
            <a:r>
              <a:rPr lang="ru-RU" sz="2400" b="1" dirty="0" smtClean="0"/>
              <a:t> века: Вторая половина: В 2 ч.</a:t>
            </a:r>
          </a:p>
          <a:p>
            <a:r>
              <a:rPr lang="ru-RU" sz="2400" b="1" dirty="0" smtClean="0"/>
              <a:t>М.: Гуманитарное издательство ВЛАДОС, 2000 год.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07904" y="551723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Т.Р. Наумова, учитель русского языка и литературы </a:t>
            </a:r>
          </a:p>
          <a:p>
            <a:pPr algn="ctr"/>
            <a:r>
              <a:rPr lang="ru-RU" sz="1400" dirty="0" smtClean="0"/>
              <a:t>МБОУ «СОШ № 18» города Воткинска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460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071546"/>
            <a:ext cx="72152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Заполните данную ниже таблицу  до прочтения романа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И.С. Тургенева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«Отцы и дети»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85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Первая учебная ситуация. Игра с заглавием.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2571744"/>
          <a:ext cx="8429684" cy="331788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28826"/>
                <a:gridCol w="1928826"/>
                <a:gridCol w="2464611"/>
                <a:gridCol w="2107421"/>
              </a:tblGrid>
              <a:tr h="5814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Отцы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Взаимоотношения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Отцы и дети</a:t>
                      </a:r>
                      <a:endParaRPr lang="ru-RU" dirty="0"/>
                    </a:p>
                  </a:txBody>
                  <a:tcPr/>
                </a:tc>
              </a:tr>
              <a:tr h="27364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1142984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Какие персонажи могут встречаться в романе с названием «Отцы и дети»?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Какие отношения между ними возможны?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Запишите свои ассоциации в таблицу.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85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Взаимоотношения Отцов и Детей в романе И. С. Тургенева «Отцы и дети»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397000"/>
          <a:ext cx="8429684" cy="501955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28826"/>
                <a:gridCol w="2143140"/>
                <a:gridCol w="2250297"/>
                <a:gridCol w="2107421"/>
              </a:tblGrid>
              <a:tr h="5814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Отцы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Взаимо</a:t>
                      </a:r>
                      <a:r>
                        <a:rPr lang="ru-RU" dirty="0" smtClean="0"/>
                        <a:t>-</a:t>
                      </a:r>
                    </a:p>
                    <a:p>
                      <a:pPr algn="ctr"/>
                      <a:r>
                        <a:rPr lang="ru-RU" dirty="0" smtClean="0"/>
                        <a:t>отношения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Отцы и дети</a:t>
                      </a:r>
                      <a:endParaRPr lang="ru-RU" dirty="0"/>
                    </a:p>
                  </a:txBody>
                  <a:tcPr/>
                </a:tc>
              </a:tr>
              <a:tr h="437947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Пожилые люди,</a:t>
                      </a:r>
                    </a:p>
                    <a:p>
                      <a:r>
                        <a:rPr lang="ru-RU" b="1" dirty="0" smtClean="0"/>
                        <a:t>старики,</a:t>
                      </a:r>
                    </a:p>
                    <a:p>
                      <a:r>
                        <a:rPr lang="ru-RU" b="1" dirty="0" smtClean="0"/>
                        <a:t>родители,</a:t>
                      </a:r>
                    </a:p>
                    <a:p>
                      <a:r>
                        <a:rPr lang="ru-RU" sz="1600" b="1" dirty="0" smtClean="0"/>
                        <a:t>рассудительные,</a:t>
                      </a:r>
                    </a:p>
                    <a:p>
                      <a:r>
                        <a:rPr lang="ru-RU" b="1" dirty="0" smtClean="0"/>
                        <a:t>умудренные опытом, учителя, консерваторы, люди с устаревшими взглядами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Молодые люди,</a:t>
                      </a:r>
                    </a:p>
                    <a:p>
                      <a:r>
                        <a:rPr lang="ru-RU" b="1" dirty="0" smtClean="0"/>
                        <a:t>юнцы,</a:t>
                      </a:r>
                    </a:p>
                    <a:p>
                      <a:r>
                        <a:rPr lang="ru-RU" sz="1600" b="1" dirty="0" smtClean="0"/>
                        <a:t>легкомысленные,</a:t>
                      </a:r>
                    </a:p>
                    <a:p>
                      <a:r>
                        <a:rPr lang="ru-RU" b="1" dirty="0" smtClean="0"/>
                        <a:t>безрассудные, нуждающиеся в помощи,</a:t>
                      </a:r>
                    </a:p>
                    <a:p>
                      <a:r>
                        <a:rPr lang="ru-RU" b="1" dirty="0" smtClean="0"/>
                        <a:t>прогрессивные, люди новых взглядов, деятельные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Любовь,</a:t>
                      </a:r>
                    </a:p>
                    <a:p>
                      <a:r>
                        <a:rPr lang="ru-RU" b="1" dirty="0" smtClean="0"/>
                        <a:t>враждебность,</a:t>
                      </a:r>
                    </a:p>
                    <a:p>
                      <a:r>
                        <a:rPr lang="ru-RU" b="1" dirty="0" smtClean="0"/>
                        <a:t>равнодушие,</a:t>
                      </a:r>
                    </a:p>
                    <a:p>
                      <a:r>
                        <a:rPr lang="ru-RU" b="1" dirty="0" smtClean="0"/>
                        <a:t>ненависть,</a:t>
                      </a:r>
                    </a:p>
                    <a:p>
                      <a:r>
                        <a:rPr lang="ru-RU" b="1" dirty="0" smtClean="0"/>
                        <a:t>уважение,</a:t>
                      </a:r>
                    </a:p>
                    <a:p>
                      <a:r>
                        <a:rPr lang="ru-RU" b="1" dirty="0" smtClean="0"/>
                        <a:t>доверие,</a:t>
                      </a:r>
                    </a:p>
                    <a:p>
                      <a:r>
                        <a:rPr lang="ru-RU" b="1" dirty="0" smtClean="0"/>
                        <a:t>зависимость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Разные поколения,</a:t>
                      </a:r>
                    </a:p>
                    <a:p>
                      <a:r>
                        <a:rPr lang="ru-RU" b="1" dirty="0" smtClean="0"/>
                        <a:t>не понимают друг друга,</a:t>
                      </a:r>
                    </a:p>
                    <a:p>
                      <a:r>
                        <a:rPr lang="ru-RU" b="1" dirty="0" smtClean="0"/>
                        <a:t>противоборствующие группы,</a:t>
                      </a:r>
                    </a:p>
                    <a:p>
                      <a:r>
                        <a:rPr lang="ru-RU" b="1" dirty="0" smtClean="0"/>
                        <a:t>вечно</a:t>
                      </a:r>
                      <a:r>
                        <a:rPr lang="ru-RU" b="1" baseline="0" dirty="0" smtClean="0"/>
                        <a:t> спорящие,</a:t>
                      </a:r>
                    </a:p>
                    <a:p>
                      <a:r>
                        <a:rPr lang="ru-RU" b="1" baseline="0" dirty="0" smtClean="0"/>
                        <a:t>двигатели прогресса,</a:t>
                      </a:r>
                    </a:p>
                    <a:p>
                      <a:r>
                        <a:rPr lang="ru-RU" b="1" baseline="0" dirty="0" smtClean="0"/>
                        <a:t>символ жизни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071546"/>
            <a:ext cx="72152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Заполните данные ниже таблицы сведениями, полученными после прочтения романа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И.С. Тургенева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«Отцы и дети»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0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Вторая учебная ситуация.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Концепция героя в романе И.С.Тургенева «Отцы и дети»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6" y="785795"/>
          <a:ext cx="8501124" cy="5568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10"/>
                <a:gridCol w="1143008"/>
                <a:gridCol w="1964544"/>
                <a:gridCol w="1416854"/>
                <a:gridCol w="1416854"/>
                <a:gridCol w="1416854"/>
              </a:tblGrid>
              <a:tr h="2256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Е.Базаров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П.Кирсанов</a:t>
                      </a:r>
                      <a:endParaRPr lang="ru-RU" sz="1600" dirty="0"/>
                    </a:p>
                  </a:txBody>
                  <a:tcPr/>
                </a:tc>
              </a:tr>
              <a:tr h="3076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Безвольный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09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романтичный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0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гордый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19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самолюбивый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33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самовлюбленный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62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ранимый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тонко чувствующий суть людей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умеющий найти настоящее дело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29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43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страдающий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57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самоуверенный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72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насмешливый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избалованный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14290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Концепция героя в романе И.С.Тургенева «Отцы и дети»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642918"/>
          <a:ext cx="8501124" cy="6045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10"/>
                <a:gridCol w="1214446"/>
                <a:gridCol w="1893106"/>
                <a:gridCol w="1416854"/>
                <a:gridCol w="1416854"/>
                <a:gridCol w="1416854"/>
              </a:tblGrid>
              <a:tr h="3029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Е.Базаров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П.Кирсанов</a:t>
                      </a:r>
                      <a:endParaRPr lang="ru-RU" sz="1600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Смелый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Желчный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Недалекий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Примитивный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32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Духовно ограниченный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32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Умеющий глубоко любить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32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Умеющий глубоко страдать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Отставной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Сильный духовно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Вызывающий неприязнь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Невоспитанный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Нахал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0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распущенный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14290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Концепция героя в романе И.С.Тургенева «Отцы и дети»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642918"/>
          <a:ext cx="8501124" cy="6098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10"/>
                <a:gridCol w="1357322"/>
                <a:gridCol w="1750230"/>
                <a:gridCol w="1416854"/>
                <a:gridCol w="1416854"/>
                <a:gridCol w="1416854"/>
              </a:tblGrid>
              <a:tr h="2256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Е.Базаров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П.Кирсанов</a:t>
                      </a:r>
                      <a:endParaRPr lang="ru-RU" sz="1600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Слащаво-приторный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Любящий красивую фразу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Болеющий за русский народ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Понимающий жизнь народа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86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Остроумный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99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Суетливый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1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Несдержанный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29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43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Размазня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5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волевой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Эгоистичный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Лишний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357166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Концепция героя в романе И.С.Тургенева «Отцы и дети»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6" y="785795"/>
          <a:ext cx="8501124" cy="5568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10"/>
                <a:gridCol w="1143008"/>
                <a:gridCol w="1964544"/>
                <a:gridCol w="1416854"/>
                <a:gridCol w="1416854"/>
                <a:gridCol w="1416854"/>
              </a:tblGrid>
              <a:tr h="2256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Е.Базаров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Н.Кирсанов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П.Кирсанов</a:t>
                      </a:r>
                      <a:endParaRPr lang="ru-RU" sz="1600" dirty="0"/>
                    </a:p>
                  </a:txBody>
                  <a:tcPr/>
                </a:tc>
              </a:tr>
              <a:tr h="30766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Безвольный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9909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романтичный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29052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гордый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28195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самолюбивый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27338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самовлюбленный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3624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ранимый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тонко чувствующий суть людей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умеющий найти настоящее дело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829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7435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страдающий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26578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самоуверенный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25721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насмешливый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173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избалованный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</TotalTime>
  <Words>587</Words>
  <Application>Microsoft Office PowerPoint</Application>
  <PresentationFormat>Экран (4:3)</PresentationFormat>
  <Paragraphs>241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</cp:lastModifiedBy>
  <cp:revision>9</cp:revision>
  <dcterms:modified xsi:type="dcterms:W3CDTF">2012-11-08T11:03:45Z</dcterms:modified>
</cp:coreProperties>
</file>