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71" r:id="rId10"/>
    <p:sldId id="265" r:id="rId11"/>
    <p:sldId id="266" r:id="rId12"/>
    <p:sldId id="267" r:id="rId13"/>
    <p:sldId id="268" r:id="rId14"/>
    <p:sldId id="269" r:id="rId15"/>
    <p:sldId id="274" r:id="rId16"/>
    <p:sldId id="273" r:id="rId17"/>
    <p:sldId id="270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06"/>
    <a:srgbClr val="CC3300"/>
    <a:srgbClr val="0000FF"/>
    <a:srgbClr val="FFCC99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16495-80F6-491E-93EF-BD16F881D248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4EE8-6B7B-41B8-AEF0-3DDCB97CF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BA9B6-C6AE-4273-AF24-F7AEA9228553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A17E0-51FB-41A0-BFC6-09BFED363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2FA5C-4B10-4E8B-B577-7AA12016C36E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DB7A-DCEB-4276-9700-62129F709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A0ADF-8A39-4A9A-9335-AD01BE2AA427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0BFA-AD50-4EAC-A2EA-E4059AA38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37EA7-3C51-45AD-A25F-4DE6E2E39368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FD8E-96FD-4E5A-B7E5-6D78FDD21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9547-9160-43DE-821E-C5910E71F249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6DA3-74C6-43C8-91EA-5579ADC53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8522D-F68D-4D6D-87A8-F3A5B4D79482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68DBE-8387-4704-A518-7D47496D6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A9B55-5963-468A-8FCE-D1CC0DDBAFFF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4213-E1C4-4592-9963-621A6BFA9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9AB0-3705-4FF4-8C7F-135F9F041380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0454F-2020-4EE0-BF54-FC3C1C732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1F573-BD57-4B4D-A69A-5C70B50B642C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C973-8A24-464E-A92F-951B076A6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ED02-66B9-4AD4-820C-3F59BC250C52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8AD9-BF68-448C-8768-D61DA616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121BED-BF3C-4886-9738-6B49B8B09B37}" type="datetimeFigureOut">
              <a:rPr lang="ru-RU"/>
              <a:pPr>
                <a:defRPr/>
              </a:pPr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E62561-846A-4B7D-9D73-552F87C3F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&#1057;&#1074;&#1077;&#1090;&#1072;\02%20&#1044;&#1086;&#1088;&#1086;&#1078;&#1082;&#1072;%202.wma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" name="Рисунок 7" descr="уч - ца с кол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0"/>
            <a:ext cx="6251575" cy="62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02 Дорожка 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5750" y="6286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59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Корень учения горек, а плод его сладок.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0063" y="2571750"/>
            <a:ext cx="264318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43625" y="2786063"/>
            <a:ext cx="200025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43625" y="2643188"/>
            <a:ext cx="200025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71563" y="3643313"/>
            <a:ext cx="1857375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00563" y="3786188"/>
            <a:ext cx="2500312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500563" y="3643313"/>
            <a:ext cx="2500312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14438" y="1357313"/>
            <a:ext cx="1214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alibri" pitchFamily="34" charset="0"/>
              </a:rPr>
              <a:t>сущ.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00188" y="2500313"/>
            <a:ext cx="1214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alibri" pitchFamily="34" charset="0"/>
              </a:rPr>
              <a:t>сущ.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00563" y="2500313"/>
            <a:ext cx="2428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alibri" pitchFamily="34" charset="0"/>
              </a:rPr>
              <a:t>кр.прил.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143625" y="1357313"/>
            <a:ext cx="2143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alibri" pitchFamily="34" charset="0"/>
              </a:rPr>
              <a:t>кр. прил.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000125"/>
            <a:ext cx="8858250" cy="51260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Стойкий народ одолеет бойкого врага.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Враг боек, да наш народ стоек.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3125" y="1714500"/>
            <a:ext cx="135731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43313" y="1857375"/>
            <a:ext cx="17859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643313" y="1714500"/>
            <a:ext cx="17859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357313" y="3286125"/>
            <a:ext cx="10001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57313" y="3143250"/>
            <a:ext cx="10001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313" y="3143250"/>
            <a:ext cx="92868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6250" y="3143250"/>
            <a:ext cx="135731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86438" y="3286125"/>
            <a:ext cx="12144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786438" y="3143250"/>
            <a:ext cx="12144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214438" y="2143125"/>
            <a:ext cx="1785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кр.прил.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43563" y="2214563"/>
            <a:ext cx="1785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кр.прил.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7188" y="571500"/>
            <a:ext cx="1785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alibri" pitchFamily="34" charset="0"/>
              </a:rPr>
              <a:t>прил.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500688" y="571500"/>
            <a:ext cx="1785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alibri" pitchFamily="34" charset="0"/>
              </a:rPr>
              <a:t>прил.</a:t>
            </a:r>
          </a:p>
        </p:txBody>
      </p:sp>
      <p:pic>
        <p:nvPicPr>
          <p:cNvPr id="18" name="Picture 2" descr="BD14710_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60606">
                <a:tint val="45000"/>
                <a:satMod val="400000"/>
              </a:srgbClr>
            </a:duotone>
            <a:lum bright="-100000" contrast="-100000"/>
          </a:blip>
          <a:srcRect r="41791" b="-50001"/>
          <a:stretch>
            <a:fillRect/>
          </a:stretch>
        </p:blipFill>
        <p:spPr bwMode="auto">
          <a:xfrm>
            <a:off x="214282" y="1643050"/>
            <a:ext cx="1857388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 descr="BD14710_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60606">
                <a:tint val="45000"/>
                <a:satMod val="400000"/>
              </a:srgbClr>
            </a:duotone>
            <a:lum bright="-100000" contrast="-100000"/>
          </a:blip>
          <a:srcRect r="39552"/>
          <a:stretch>
            <a:fillRect/>
          </a:stretch>
        </p:blipFill>
        <p:spPr bwMode="auto">
          <a:xfrm>
            <a:off x="5572132" y="1643050"/>
            <a:ext cx="192882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214313"/>
          <a:ext cx="8643968" cy="59876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321984"/>
                <a:gridCol w="4321984"/>
              </a:tblGrid>
              <a:tr h="1000133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24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24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24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28813" y="142875"/>
            <a:ext cx="585787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Прилагательные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88" y="1000125"/>
            <a:ext cx="292893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полные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86375" y="1000125"/>
            <a:ext cx="271462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краткие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88" y="1857375"/>
            <a:ext cx="42862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Изменяются по падежам, родам, числам (склоняются).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3438" y="1857375"/>
            <a:ext cx="428625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Изменяются только по родам и числам 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50" y="3500438"/>
            <a:ext cx="428625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Какой? Какая?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Какое? Какие?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3438" y="3500438"/>
            <a:ext cx="4214812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Каков? Какова? Каково? Каковы?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2938" y="5000625"/>
            <a:ext cx="428625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Являются определениями.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3500" y="4929188"/>
            <a:ext cx="32146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Являются сказуемыми.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52149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Послушный –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послушен,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послушна,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послушно.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7938" y="3500438"/>
            <a:ext cx="500062" cy="6429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57938" y="4643438"/>
            <a:ext cx="500062" cy="6429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00750" y="2143125"/>
            <a:ext cx="357188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0" y="200025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м.р.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0" y="3214688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ж.р.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43375" y="4357688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ср.р.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643938" cy="62150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Добрый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брат      …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сестра       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друзья      …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Близкий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друг       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цель       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лица       …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071938" y="1071563"/>
            <a:ext cx="1785937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добр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857375"/>
            <a:ext cx="242887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добр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643188"/>
            <a:ext cx="250031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добры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1938" y="4286250"/>
            <a:ext cx="1928812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близок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3375" y="5072063"/>
            <a:ext cx="2071688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близк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5" y="5929313"/>
            <a:ext cx="21431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близки</a:t>
            </a:r>
          </a:p>
        </p:txBody>
      </p:sp>
      <p:pic>
        <p:nvPicPr>
          <p:cNvPr id="15369" name="Рисунок 10" descr="радость.png"/>
          <p:cNvPicPr>
            <a:picLocks noChangeAspect="1"/>
          </p:cNvPicPr>
          <p:nvPr/>
        </p:nvPicPr>
        <p:blipFill>
          <a:blip r:embed="rId2"/>
          <a:srcRect l="71735" t="4591" r="3188" b="58649"/>
          <a:stretch>
            <a:fillRect/>
          </a:stretch>
        </p:blipFill>
        <p:spPr bwMode="auto">
          <a:xfrm>
            <a:off x="6286500" y="3714750"/>
            <a:ext cx="2286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929313" y="2428875"/>
            <a:ext cx="2857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/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5000" y="5715000"/>
            <a:ext cx="2857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5"/>
          <p:cNvSpPr>
            <a:spLocks noGrp="1"/>
          </p:cNvSpPr>
          <p:nvPr>
            <p:ph sz="half" idx="2"/>
          </p:nvPr>
        </p:nvSpPr>
        <p:spPr>
          <a:xfrm>
            <a:off x="285750" y="357188"/>
            <a:ext cx="8858250" cy="51435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800" smtClean="0"/>
              <a:t>     </a:t>
            </a:r>
            <a:r>
              <a:rPr lang="ru-RU" sz="5400" b="1" smtClean="0"/>
              <a:t>Я вчера был очень             .      Цветы на поляне красивы и               .                           .</a:t>
            </a:r>
          </a:p>
          <a:p>
            <a:pPr marL="0" indent="0">
              <a:buFont typeface="Arial" charset="0"/>
              <a:buNone/>
            </a:pPr>
            <a:r>
              <a:rPr lang="ru-RU" sz="5400" b="1" smtClean="0"/>
              <a:t>Погода сегодня               и даже жаркая.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ru-RU" sz="5400" b="1" smtClean="0"/>
              <a:t>Друзья мои,                             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ru-RU" sz="5400" b="1" smtClean="0"/>
              <a:t>  наш союз!</a:t>
            </a:r>
            <a:endParaRPr lang="ru-RU" sz="4400" b="1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57938" y="357188"/>
            <a:ext cx="2428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рад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50" y="2000250"/>
            <a:ext cx="4500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разноцветны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072063" y="3000375"/>
            <a:ext cx="2000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тепла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43375" y="4643438"/>
            <a:ext cx="4071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прекрас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429500" y="357188"/>
            <a:ext cx="11334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ый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14813" y="2000250"/>
            <a:ext cx="571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е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786563" y="3000375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0000FF"/>
                </a:solidFill>
                <a:latin typeface="Calibri" pitchFamily="34" charset="0"/>
              </a:rPr>
              <a:t>я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72250" y="4643438"/>
            <a:ext cx="17145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alibri" pitchFamily="34" charset="0"/>
              </a:rPr>
              <a:t>ный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72250" y="4643438"/>
            <a:ext cx="17145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0000FF"/>
                </a:solidFill>
                <a:latin typeface="Calibri" pitchFamily="34" charset="0"/>
              </a:rPr>
              <a:t>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500190"/>
          </a:xfrm>
        </p:spPr>
        <p:txBody>
          <a:bodyPr rtlCol="0">
            <a:prstTxWarp prst="textWave1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b="1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6000"/>
            <a:ext cx="8229600" cy="32686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Параграф 105,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упражнение 596.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2" name="Рисунок 4" descr="радость.png"/>
          <p:cNvPicPr>
            <a:picLocks noChangeAspect="1"/>
          </p:cNvPicPr>
          <p:nvPr/>
        </p:nvPicPr>
        <p:blipFill>
          <a:blip r:embed="rId2"/>
          <a:srcRect l="68279" t="54181" r="4971" b="11221"/>
          <a:stretch>
            <a:fillRect/>
          </a:stretch>
        </p:blipFill>
        <p:spPr bwMode="auto">
          <a:xfrm>
            <a:off x="5643563" y="3286125"/>
            <a:ext cx="3357562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J0195248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2286000"/>
            <a:ext cx="52197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Содержимое 10" descr="солнце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28813" y="928688"/>
            <a:ext cx="4962525" cy="47148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0" y="228600"/>
            <a:ext cx="6477000" cy="1666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25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           спасибо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7239000" cy="155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за сотрудничество</a:t>
            </a:r>
          </a:p>
        </p:txBody>
      </p:sp>
      <p:pic>
        <p:nvPicPr>
          <p:cNvPr id="13318" name="Picture 6" descr="C:\Documents and Settings\user14\Мои документы\ratf4aae01e36e2c41275367025e2f40a9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3714750"/>
            <a:ext cx="5141912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Рисунок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2714625"/>
            <a:ext cx="3286125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j02504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14313"/>
            <a:ext cx="38862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50" y="571500"/>
            <a:ext cx="8858250" cy="3714750"/>
          </a:xfrm>
        </p:spPr>
        <p:txBody>
          <a:bodyPr rtlCol="0" anchor="ctr">
            <a:noAutofit/>
          </a:bodyPr>
          <a:lstStyle/>
          <a:p>
            <a:pPr marL="633413" indent="1254125" algn="ctr" fontAlgn="auto">
              <a:spcAft>
                <a:spcPts val="0"/>
              </a:spcAft>
              <a:defRPr/>
            </a:pP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«Не стыдно</a:t>
            </a:r>
            <a:b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    не знать,</a:t>
            </a:r>
            <a:b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88" y="4071938"/>
            <a:ext cx="4500562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Стыдно</a:t>
            </a: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 учиться.»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501122" cy="5143536"/>
          </a:xfrm>
        </p:spPr>
        <p:txBody>
          <a:bodyPr rtlCol="0">
            <a:prstTxWarp prst="textPlain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Прилагательные  </a:t>
            </a:r>
            <a:br>
              <a:rPr lang="ru-RU" sz="80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80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</a:t>
            </a:r>
            <a:r>
              <a:rPr lang="ru-RU" sz="72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полные </a:t>
            </a:r>
            <a:br>
              <a:rPr lang="ru-RU" sz="72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7200" b="1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и краткие</a:t>
            </a:r>
            <a:endParaRPr lang="ru-RU" sz="8000" b="1" dirty="0">
              <a:ln w="11430"/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0800000" scaled="1"/>
                <a:tileRect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7" descr="C:\Documents and Settings\user14\Мои документы\Макс\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643188"/>
            <a:ext cx="3571875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63" y="0"/>
            <a:ext cx="4800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Цели урока:</a:t>
            </a:r>
            <a:endParaRPr lang="ru-RU" sz="6600" b="1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13" y="1357313"/>
            <a:ext cx="5214937" cy="53578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различать полные и краткие прилагательные;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пределять роль кратких прилагательных в предложении;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равильно произносить наиболее употребительные прилагательные.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3" descr="утитель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0"/>
            <a:ext cx="3714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75" y="500063"/>
            <a:ext cx="2786063" cy="10715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28813" y="1500188"/>
            <a:ext cx="1571625" cy="10715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488097">
            <a:off x="1292225" y="1360488"/>
            <a:ext cx="957263" cy="571500"/>
          </a:xfrm>
          <a:prstGeom prst="triangl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800" b="1" smtClean="0"/>
              <a:t>Бежать, шестой, жёлтый,             .</a:t>
            </a:r>
          </a:p>
          <a:p>
            <a:pPr>
              <a:buFont typeface="Arial" charset="0"/>
              <a:buNone/>
            </a:pPr>
            <a:r>
              <a:rPr lang="ru-RU" sz="4800" b="1" smtClean="0"/>
              <a:t> Тихий,             , чисто, щи.</a:t>
            </a:r>
          </a:p>
          <a:p>
            <a:pPr>
              <a:buFont typeface="Arial" charset="0"/>
              <a:buNone/>
            </a:pPr>
            <a:r>
              <a:rPr lang="ru-RU" sz="4800" b="1" smtClean="0"/>
              <a:t> Щекотно, досуг,            , лыжня.</a:t>
            </a:r>
          </a:p>
          <a:p>
            <a:pPr>
              <a:buFont typeface="Arial" charset="0"/>
              <a:buNone/>
            </a:pPr>
            <a:endParaRPr lang="ru-RU" sz="4800" b="1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29438" y="1571625"/>
            <a:ext cx="2214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ц  лый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28813" y="2500313"/>
            <a:ext cx="2071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ж  знь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00563" y="3357563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торты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86625" y="1571625"/>
            <a:ext cx="142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0" y="1643063"/>
            <a:ext cx="857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latin typeface="Calibri" pitchFamily="34" charset="0"/>
              </a:rPr>
              <a:t>[Э]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57438" y="2500313"/>
            <a:ext cx="357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00250" y="2643188"/>
            <a:ext cx="10001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latin typeface="Calibri" pitchFamily="34" charset="0"/>
              </a:rPr>
              <a:t>[ы]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57688" y="3214688"/>
            <a:ext cx="23574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latin typeface="Calibri" pitchFamily="34" charset="0"/>
              </a:rPr>
              <a:t>т</a:t>
            </a:r>
            <a:r>
              <a:rPr lang="en-US" sz="6600" b="1">
                <a:latin typeface="Calibri" pitchFamily="34" charset="0"/>
              </a:rPr>
              <a:t>ó</a:t>
            </a:r>
            <a:r>
              <a:rPr lang="ru-RU" sz="6600" b="1">
                <a:latin typeface="Calibri" pitchFamily="34" charset="0"/>
              </a:rPr>
              <a:t>рты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6" grpId="1"/>
      <p:bldP spid="6" grpId="2"/>
      <p:bldP spid="10" grpId="0"/>
      <p:bldP spid="10" grpId="1"/>
      <p:bldP spid="10" grpId="2"/>
      <p:bldP spid="11" grpId="0"/>
      <p:bldP spid="11" grpId="1"/>
      <p:bldP spid="7" grpId="0"/>
      <p:bldP spid="7" grpId="1"/>
      <p:bldP spid="8" grpId="0"/>
      <p:bldP spid="8" grpId="1"/>
      <p:bldP spid="9" grpId="0"/>
      <p:bldP spid="9" grpId="1"/>
      <p:bldP spid="12" grpId="0"/>
      <p:bldP spid="12" grpId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054600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  <a:p>
            <a:pPr algn="ctr">
              <a:buFont typeface="Arial" charset="0"/>
              <a:buNone/>
            </a:pPr>
            <a:r>
              <a:rPr lang="ru-RU" sz="6000" b="1" smtClean="0"/>
              <a:t>Местность, исписала,           </a:t>
            </a:r>
          </a:p>
          <a:p>
            <a:pPr algn="ctr">
              <a:buFont typeface="Arial" charset="0"/>
              <a:buNone/>
            </a:pPr>
            <a:r>
              <a:rPr lang="ru-RU" sz="6000" b="1" smtClean="0"/>
              <a:t>                         , разговор.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71625" y="928688"/>
            <a:ext cx="1500188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1500" y="3429000"/>
            <a:ext cx="4500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Calibri" pitchFamily="34" charset="0"/>
              </a:rPr>
              <a:t>безбрежный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894013" y="1106488"/>
            <a:ext cx="357187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>
            <a:off x="3143250" y="714375"/>
            <a:ext cx="2571750" cy="1285875"/>
          </a:xfrm>
          <a:prstGeom prst="arc">
            <a:avLst>
              <a:gd name="adj1" fmla="val 10961649"/>
              <a:gd name="adj2" fmla="val 21508502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5679281" y="964407"/>
            <a:ext cx="500063" cy="2857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5965031" y="964407"/>
            <a:ext cx="500063" cy="2857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357938" y="1143000"/>
            <a:ext cx="1500187" cy="107156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0.1993 -0.336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8" grpId="1"/>
      <p:bldP spid="8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4525962"/>
          </a:xfrm>
        </p:spPr>
        <p:txBody>
          <a:bodyPr/>
          <a:lstStyle/>
          <a:p>
            <a:pPr marL="0" indent="361950">
              <a:buFont typeface="Arial" charset="0"/>
              <a:buNone/>
            </a:pPr>
            <a:r>
              <a:rPr lang="ru-RU" sz="6300" b="1" dirty="0" smtClean="0"/>
              <a:t>Полил сильный дождь, и земля быстро намокла.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72188" y="2286000"/>
            <a:ext cx="221456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625" y="2286000"/>
            <a:ext cx="221456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8625" y="2143125"/>
            <a:ext cx="221456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715000" y="3286125"/>
            <a:ext cx="307181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715000" y="3143250"/>
            <a:ext cx="307181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14375" y="3143250"/>
            <a:ext cx="207168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BD14710_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60606">
                <a:tint val="45000"/>
                <a:satMod val="400000"/>
              </a:srgbClr>
            </a:duotone>
            <a:lum bright="-100000" contrast="-100000"/>
          </a:blip>
          <a:srcRect/>
          <a:stretch>
            <a:fillRect/>
          </a:stretch>
        </p:blipFill>
        <p:spPr bwMode="auto">
          <a:xfrm>
            <a:off x="2786050" y="2071678"/>
            <a:ext cx="3190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0" y="1857375"/>
            <a:ext cx="2643188" cy="100012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Братца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25" y="1785938"/>
            <a:ext cx="364331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хорошего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1750" y="1785938"/>
            <a:ext cx="33575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(какого?)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29563" y="1857375"/>
            <a:ext cx="1000125" cy="78581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3136E-6 L 0.31892 -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1000108"/>
            <a:ext cx="8429684" cy="2714644"/>
          </a:xfrm>
        </p:spPr>
        <p:txBody>
          <a:bodyPr rtlCol="0">
            <a:prstTxWarp prst="textWave2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800" b="1" dirty="0" smtClean="0">
                <a:ln>
                  <a:solidFill>
                    <a:sysClr val="windowText" lastClr="00000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здоровы!</a:t>
            </a:r>
            <a:endParaRPr lang="ru-RU" sz="8800" b="1" dirty="0">
              <a:ln>
                <a:solidFill>
                  <a:sysClr val="windowText" lastClr="000000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3" descr="26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000500"/>
            <a:ext cx="22256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279</Words>
  <Application>Microsoft Office PowerPoint</Application>
  <PresentationFormat>Экран (4:3)</PresentationFormat>
  <Paragraphs>94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       «Не стыдно            не знать,  </vt:lpstr>
      <vt:lpstr>Прилагательные                 полные                  и краткие</vt:lpstr>
      <vt:lpstr>Цели урока:</vt:lpstr>
      <vt:lpstr>Слайд 5</vt:lpstr>
      <vt:lpstr>Слайд 6</vt:lpstr>
      <vt:lpstr>Слайд 7</vt:lpstr>
      <vt:lpstr>?</vt:lpstr>
      <vt:lpstr>Будьте здоровы!</vt:lpstr>
      <vt:lpstr>Слайд 10</vt:lpstr>
      <vt:lpstr>Слайд 11</vt:lpstr>
      <vt:lpstr>Слайд 12</vt:lpstr>
      <vt:lpstr>Слайд 13</vt:lpstr>
      <vt:lpstr>Слайд 14</vt:lpstr>
      <vt:lpstr>Слайд 15</vt:lpstr>
      <vt:lpstr>Домашнее задание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Прилагательные полные и краткие</dc:title>
  <dc:creator>Aspirin</dc:creator>
  <cp:lastModifiedBy>Тренина ГН</cp:lastModifiedBy>
  <cp:revision>59</cp:revision>
  <dcterms:created xsi:type="dcterms:W3CDTF">2009-03-01T05:11:09Z</dcterms:created>
  <dcterms:modified xsi:type="dcterms:W3CDTF">2009-03-06T07:38:05Z</dcterms:modified>
</cp:coreProperties>
</file>