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0" r:id="rId1"/>
  </p:sldMasterIdLst>
  <p:sldIdLst>
    <p:sldId id="256" r:id="rId2"/>
    <p:sldId id="257" r:id="rId3"/>
    <p:sldId id="258" r:id="rId4"/>
    <p:sldId id="259" r:id="rId5"/>
    <p:sldId id="265" r:id="rId6"/>
    <p:sldId id="266" r:id="rId7"/>
    <p:sldId id="267" r:id="rId8"/>
    <p:sldId id="268" r:id="rId9"/>
    <p:sldId id="269" r:id="rId10"/>
    <p:sldId id="270" r:id="rId11"/>
    <p:sldId id="274" r:id="rId12"/>
    <p:sldId id="275"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6E59BCC-0506-441E-8D17-8D33B780F9AF}" type="datetimeFigureOut">
              <a:rPr lang="ru-RU" smtClean="0"/>
              <a:t>16.09.2012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F03882AF-6B07-4D90-89DF-035D9092C60A}" type="slidenum">
              <a:rPr lang="ru-RU" smtClean="0"/>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6E59BCC-0506-441E-8D17-8D33B780F9AF}" type="datetimeFigureOut">
              <a:rPr lang="ru-RU" smtClean="0"/>
              <a:t>16.09.2012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3882AF-6B07-4D90-89DF-035D9092C6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6E59BCC-0506-441E-8D17-8D33B780F9AF}" type="datetimeFigureOut">
              <a:rPr lang="ru-RU" smtClean="0"/>
              <a:t>16.09.2012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3882AF-6B07-4D90-89DF-035D9092C6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6E59BCC-0506-441E-8D17-8D33B780F9AF}" type="datetimeFigureOut">
              <a:rPr lang="ru-RU" smtClean="0"/>
              <a:t>16.09.2012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3882AF-6B07-4D90-89DF-035D9092C60A}" type="slidenum">
              <a:rPr lang="ru-RU" smtClean="0"/>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6E59BCC-0506-441E-8D17-8D33B780F9AF}" type="datetimeFigureOut">
              <a:rPr lang="ru-RU" smtClean="0"/>
              <a:t>16.09.2012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3882AF-6B07-4D90-89DF-035D9092C60A}"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E59BCC-0506-441E-8D17-8D33B780F9AF}" type="datetimeFigureOut">
              <a:rPr lang="ru-RU" smtClean="0"/>
              <a:t>16.09.2012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3882AF-6B07-4D90-89DF-035D9092C60A}" type="slidenum">
              <a:rPr lang="ru-RU" smtClean="0"/>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6E59BCC-0506-441E-8D17-8D33B780F9AF}" type="datetimeFigureOut">
              <a:rPr lang="ru-RU" smtClean="0"/>
              <a:t>16.09.2012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03882AF-6B07-4D90-89DF-035D9092C60A}" type="slidenum">
              <a:rPr lang="ru-RU" smtClean="0"/>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6E59BCC-0506-441E-8D17-8D33B780F9AF}" type="datetimeFigureOut">
              <a:rPr lang="ru-RU" smtClean="0"/>
              <a:t>16.09.2012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03882AF-6B07-4D90-89DF-035D9092C60A}" type="slidenum">
              <a:rPr lang="ru-RU" smtClean="0"/>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9BCC-0506-441E-8D17-8D33B780F9AF}" type="datetimeFigureOut">
              <a:rPr lang="ru-RU" smtClean="0"/>
              <a:t>16.09.2012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03882AF-6B07-4D90-89DF-035D9092C6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6E59BCC-0506-441E-8D17-8D33B780F9AF}" type="datetimeFigureOut">
              <a:rPr lang="ru-RU" smtClean="0"/>
              <a:t>16.09.2012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3882AF-6B07-4D90-89DF-035D9092C60A}"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6E59BCC-0506-441E-8D17-8D33B780F9AF}" type="datetimeFigureOut">
              <a:rPr lang="ru-RU" smtClean="0"/>
              <a:t>16.09.2012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3882AF-6B07-4D90-89DF-035D9092C60A}" type="slidenum">
              <a:rPr lang="ru-RU" smtClean="0"/>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6E59BCC-0506-441E-8D17-8D33B780F9AF}" type="datetimeFigureOut">
              <a:rPr lang="ru-RU" smtClean="0"/>
              <a:t>16.09.2012</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03882AF-6B07-4D90-89DF-035D9092C60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iming>
    <p:tnLst>
      <p:par>
        <p:cTn id="1" dur="indefinite" restart="never" nodeType="tmRoot"/>
      </p:par>
    </p:tn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8.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3.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18" Type="http://schemas.openxmlformats.org/officeDocument/2006/relationships/image" Target="../media/image77.jpeg"/><Relationship Id="rId3" Type="http://schemas.openxmlformats.org/officeDocument/2006/relationships/image" Target="../media/image62.jpeg"/><Relationship Id="rId21" Type="http://schemas.openxmlformats.org/officeDocument/2006/relationships/image" Target="../media/image80.jpeg"/><Relationship Id="rId7" Type="http://schemas.openxmlformats.org/officeDocument/2006/relationships/image" Target="../media/image66.jpeg"/><Relationship Id="rId12" Type="http://schemas.openxmlformats.org/officeDocument/2006/relationships/image" Target="../media/image71.jpeg"/><Relationship Id="rId17" Type="http://schemas.openxmlformats.org/officeDocument/2006/relationships/image" Target="../media/image76.jpeg"/><Relationship Id="rId2" Type="http://schemas.openxmlformats.org/officeDocument/2006/relationships/image" Target="../media/image61.jpeg"/><Relationship Id="rId16" Type="http://schemas.openxmlformats.org/officeDocument/2006/relationships/image" Target="../media/image75.jpeg"/><Relationship Id="rId20" Type="http://schemas.openxmlformats.org/officeDocument/2006/relationships/image" Target="../media/image79.jpeg"/><Relationship Id="rId1" Type="http://schemas.openxmlformats.org/officeDocument/2006/relationships/slideLayout" Target="../slideLayouts/slideLayout8.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5" Type="http://schemas.openxmlformats.org/officeDocument/2006/relationships/image" Target="../media/image74.jpeg"/><Relationship Id="rId10" Type="http://schemas.openxmlformats.org/officeDocument/2006/relationships/image" Target="../media/image69.gif"/><Relationship Id="rId19" Type="http://schemas.openxmlformats.org/officeDocument/2006/relationships/image" Target="../media/image78.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Памятник древнерусской литературы</a:t>
            </a:r>
            <a:endParaRPr lang="ru-RU" dirty="0"/>
          </a:p>
        </p:txBody>
      </p:sp>
      <p:sp>
        <p:nvSpPr>
          <p:cNvPr id="2" name="Заголовок 1"/>
          <p:cNvSpPr>
            <a:spLocks noGrp="1"/>
          </p:cNvSpPr>
          <p:nvPr>
            <p:ph type="title"/>
          </p:nvPr>
        </p:nvSpPr>
        <p:spPr/>
        <p:txBody>
          <a:bodyPr>
            <a:normAutofit/>
          </a:bodyPr>
          <a:lstStyle/>
          <a:p>
            <a:r>
              <a:rPr lang="ru-RU" b="1" dirty="0" smtClean="0"/>
              <a:t>«Слово о полку Игореве»</a:t>
            </a:r>
            <a:endParaRPr lang="ru-RU" b="1" dirty="0"/>
          </a:p>
        </p:txBody>
      </p:sp>
    </p:spTree>
    <p:extLst>
      <p:ext uri="{BB962C8B-B14F-4D97-AF65-F5344CB8AC3E}">
        <p14:creationId xmlns:p14="http://schemas.microsoft.com/office/powerpoint/2010/main" val="2489812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Композиция «Слова….»</a:t>
            </a:r>
            <a:r>
              <a:rPr lang="ru-RU" dirty="0"/>
              <a:t/>
            </a:r>
            <a:br>
              <a:rPr lang="ru-RU" dirty="0"/>
            </a:br>
            <a:endParaRPr lang="ru-RU" dirty="0"/>
          </a:p>
        </p:txBody>
      </p:sp>
      <p:sp>
        <p:nvSpPr>
          <p:cNvPr id="3" name="Объект 2"/>
          <p:cNvSpPr>
            <a:spLocks noGrp="1"/>
          </p:cNvSpPr>
          <p:nvPr>
            <p:ph sz="quarter" idx="13"/>
          </p:nvPr>
        </p:nvSpPr>
        <p:spPr>
          <a:xfrm>
            <a:off x="251520" y="908720"/>
            <a:ext cx="8229600" cy="4122955"/>
          </a:xfrm>
        </p:spPr>
        <p:txBody>
          <a:bodyPr>
            <a:normAutofit lnSpcReduction="10000"/>
          </a:bodyPr>
          <a:lstStyle/>
          <a:p>
            <a:r>
              <a:rPr lang="ru-RU" sz="1400" dirty="0"/>
              <a:t>“Слово о полку Игореве” имеет традиционную для древнерусской литературы композицию (построение): зачин, основная часть, здравица в честь правителей. </a:t>
            </a:r>
          </a:p>
          <a:p>
            <a:r>
              <a:rPr lang="ru-RU" sz="1400" dirty="0"/>
              <a:t> В развернутом зачине “Слова...” автор излагает свою точку зрения на описываемые им события. Он намерен рассказать о походе Игоря все как было, без прикрас, “по былинам своего времени”. </a:t>
            </a:r>
          </a:p>
          <a:p>
            <a:r>
              <a:rPr lang="ru-RU" sz="1400" dirty="0"/>
              <a:t> Автор намечает хронологические границы повествования “Слова” “от старого </a:t>
            </a:r>
            <a:r>
              <a:rPr lang="ru-RU" sz="1400" dirty="0" smtClean="0"/>
              <a:t>Владимира до </a:t>
            </a:r>
            <a:r>
              <a:rPr lang="ru-RU" sz="1400" dirty="0"/>
              <a:t>нынешнего Игоря </a:t>
            </a:r>
            <a:r>
              <a:rPr lang="ru-RU" sz="1400" dirty="0" smtClean="0"/>
              <a:t>который </a:t>
            </a:r>
            <a:r>
              <a:rPr lang="ru-RU" sz="1400" dirty="0"/>
              <a:t>“заострил сердце свое мужеством, исполнившись ратного духа, навел свои храбрые полки на землю Половецкую за землю Русскую”. Автор показывает, что поражение Игоря оказалось очень тяжелым для всей Русской земли, т.к. оно уничтожило плоды предыдущего победоносного похода на половцев Святослава Киевского.</a:t>
            </a:r>
          </a:p>
          <a:p>
            <a:r>
              <a:rPr lang="ru-RU" sz="1400" dirty="0"/>
              <a:t>Святослав произносит “золотое слово”, осуждая Игоря и Всеволода, нарушивших феодальное послушание, что привело к новому нападению половцев на русские земли.</a:t>
            </a:r>
          </a:p>
          <a:p>
            <a:r>
              <a:rPr lang="ru-RU" sz="1400" dirty="0"/>
              <a:t>Возвращаясь к повествованию об Игоре, автор показывает безмерную скорбь жены князя, Ярославны. </a:t>
            </a:r>
          </a:p>
          <a:p>
            <a:r>
              <a:rPr lang="ru-RU" sz="1400" dirty="0"/>
              <a:t> Воспользовавшись относительной свободой, Игорь бежит от половцев.</a:t>
            </a:r>
          </a:p>
          <a:p>
            <a:r>
              <a:rPr lang="ru-RU" sz="1400" dirty="0"/>
              <a:t>Игорь благополучно возвращается на Русь. Его встречают с почестями. В конце “Слова” традиционная здравица князьям-участникам похода и дружине</a:t>
            </a:r>
          </a:p>
          <a:p>
            <a:endParaRPr lang="ru-RU" dirty="0"/>
          </a:p>
        </p:txBody>
      </p:sp>
      <p:pic>
        <p:nvPicPr>
          <p:cNvPr id="1026" name="Picture 2" descr="C:\Users\кампутер на\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7" y="5031675"/>
            <a:ext cx="2695575" cy="169545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01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2">
                    <a:lumMod val="20000"/>
                    <a:lumOff val="80000"/>
                  </a:schemeClr>
                </a:solidFill>
              </a:rPr>
              <a:t>«Слово» в переводах </a:t>
            </a:r>
          </a:p>
        </p:txBody>
      </p:sp>
      <p:sp>
        <p:nvSpPr>
          <p:cNvPr id="3" name="Объект 2"/>
          <p:cNvSpPr>
            <a:spLocks noGrp="1"/>
          </p:cNvSpPr>
          <p:nvPr>
            <p:ph sz="quarter" idx="14"/>
          </p:nvPr>
        </p:nvSpPr>
        <p:spPr>
          <a:xfrm>
            <a:off x="3543171" y="351199"/>
            <a:ext cx="5111750" cy="5853113"/>
          </a:xfrm>
        </p:spPr>
        <p:txBody>
          <a:bodyPr>
            <a:normAutofit/>
          </a:bodyPr>
          <a:lstStyle/>
          <a:p>
            <a:pPr marL="0" indent="0">
              <a:buNone/>
            </a:pPr>
            <a:r>
              <a:rPr lang="ru-RU" sz="1400" b="1" dirty="0" smtClean="0"/>
              <a:t> В. А. Жуковский              </a:t>
            </a:r>
            <a:endParaRPr lang="ru-RU" sz="1400" b="1" dirty="0"/>
          </a:p>
          <a:p>
            <a:pPr marL="0" indent="0">
              <a:buNone/>
            </a:pPr>
            <a:r>
              <a:rPr lang="ru-RU" sz="1400" dirty="0" smtClean="0"/>
              <a:t>                                                 </a:t>
            </a:r>
            <a:r>
              <a:rPr lang="ru-RU" sz="1400" b="1" dirty="0" smtClean="0"/>
              <a:t>А.Н. </a:t>
            </a:r>
            <a:r>
              <a:rPr lang="ru-RU" sz="1400" b="1" dirty="0" err="1" smtClean="0"/>
              <a:t>Мйков</a:t>
            </a:r>
            <a:r>
              <a:rPr lang="ru-RU" sz="1400" b="1" dirty="0"/>
              <a:t> </a:t>
            </a:r>
            <a:r>
              <a:rPr lang="ru-RU" sz="1400" b="1" dirty="0" smtClean="0"/>
              <a:t>                К.Д. Бальмонт</a:t>
            </a:r>
          </a:p>
          <a:p>
            <a:endParaRPr lang="ru-RU" sz="1400" dirty="0"/>
          </a:p>
          <a:p>
            <a:endParaRPr lang="ru-RU" sz="1400" dirty="0" smtClean="0"/>
          </a:p>
          <a:p>
            <a:endParaRPr lang="ru-RU" sz="1400" dirty="0"/>
          </a:p>
          <a:p>
            <a:pPr marL="0" indent="0">
              <a:buNone/>
            </a:pPr>
            <a:endParaRPr lang="ru-RU" sz="1400" dirty="0"/>
          </a:p>
          <a:p>
            <a:endParaRPr lang="ru-RU" sz="1400" b="1" dirty="0" smtClean="0"/>
          </a:p>
          <a:p>
            <a:pPr marL="0" indent="0">
              <a:buNone/>
            </a:pPr>
            <a:r>
              <a:rPr lang="ru-RU" sz="1400" b="1" dirty="0" smtClean="0"/>
              <a:t>    Н.А. Заболоцкий                                             </a:t>
            </a:r>
            <a:endParaRPr lang="ru-RU" sz="1400" dirty="0"/>
          </a:p>
          <a:p>
            <a:pPr marL="0" indent="0">
              <a:buNone/>
            </a:pPr>
            <a:r>
              <a:rPr lang="ru-RU" sz="1400" dirty="0" smtClean="0"/>
              <a:t>                                                                                  </a:t>
            </a:r>
            <a:r>
              <a:rPr lang="ru-RU" sz="1400" b="1" dirty="0" smtClean="0"/>
              <a:t>Е.А. Евтушенко </a:t>
            </a:r>
          </a:p>
          <a:p>
            <a:pPr marL="0" indent="0">
              <a:buNone/>
            </a:pPr>
            <a:r>
              <a:rPr lang="ru-RU" sz="1400" b="1" dirty="0" smtClean="0"/>
              <a:t>                                               Д.С. Лихачёв</a:t>
            </a:r>
          </a:p>
          <a:p>
            <a:endParaRPr lang="ru-RU" sz="1400" dirty="0"/>
          </a:p>
          <a:p>
            <a:endParaRPr lang="ru-RU" sz="1400" dirty="0" smtClean="0"/>
          </a:p>
          <a:p>
            <a:endParaRPr lang="ru-RU" sz="1400" dirty="0"/>
          </a:p>
          <a:p>
            <a:endParaRPr lang="ru-RU" sz="1400" dirty="0" smtClean="0"/>
          </a:p>
          <a:p>
            <a:endParaRPr lang="ru-RU" sz="1400" dirty="0" smtClean="0"/>
          </a:p>
          <a:p>
            <a:pPr marL="0" indent="0">
              <a:buNone/>
            </a:pPr>
            <a:r>
              <a:rPr lang="ru-RU" sz="1400" b="1" dirty="0"/>
              <a:t> </a:t>
            </a:r>
            <a:r>
              <a:rPr lang="ru-RU" sz="1400" b="1" dirty="0" smtClean="0"/>
              <a:t>        О.В. Творогов                                              Р.О. Якобсон                                                  </a:t>
            </a:r>
            <a:endParaRPr lang="ru-RU" sz="1400" b="1" dirty="0"/>
          </a:p>
        </p:txBody>
      </p:sp>
      <p:sp>
        <p:nvSpPr>
          <p:cNvPr id="4" name="Текст 3"/>
          <p:cNvSpPr>
            <a:spLocks noGrp="1"/>
          </p:cNvSpPr>
          <p:nvPr>
            <p:ph type="body" sz="half" idx="2"/>
          </p:nvPr>
        </p:nvSpPr>
        <p:spPr>
          <a:xfrm>
            <a:off x="323528" y="1696232"/>
            <a:ext cx="3008313" cy="4691063"/>
          </a:xfrm>
        </p:spPr>
        <p:txBody>
          <a:bodyPr>
            <a:normAutofit/>
          </a:bodyPr>
          <a:lstStyle/>
          <a:p>
            <a:r>
              <a:rPr lang="ru-RU" dirty="0">
                <a:solidFill>
                  <a:schemeClr val="tx2">
                    <a:lumMod val="20000"/>
                    <a:lumOff val="80000"/>
                  </a:schemeClr>
                </a:solidFill>
              </a:rPr>
              <a:t>Существует несколько сотен переводов «Слова о полку Игореве» на различные языки. В русской культуре сложилась особая традиция перевода «Слова». В числе переводчиков «Слова» на современный русский язык ряд крупных русских поэтов  — В. А. Жуковский, А. Н. Майков, К. Д. Бальмонт, Н. А. Заболоцкий, Е. А. Евтушенко. Известные переводы «Слова» на русский язык принадлежат таким крупным филологам-исследователям памятника, как Р. О. Якобсон, Д. С. Лихачёв, О. В. Творогов</a:t>
            </a:r>
          </a:p>
          <a:p>
            <a:endParaRPr lang="ru-RU" dirty="0"/>
          </a:p>
        </p:txBody>
      </p:sp>
      <p:pic>
        <p:nvPicPr>
          <p:cNvPr id="1026" name="Picture 2" descr="C:\Users\кампутер на\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913" y="692696"/>
            <a:ext cx="1286123" cy="1456600"/>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7" name="Picture 3" descr="C:\Users\кампутер на\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94" y="952010"/>
            <a:ext cx="1187105" cy="1488444"/>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Users\кампутер на\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994" y="1052736"/>
            <a:ext cx="1224438" cy="1488444"/>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9" name="Picture 5" descr="C:\Users\кампутер на\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891" y="2780928"/>
            <a:ext cx="1143000" cy="1619250"/>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C:\Users\кампутер на\Desktop\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9646" y="2996952"/>
            <a:ext cx="1320215" cy="1556196"/>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Users\кампутер на\Desktop\image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930" y="5063483"/>
            <a:ext cx="1320290" cy="1489237"/>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2" name="Picture 8" descr="C:\Users\кампутер на\Desktop\images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332" y="3262631"/>
            <a:ext cx="1440159" cy="1565233"/>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3" name="Picture 9" descr="C:\Users\кампутер на\Desktop\images (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4891" y="5073718"/>
            <a:ext cx="1368152" cy="1512168"/>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5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lumMod val="20000"/>
                    <a:lumOff val="80000"/>
                  </a:schemeClr>
                </a:solidFill>
              </a:rPr>
              <a:t>«Слово…» и музыка</a:t>
            </a:r>
            <a:endParaRPr lang="ru-RU" dirty="0">
              <a:solidFill>
                <a:schemeClr val="tx2">
                  <a:lumMod val="20000"/>
                  <a:lumOff val="80000"/>
                </a:schemeClr>
              </a:solidFill>
            </a:endParaRPr>
          </a:p>
        </p:txBody>
      </p:sp>
      <p:sp>
        <p:nvSpPr>
          <p:cNvPr id="3" name="Объект 2"/>
          <p:cNvSpPr>
            <a:spLocks noGrp="1"/>
          </p:cNvSpPr>
          <p:nvPr>
            <p:ph sz="quarter" idx="14"/>
          </p:nvPr>
        </p:nvSpPr>
        <p:spPr>
          <a:xfrm>
            <a:off x="3775935" y="260648"/>
            <a:ext cx="5063266" cy="5975560"/>
          </a:xfrm>
        </p:spPr>
        <p:txBody>
          <a:bodyPr>
            <a:normAutofit/>
          </a:bodyPr>
          <a:lstStyle/>
          <a:p>
            <a:pPr marL="0" indent="0">
              <a:buNone/>
            </a:pPr>
            <a:r>
              <a:rPr lang="ru-RU" sz="1400" b="1" dirty="0" smtClean="0"/>
              <a:t>А.П. Бородин и опера «Князь Игорь»</a:t>
            </a:r>
          </a:p>
          <a:p>
            <a:endParaRPr lang="ru-RU" sz="1400" dirty="0"/>
          </a:p>
          <a:p>
            <a:endParaRPr lang="ru-RU" sz="1400" dirty="0" smtClean="0"/>
          </a:p>
          <a:p>
            <a:endParaRPr lang="ru-RU" sz="1400" dirty="0"/>
          </a:p>
          <a:p>
            <a:endParaRPr lang="ru-RU" sz="1400" dirty="0" smtClean="0"/>
          </a:p>
          <a:p>
            <a:endParaRPr lang="ru-RU" sz="1400" dirty="0"/>
          </a:p>
          <a:p>
            <a:pPr marL="0" indent="0">
              <a:buNone/>
            </a:pPr>
            <a:r>
              <a:rPr lang="ru-RU" sz="1400" b="1" dirty="0" smtClean="0"/>
              <a:t>Б.И. Тищенко  и балет «Ярославна»</a:t>
            </a:r>
          </a:p>
          <a:p>
            <a:endParaRPr lang="ru-RU" sz="1400" dirty="0"/>
          </a:p>
          <a:p>
            <a:endParaRPr lang="ru-RU" sz="1400" dirty="0" smtClean="0"/>
          </a:p>
          <a:p>
            <a:endParaRPr lang="ru-RU" sz="1400" dirty="0"/>
          </a:p>
          <a:p>
            <a:endParaRPr lang="ru-RU" sz="1400" dirty="0" smtClean="0"/>
          </a:p>
          <a:p>
            <a:endParaRPr lang="ru-RU" sz="1400" dirty="0"/>
          </a:p>
          <a:p>
            <a:pPr marL="0" indent="0">
              <a:buNone/>
            </a:pPr>
            <a:endParaRPr lang="ru-RU" sz="1400" dirty="0" smtClean="0"/>
          </a:p>
          <a:p>
            <a:pPr marL="0" indent="0">
              <a:buNone/>
            </a:pPr>
            <a:r>
              <a:rPr lang="ru-RU" sz="1400" dirty="0"/>
              <a:t> </a:t>
            </a:r>
            <a:r>
              <a:rPr lang="ru-RU" sz="1400" dirty="0" smtClean="0"/>
              <a:t>  </a:t>
            </a:r>
            <a:r>
              <a:rPr lang="ru-RU" sz="1400" b="1" dirty="0" err="1" smtClean="0"/>
              <a:t>этно</a:t>
            </a:r>
            <a:r>
              <a:rPr lang="ru-RU" sz="1400" b="1" dirty="0" smtClean="0"/>
              <a:t> - группа «</a:t>
            </a:r>
            <a:r>
              <a:rPr lang="ru-RU" sz="1400" b="1" dirty="0" err="1" smtClean="0"/>
              <a:t>ВеданЪ</a:t>
            </a:r>
            <a:r>
              <a:rPr lang="ru-RU" sz="1400" b="1" dirty="0" smtClean="0"/>
              <a:t> </a:t>
            </a:r>
            <a:r>
              <a:rPr lang="ru-RU" sz="1400" b="1" dirty="0" err="1" smtClean="0"/>
              <a:t>КолодЪ</a:t>
            </a:r>
            <a:r>
              <a:rPr lang="ru-RU" sz="1400" b="1" dirty="0" smtClean="0"/>
              <a:t>»              группа «Каста»                   </a:t>
            </a:r>
            <a:endParaRPr lang="ru-RU" sz="1400" b="1" dirty="0"/>
          </a:p>
        </p:txBody>
      </p:sp>
      <p:sp>
        <p:nvSpPr>
          <p:cNvPr id="4" name="Текст 3"/>
          <p:cNvSpPr>
            <a:spLocks noGrp="1"/>
          </p:cNvSpPr>
          <p:nvPr>
            <p:ph type="body" sz="half" idx="2"/>
          </p:nvPr>
        </p:nvSpPr>
        <p:spPr>
          <a:xfrm>
            <a:off x="323528" y="1611546"/>
            <a:ext cx="3008313" cy="4691063"/>
          </a:xfrm>
        </p:spPr>
        <p:txBody>
          <a:bodyPr>
            <a:normAutofit/>
          </a:bodyPr>
          <a:lstStyle/>
          <a:p>
            <a:r>
              <a:rPr lang="ru-RU" dirty="0">
                <a:solidFill>
                  <a:schemeClr val="tx2">
                    <a:lumMod val="20000"/>
                    <a:lumOff val="80000"/>
                  </a:schemeClr>
                </a:solidFill>
              </a:rPr>
              <a:t>«Слово о полку Игореве» легло в основу известной оперы А. П. Бородина «Князь Игорь», балета Б. И. Тищенко «Ярославна», Четвёртой симфонии «Слово о полку Игореве» О. Г. Янченко, а также альбома этно-группы </a:t>
            </a:r>
            <a:r>
              <a:rPr lang="ru-RU" dirty="0" smtClean="0">
                <a:solidFill>
                  <a:schemeClr val="tx2">
                    <a:lumMod val="20000"/>
                    <a:lumOff val="80000"/>
                  </a:schemeClr>
                </a:solidFill>
              </a:rPr>
              <a:t>«</a:t>
            </a:r>
            <a:r>
              <a:rPr lang="ru-RU" dirty="0" err="1" smtClean="0">
                <a:solidFill>
                  <a:schemeClr val="tx2">
                    <a:lumMod val="20000"/>
                    <a:lumOff val="80000"/>
                  </a:schemeClr>
                </a:solidFill>
              </a:rPr>
              <a:t>ВеданЪ</a:t>
            </a:r>
            <a:r>
              <a:rPr lang="ru-RU" dirty="0" smtClean="0">
                <a:solidFill>
                  <a:schemeClr val="tx2">
                    <a:lumMod val="20000"/>
                    <a:lumOff val="80000"/>
                  </a:schemeClr>
                </a:solidFill>
              </a:rPr>
              <a:t> </a:t>
            </a:r>
            <a:r>
              <a:rPr lang="ru-RU" dirty="0" err="1" smtClean="0">
                <a:solidFill>
                  <a:schemeClr val="tx2">
                    <a:lumMod val="20000"/>
                    <a:lumOff val="80000"/>
                  </a:schemeClr>
                </a:solidFill>
              </a:rPr>
              <a:t>КолодЪ</a:t>
            </a:r>
            <a:r>
              <a:rPr lang="ru-RU" dirty="0" smtClean="0">
                <a:solidFill>
                  <a:schemeClr val="tx2">
                    <a:lumMod val="20000"/>
                    <a:lumOff val="80000"/>
                  </a:schemeClr>
                </a:solidFill>
              </a:rPr>
              <a:t>» </a:t>
            </a:r>
            <a:r>
              <a:rPr lang="ru-RU" dirty="0">
                <a:solidFill>
                  <a:schemeClr val="tx2">
                    <a:lumMod val="20000"/>
                    <a:lumOff val="80000"/>
                  </a:schemeClr>
                </a:solidFill>
              </a:rPr>
              <a:t>— «Слово о полку Игореве», записанного совместно с профессором Литературного института им. Горького Л. И. Скворцовым. В сольном альбоме </a:t>
            </a:r>
            <a:r>
              <a:rPr lang="ru-RU" dirty="0" smtClean="0">
                <a:solidFill>
                  <a:schemeClr val="tx2">
                    <a:lumMod val="20000"/>
                    <a:lumOff val="80000"/>
                  </a:schemeClr>
                </a:solidFill>
              </a:rPr>
              <a:t>«Ясно!» </a:t>
            </a:r>
            <a:r>
              <a:rPr lang="ru-RU" dirty="0">
                <a:solidFill>
                  <a:schemeClr val="tx2">
                    <a:lumMod val="20000"/>
                    <a:lumOff val="80000"/>
                  </a:schemeClr>
                </a:solidFill>
              </a:rPr>
              <a:t>(2012) Влади из группы «Каста» есть композиция «Слово о полку Игореве»</a:t>
            </a:r>
          </a:p>
          <a:p>
            <a:endParaRPr lang="ru-RU" dirty="0"/>
          </a:p>
        </p:txBody>
      </p:sp>
      <p:pic>
        <p:nvPicPr>
          <p:cNvPr id="2050" name="Picture 2" descr="C:\Users\кампутер на\Desktop\1234374246_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151" y="730688"/>
            <a:ext cx="967746" cy="1120415"/>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C:\Users\кампутер на\Desktop\1303134451_big_img_1d78a65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9435" y="1182633"/>
            <a:ext cx="944106" cy="628477"/>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p:spPr>
      </p:pic>
      <p:pic>
        <p:nvPicPr>
          <p:cNvPr id="2052" name="Picture 4" descr="C:\Users\кампутер на\Desktop\1303138082_big_img_5551d5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783494"/>
            <a:ext cx="952076" cy="623582"/>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p:spPr>
      </p:pic>
      <p:pic>
        <p:nvPicPr>
          <p:cNvPr id="2053" name="Picture 5" descr="C:\Users\кампутер на\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531" y="956520"/>
            <a:ext cx="960335" cy="683128"/>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p:spPr>
      </p:pic>
      <p:pic>
        <p:nvPicPr>
          <p:cNvPr id="2054" name="Picture 6" descr="C:\Users\кампутер на\Desktop\images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8151" y="2433945"/>
            <a:ext cx="720080" cy="1095945"/>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5" name="Picture 7" descr="C:\Users\кампутер на\Desktop\3229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5870" y="2433945"/>
            <a:ext cx="1022141" cy="708198"/>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p:spPr>
      </p:pic>
      <p:pic>
        <p:nvPicPr>
          <p:cNvPr id="2056" name="Picture 8" descr="C:\Users\кампутер на\Desktop\3229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8088" y="2968860"/>
            <a:ext cx="1118124" cy="988218"/>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p:spPr>
      </p:pic>
      <p:pic>
        <p:nvPicPr>
          <p:cNvPr id="2057" name="Picture 9" descr="C:\Users\кампутер на\Desktop\32301_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58952" y="2305648"/>
            <a:ext cx="676747" cy="132642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p:spPr>
      </p:pic>
      <p:pic>
        <p:nvPicPr>
          <p:cNvPr id="2058" name="Picture 10" descr="C:\Users\кампутер на\Desktop\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7283" y="4484839"/>
            <a:ext cx="1124304" cy="1689528"/>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9" name="Picture 11" descr="C:\Users\кампутер на\Desktop\images (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6928" y="4657235"/>
            <a:ext cx="1660178" cy="1399896"/>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16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2834640" cy="968151"/>
          </a:xfrm>
        </p:spPr>
        <p:txBody>
          <a:bodyPr>
            <a:normAutofit fontScale="90000"/>
          </a:bodyPr>
          <a:lstStyle/>
          <a:p>
            <a:r>
              <a:rPr lang="ru-RU" dirty="0" smtClean="0">
                <a:solidFill>
                  <a:schemeClr val="tx2">
                    <a:lumMod val="20000"/>
                    <a:lumOff val="80000"/>
                  </a:schemeClr>
                </a:solidFill>
              </a:rPr>
              <a:t>«Слово…» и художественное искусство</a:t>
            </a:r>
            <a:endParaRPr lang="ru-RU" dirty="0">
              <a:solidFill>
                <a:schemeClr val="tx2">
                  <a:lumMod val="20000"/>
                  <a:lumOff val="80000"/>
                </a:schemeClr>
              </a:solidFill>
            </a:endParaRPr>
          </a:p>
        </p:txBody>
      </p:sp>
      <p:sp>
        <p:nvSpPr>
          <p:cNvPr id="3" name="Объект 2"/>
          <p:cNvSpPr>
            <a:spLocks noGrp="1"/>
          </p:cNvSpPr>
          <p:nvPr>
            <p:ph sz="quarter" idx="14"/>
          </p:nvPr>
        </p:nvSpPr>
        <p:spPr>
          <a:xfrm>
            <a:off x="3775935" y="188640"/>
            <a:ext cx="5063266" cy="6047568"/>
          </a:xfrm>
        </p:spPr>
        <p:txBody>
          <a:bodyPr>
            <a:normAutofit/>
          </a:bodyPr>
          <a:lstStyle/>
          <a:p>
            <a:r>
              <a:rPr lang="ru-RU" sz="1200" b="1" dirty="0" smtClean="0"/>
              <a:t>В.М. Васнецов и «Слово о полку Игореве»</a:t>
            </a:r>
          </a:p>
          <a:p>
            <a:endParaRPr lang="ru-RU" sz="1600" dirty="0"/>
          </a:p>
          <a:p>
            <a:endParaRPr lang="ru-RU" sz="1600" dirty="0" smtClean="0"/>
          </a:p>
          <a:p>
            <a:pPr marL="0" indent="0">
              <a:buNone/>
            </a:pPr>
            <a:endParaRPr lang="ru-RU" sz="1600" dirty="0" smtClean="0"/>
          </a:p>
          <a:p>
            <a:endParaRPr lang="ru-RU" sz="1200" b="1" dirty="0" smtClean="0"/>
          </a:p>
          <a:p>
            <a:r>
              <a:rPr lang="ru-RU" sz="1200" b="1" dirty="0" smtClean="0"/>
              <a:t>И.Я. </a:t>
            </a:r>
            <a:r>
              <a:rPr lang="ru-RU" sz="1200" b="1" dirty="0" err="1" smtClean="0"/>
              <a:t>Билибин</a:t>
            </a:r>
            <a:r>
              <a:rPr lang="ru-RU" sz="1200" b="1" dirty="0" smtClean="0"/>
              <a:t> и «Слово о полку Игореве»</a:t>
            </a:r>
          </a:p>
          <a:p>
            <a:endParaRPr lang="ru-RU" sz="1600" dirty="0"/>
          </a:p>
          <a:p>
            <a:endParaRPr lang="ru-RU" sz="1600" dirty="0" smtClean="0"/>
          </a:p>
          <a:p>
            <a:endParaRPr lang="ru-RU" sz="1600" dirty="0"/>
          </a:p>
          <a:p>
            <a:pPr marL="0" indent="0">
              <a:buNone/>
            </a:pPr>
            <a:r>
              <a:rPr lang="ru-RU" sz="1600" dirty="0"/>
              <a:t>\</a:t>
            </a:r>
            <a:endParaRPr lang="ru-RU" sz="1200" b="1" dirty="0" smtClean="0"/>
          </a:p>
          <a:p>
            <a:r>
              <a:rPr lang="ru-RU" sz="1200" b="1" dirty="0" smtClean="0"/>
              <a:t>В. Фаворский и «Слово о полку Игореве» (графика)</a:t>
            </a:r>
          </a:p>
          <a:p>
            <a:endParaRPr lang="ru-RU" sz="1200" dirty="0" smtClean="0"/>
          </a:p>
          <a:p>
            <a:endParaRPr lang="ru-RU" sz="1600" dirty="0"/>
          </a:p>
          <a:p>
            <a:endParaRPr lang="ru-RU" sz="1600" dirty="0" smtClean="0"/>
          </a:p>
          <a:p>
            <a:pPr marL="0" indent="0">
              <a:buNone/>
            </a:pPr>
            <a:endParaRPr lang="ru-RU" sz="1600" dirty="0" smtClean="0"/>
          </a:p>
          <a:p>
            <a:pPr marL="0" indent="0">
              <a:buNone/>
            </a:pPr>
            <a:endParaRPr lang="ru-RU" sz="1200" b="1" dirty="0" smtClean="0"/>
          </a:p>
          <a:p>
            <a:r>
              <a:rPr lang="ru-RU" sz="1200" b="1" dirty="0" smtClean="0"/>
              <a:t>Д.С. </a:t>
            </a:r>
            <a:r>
              <a:rPr lang="ru-RU" sz="1200" b="1" dirty="0" err="1" smtClean="0"/>
              <a:t>Бисти</a:t>
            </a:r>
            <a:r>
              <a:rPr lang="ru-RU" sz="1200" b="1" dirty="0" smtClean="0"/>
              <a:t> и «Слово о полку Игореве» (графика)</a:t>
            </a:r>
            <a:endParaRPr lang="ru-RU" sz="1200" b="1" dirty="0"/>
          </a:p>
        </p:txBody>
      </p:sp>
      <p:sp>
        <p:nvSpPr>
          <p:cNvPr id="4" name="Текст 3"/>
          <p:cNvSpPr>
            <a:spLocks noGrp="1"/>
          </p:cNvSpPr>
          <p:nvPr>
            <p:ph type="body" sz="half" idx="2"/>
          </p:nvPr>
        </p:nvSpPr>
        <p:spPr>
          <a:xfrm>
            <a:off x="146776" y="1366913"/>
            <a:ext cx="3213993" cy="4691063"/>
          </a:xfrm>
        </p:spPr>
        <p:txBody>
          <a:bodyPr/>
          <a:lstStyle/>
          <a:p>
            <a:r>
              <a:rPr lang="ru-RU" dirty="0">
                <a:solidFill>
                  <a:schemeClr val="tx2">
                    <a:lumMod val="20000"/>
                    <a:lumOff val="80000"/>
                  </a:schemeClr>
                </a:solidFill>
              </a:rPr>
              <a:t>Среди иллюстраторов и авторов картин на сюжет памятника — В. М. Васнецов, Н. К. Рерих, И. Я. </a:t>
            </a:r>
            <a:r>
              <a:rPr lang="ru-RU" dirty="0" err="1">
                <a:solidFill>
                  <a:schemeClr val="tx2">
                    <a:lumMod val="20000"/>
                    <a:lumOff val="80000"/>
                  </a:schemeClr>
                </a:solidFill>
              </a:rPr>
              <a:t>Билибин</a:t>
            </a:r>
            <a:r>
              <a:rPr lang="ru-RU" dirty="0">
                <a:solidFill>
                  <a:schemeClr val="tx2">
                    <a:lumMod val="20000"/>
                    <a:lumOff val="80000"/>
                  </a:schemeClr>
                </a:solidFill>
              </a:rPr>
              <a:t>, Серго </a:t>
            </a:r>
            <a:r>
              <a:rPr lang="ru-RU" dirty="0" err="1">
                <a:solidFill>
                  <a:schemeClr val="tx2">
                    <a:lumMod val="20000"/>
                    <a:lumOff val="80000"/>
                  </a:schemeClr>
                </a:solidFill>
              </a:rPr>
              <a:t>Кобуладзе</a:t>
            </a:r>
            <a:r>
              <a:rPr lang="ru-RU" dirty="0">
                <a:solidFill>
                  <a:schemeClr val="tx2">
                    <a:lumMod val="20000"/>
                    <a:lumOff val="80000"/>
                  </a:schemeClr>
                </a:solidFill>
              </a:rPr>
              <a:t>, Владимир Фаворский, В. А. Серов, Д. С. </a:t>
            </a:r>
            <a:r>
              <a:rPr lang="ru-RU" dirty="0" err="1">
                <a:solidFill>
                  <a:schemeClr val="tx2">
                    <a:lumMod val="20000"/>
                    <a:lumOff val="80000"/>
                  </a:schemeClr>
                </a:solidFill>
              </a:rPr>
              <a:t>Бисти</a:t>
            </a:r>
            <a:r>
              <a:rPr lang="ru-RU" dirty="0">
                <a:solidFill>
                  <a:schemeClr val="tx2">
                    <a:lumMod val="20000"/>
                    <a:lumOff val="80000"/>
                  </a:schemeClr>
                </a:solidFill>
              </a:rPr>
              <a:t>, В. М. </a:t>
            </a:r>
            <a:r>
              <a:rPr lang="ru-RU" dirty="0" err="1">
                <a:solidFill>
                  <a:schemeClr val="tx2">
                    <a:lumMod val="20000"/>
                    <a:lumOff val="80000"/>
                  </a:schemeClr>
                </a:solidFill>
              </a:rPr>
              <a:t>Назарук</a:t>
            </a:r>
            <a:r>
              <a:rPr lang="ru-RU" dirty="0">
                <a:solidFill>
                  <a:schemeClr val="tx2">
                    <a:lumMod val="20000"/>
                    <a:lumOff val="80000"/>
                  </a:schemeClr>
                </a:solidFill>
              </a:rPr>
              <a:t> и многие другие</a:t>
            </a:r>
          </a:p>
          <a:p>
            <a:endParaRPr lang="ru-RU" dirty="0"/>
          </a:p>
          <a:p>
            <a:r>
              <a:rPr lang="ru-RU" sz="1200" b="1" dirty="0" smtClean="0">
                <a:solidFill>
                  <a:schemeClr val="accent2">
                    <a:lumMod val="40000"/>
                    <a:lumOff val="60000"/>
                  </a:schemeClr>
                </a:solidFill>
              </a:rPr>
              <a:t>В.М. </a:t>
            </a:r>
            <a:r>
              <a:rPr lang="ru-RU" sz="1200" b="1" dirty="0" err="1" smtClean="0">
                <a:solidFill>
                  <a:schemeClr val="accent2">
                    <a:lumMod val="40000"/>
                    <a:lumOff val="60000"/>
                  </a:schemeClr>
                </a:solidFill>
              </a:rPr>
              <a:t>Назарук</a:t>
            </a:r>
            <a:r>
              <a:rPr lang="ru-RU" sz="1200" b="1" dirty="0" smtClean="0">
                <a:solidFill>
                  <a:schemeClr val="accent2">
                    <a:lumMod val="40000"/>
                    <a:lumOff val="60000"/>
                  </a:schemeClr>
                </a:solidFill>
              </a:rPr>
              <a:t> и «Слово о полку Игореве</a:t>
            </a:r>
            <a:r>
              <a:rPr lang="ru-RU" b="1" dirty="0" smtClean="0">
                <a:solidFill>
                  <a:schemeClr val="accent2">
                    <a:lumMod val="40000"/>
                    <a:lumOff val="60000"/>
                  </a:schemeClr>
                </a:solidFill>
              </a:rPr>
              <a:t>»</a:t>
            </a:r>
            <a:endParaRPr lang="ru-RU" b="1" dirty="0">
              <a:solidFill>
                <a:schemeClr val="accent2">
                  <a:lumMod val="40000"/>
                  <a:lumOff val="60000"/>
                </a:schemeClr>
              </a:solidFill>
            </a:endParaRPr>
          </a:p>
        </p:txBody>
      </p:sp>
      <p:pic>
        <p:nvPicPr>
          <p:cNvPr id="1026" name="Picture 2" descr="C:\Users\кампутер на\Desktop\imag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603" y="548680"/>
            <a:ext cx="771753" cy="1043667"/>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7" name="Picture 3" descr="C:\Users\кампутер на\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071" y="631714"/>
            <a:ext cx="1142999" cy="100012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кампутер на\Desktop\20091228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346" y="602461"/>
            <a:ext cx="936104" cy="9361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кампутер на\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126" y="647355"/>
            <a:ext cx="1497326" cy="84631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кампутер на\Desktop\images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786" y="2018176"/>
            <a:ext cx="933450" cy="1223963"/>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Users\кампутер на\Desktop\images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869" y="1956726"/>
            <a:ext cx="909638" cy="125730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C:\Users\кампутер на\Desktop\images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0946" y="2194388"/>
            <a:ext cx="1309687" cy="871537"/>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кампутер на\Desktop\0030-031-O-Dnepr-Slovutic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5501" y="1881162"/>
            <a:ext cx="804230" cy="1322437"/>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кампутер на\Desktop\fav.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4577" y="3597843"/>
            <a:ext cx="1009292" cy="1293964"/>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3" descr="C:\Users\кампутер на\Desktop\fil-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96402" y="3504383"/>
            <a:ext cx="914400" cy="124787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4" descr="C:\Users\кампутер на\Desktop\fil-0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9328" y="3805410"/>
            <a:ext cx="1166375" cy="843336"/>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5" descr="C:\Users\кампутер на\Desktop\fil-0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6697" y="3777856"/>
            <a:ext cx="1147030" cy="9598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C:\Users\кампутер на\Desktop\portret.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8676" y="5238142"/>
            <a:ext cx="1014005" cy="1201217"/>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7" descr="C:\Users\кампутер на\Desktop\522_180x18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4048" y="5229180"/>
            <a:ext cx="1111470" cy="111147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8" descr="C:\Users\кампутер на\Desktop\520_180x18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7664" y="5193003"/>
            <a:ext cx="1224135" cy="122413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9" descr="C:\Users\кампутер на\Desktop\517_180x18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0192" y="5229008"/>
            <a:ext cx="1152127" cy="1152127"/>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Users\кампутер на\Desktop\i094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520" y="3909039"/>
            <a:ext cx="936104" cy="1065078"/>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5" name="Picture 11" descr="C:\Users\кампутер на\Desktop\thumbphoto3215x255x1x16777215_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47326" y="3947727"/>
            <a:ext cx="1121932" cy="1330664"/>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6" name="Picture 12" descr="C:\Users\кампутер на\Desktop\thumbphoto3215x255x1x16777215_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97" y="4918899"/>
            <a:ext cx="769419" cy="1421751"/>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7" name="Picture 13" descr="C:\Users\кампутер на\Desktop\thumbphoto3215x255x1x16777215_bitva.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95736" y="5313745"/>
            <a:ext cx="1108123" cy="1309132"/>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42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0656" y="260648"/>
            <a:ext cx="4176464" cy="504056"/>
          </a:xfrm>
          <a:noFill/>
          <a:ln>
            <a:noFill/>
          </a:ln>
        </p:spPr>
        <p:style>
          <a:lnRef idx="2">
            <a:schemeClr val="accent3"/>
          </a:lnRef>
          <a:fillRef idx="1001">
            <a:schemeClr val="lt1"/>
          </a:fillRef>
          <a:effectRef idx="0">
            <a:schemeClr val="accent3"/>
          </a:effectRef>
          <a:fontRef idx="minor">
            <a:schemeClr val="dk1"/>
          </a:fontRef>
        </p:style>
        <p:txBody>
          <a:bodyPr>
            <a:normAutofit/>
          </a:bodyPr>
          <a:lstStyle/>
          <a:p>
            <a:r>
              <a:rPr lang="ru-RU" sz="2000" b="1" dirty="0" smtClean="0">
                <a:solidFill>
                  <a:schemeClr val="accent2">
                    <a:lumMod val="75000"/>
                  </a:schemeClr>
                </a:solidFill>
              </a:rPr>
              <a:t>История возникновения «Слова…»</a:t>
            </a:r>
            <a:endParaRPr lang="ru-RU" sz="2000" b="1" dirty="0">
              <a:solidFill>
                <a:schemeClr val="accent2">
                  <a:lumMod val="75000"/>
                </a:schemeClr>
              </a:solidFill>
            </a:endParaRPr>
          </a:p>
        </p:txBody>
      </p:sp>
      <p:sp>
        <p:nvSpPr>
          <p:cNvPr id="3" name="Объект 2"/>
          <p:cNvSpPr>
            <a:spLocks noGrp="1"/>
          </p:cNvSpPr>
          <p:nvPr>
            <p:ph sz="quarter" idx="13"/>
          </p:nvPr>
        </p:nvSpPr>
        <p:spPr>
          <a:xfrm>
            <a:off x="445015" y="1196752"/>
            <a:ext cx="4038600" cy="4824536"/>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ru-RU" sz="1600" dirty="0" smtClean="0"/>
              <a:t>                     </a:t>
            </a:r>
            <a:r>
              <a:rPr lang="ru-RU" sz="1200" dirty="0" smtClean="0"/>
              <a:t>     </a:t>
            </a:r>
            <a:r>
              <a:rPr lang="ru-RU" sz="1200" dirty="0" smtClean="0">
                <a:solidFill>
                  <a:schemeClr val="accent2">
                    <a:lumMod val="75000"/>
                  </a:schemeClr>
                </a:solidFill>
              </a:rPr>
              <a:t> Рукопись </a:t>
            </a:r>
            <a:r>
              <a:rPr lang="ru-RU" sz="1200" dirty="0">
                <a:solidFill>
                  <a:schemeClr val="accent2">
                    <a:lumMod val="75000"/>
                  </a:schemeClr>
                </a:solidFill>
              </a:rPr>
              <a:t>"Слова" была </a:t>
            </a:r>
            <a:endParaRPr lang="ru-RU" sz="1200" dirty="0" smtClean="0">
              <a:solidFill>
                <a:schemeClr val="accent2">
                  <a:lumMod val="75000"/>
                </a:schemeClr>
              </a:solidFill>
            </a:endParaRPr>
          </a:p>
          <a:p>
            <a:pPr marL="0" indent="0" algn="ctr">
              <a:buNone/>
            </a:pPr>
            <a:r>
              <a:rPr lang="ru-RU" sz="1200" dirty="0">
                <a:solidFill>
                  <a:schemeClr val="accent2">
                    <a:lumMod val="75000"/>
                  </a:schemeClr>
                </a:solidFill>
              </a:rPr>
              <a:t> </a:t>
            </a:r>
            <a:r>
              <a:rPr lang="ru-RU" sz="1200" dirty="0" smtClean="0">
                <a:solidFill>
                  <a:schemeClr val="accent2">
                    <a:lumMod val="75000"/>
                  </a:schemeClr>
                </a:solidFill>
              </a:rPr>
              <a:t>                                  обнаружена </a:t>
            </a:r>
            <a:r>
              <a:rPr lang="ru-RU" sz="1200" dirty="0">
                <a:solidFill>
                  <a:schemeClr val="accent2">
                    <a:lumMod val="75000"/>
                  </a:schemeClr>
                </a:solidFill>
              </a:rPr>
              <a:t>в </a:t>
            </a:r>
            <a:r>
              <a:rPr lang="ru-RU" sz="1200" dirty="0" err="1" smtClean="0">
                <a:solidFill>
                  <a:schemeClr val="accent2">
                    <a:lumMod val="75000"/>
                  </a:schemeClr>
                </a:solidFill>
              </a:rPr>
              <a:t>Спасо</a:t>
            </a:r>
            <a:r>
              <a:rPr lang="ru-RU" sz="1200" dirty="0" smtClean="0">
                <a:solidFill>
                  <a:schemeClr val="accent2">
                    <a:lumMod val="75000"/>
                  </a:schemeClr>
                </a:solidFill>
              </a:rPr>
              <a:t>-</a:t>
            </a:r>
          </a:p>
          <a:p>
            <a:pPr marL="0" indent="0" algn="ctr">
              <a:buNone/>
            </a:pPr>
            <a:r>
              <a:rPr lang="ru-RU" sz="1200" dirty="0">
                <a:solidFill>
                  <a:schemeClr val="accent2">
                    <a:lumMod val="75000"/>
                  </a:schemeClr>
                </a:solidFill>
              </a:rPr>
              <a:t> </a:t>
            </a:r>
            <a:r>
              <a:rPr lang="ru-RU" sz="1200" dirty="0" smtClean="0">
                <a:solidFill>
                  <a:schemeClr val="accent2">
                    <a:lumMod val="75000"/>
                  </a:schemeClr>
                </a:solidFill>
              </a:rPr>
              <a:t>                                 Преображенском </a:t>
            </a:r>
          </a:p>
          <a:p>
            <a:pPr marL="0" indent="0" algn="ctr">
              <a:buNone/>
            </a:pPr>
            <a:r>
              <a:rPr lang="ru-RU" sz="1200" dirty="0">
                <a:solidFill>
                  <a:schemeClr val="accent2">
                    <a:lumMod val="75000"/>
                  </a:schemeClr>
                </a:solidFill>
              </a:rPr>
              <a:t> </a:t>
            </a:r>
            <a:r>
              <a:rPr lang="ru-RU" sz="1200" dirty="0" smtClean="0">
                <a:solidFill>
                  <a:schemeClr val="accent2">
                    <a:lumMod val="75000"/>
                  </a:schemeClr>
                </a:solidFill>
              </a:rPr>
              <a:t>                                 монастыре </a:t>
            </a:r>
            <a:r>
              <a:rPr lang="ru-RU" sz="1200" dirty="0">
                <a:solidFill>
                  <a:schemeClr val="accent2">
                    <a:lumMod val="75000"/>
                  </a:schemeClr>
                </a:solidFill>
              </a:rPr>
              <a:t>(г</a:t>
            </a:r>
            <a:r>
              <a:rPr lang="ru-RU" sz="1200" dirty="0" smtClean="0">
                <a:solidFill>
                  <a:schemeClr val="accent2">
                    <a:lumMod val="75000"/>
                  </a:schemeClr>
                </a:solidFill>
              </a:rPr>
              <a:t>. Ярославль</a:t>
            </a:r>
            <a:r>
              <a:rPr lang="ru-RU" sz="1200" dirty="0">
                <a:solidFill>
                  <a:schemeClr val="accent2">
                    <a:lumMod val="75000"/>
                  </a:schemeClr>
                </a:solidFill>
              </a:rPr>
              <a:t>) </a:t>
            </a:r>
            <a:endParaRPr lang="ru-RU" sz="1200" dirty="0" smtClean="0">
              <a:solidFill>
                <a:schemeClr val="accent2">
                  <a:lumMod val="75000"/>
                </a:schemeClr>
              </a:solidFill>
            </a:endParaRPr>
          </a:p>
          <a:p>
            <a:pPr marL="0" indent="0" algn="ctr">
              <a:buNone/>
            </a:pPr>
            <a:r>
              <a:rPr lang="ru-RU" sz="1200" dirty="0">
                <a:solidFill>
                  <a:schemeClr val="accent2">
                    <a:lumMod val="75000"/>
                  </a:schemeClr>
                </a:solidFill>
              </a:rPr>
              <a:t> </a:t>
            </a:r>
            <a:r>
              <a:rPr lang="ru-RU" sz="1200" dirty="0" smtClean="0">
                <a:solidFill>
                  <a:schemeClr val="accent2">
                    <a:lumMod val="75000"/>
                  </a:schemeClr>
                </a:solidFill>
              </a:rPr>
              <a:t>                                 одним </a:t>
            </a:r>
            <a:r>
              <a:rPr lang="ru-RU" sz="1200" dirty="0">
                <a:solidFill>
                  <a:schemeClr val="accent2">
                    <a:lumMod val="75000"/>
                  </a:schemeClr>
                </a:solidFill>
              </a:rPr>
              <a:t>из наиболее </a:t>
            </a:r>
            <a:endParaRPr lang="ru-RU" sz="1200" dirty="0" smtClean="0">
              <a:solidFill>
                <a:schemeClr val="accent2">
                  <a:lumMod val="75000"/>
                </a:schemeClr>
              </a:solidFill>
            </a:endParaRPr>
          </a:p>
          <a:p>
            <a:pPr marL="0" indent="0" algn="ctr">
              <a:buNone/>
            </a:pPr>
            <a:r>
              <a:rPr lang="ru-RU" sz="1200" dirty="0">
                <a:solidFill>
                  <a:schemeClr val="accent2">
                    <a:lumMod val="75000"/>
                  </a:schemeClr>
                </a:solidFill>
              </a:rPr>
              <a:t> </a:t>
            </a:r>
            <a:r>
              <a:rPr lang="ru-RU" sz="1200" dirty="0" smtClean="0">
                <a:solidFill>
                  <a:schemeClr val="accent2">
                    <a:lumMod val="75000"/>
                  </a:schemeClr>
                </a:solidFill>
              </a:rPr>
              <a:t>                                 известных </a:t>
            </a:r>
            <a:r>
              <a:rPr lang="ru-RU" sz="1200" dirty="0">
                <a:solidFill>
                  <a:schemeClr val="accent2">
                    <a:lumMod val="75000"/>
                  </a:schemeClr>
                </a:solidFill>
              </a:rPr>
              <a:t>и удачливых </a:t>
            </a:r>
            <a:endParaRPr lang="ru-RU" sz="1200" dirty="0" smtClean="0">
              <a:solidFill>
                <a:schemeClr val="accent2">
                  <a:lumMod val="75000"/>
                </a:schemeClr>
              </a:solidFill>
            </a:endParaRPr>
          </a:p>
          <a:p>
            <a:pPr marL="0" indent="0" algn="ctr">
              <a:buNone/>
            </a:pPr>
            <a:r>
              <a:rPr lang="ru-RU" sz="1200" dirty="0" smtClean="0">
                <a:solidFill>
                  <a:schemeClr val="accent2">
                    <a:lumMod val="75000"/>
                  </a:schemeClr>
                </a:solidFill>
              </a:rPr>
              <a:t>коллекционеров </a:t>
            </a:r>
            <a:r>
              <a:rPr lang="ru-RU" sz="1200" dirty="0">
                <a:solidFill>
                  <a:schemeClr val="accent2">
                    <a:lumMod val="75000"/>
                  </a:schemeClr>
                </a:solidFill>
              </a:rPr>
              <a:t>письменных и вещественных </a:t>
            </a:r>
            <a:endParaRPr lang="ru-RU" sz="1200" dirty="0" smtClean="0">
              <a:solidFill>
                <a:schemeClr val="accent2">
                  <a:lumMod val="75000"/>
                </a:schemeClr>
              </a:solidFill>
            </a:endParaRPr>
          </a:p>
          <a:p>
            <a:pPr marL="0" indent="0" algn="ctr">
              <a:buNone/>
            </a:pPr>
            <a:r>
              <a:rPr lang="ru-RU" sz="1200" dirty="0" smtClean="0">
                <a:solidFill>
                  <a:schemeClr val="accent2">
                    <a:lumMod val="75000"/>
                  </a:schemeClr>
                </a:solidFill>
              </a:rPr>
              <a:t>памятников </a:t>
            </a:r>
            <a:r>
              <a:rPr lang="ru-RU" sz="1200" dirty="0">
                <a:solidFill>
                  <a:schemeClr val="accent2">
                    <a:lumMod val="75000"/>
                  </a:schemeClr>
                </a:solidFill>
              </a:rPr>
              <a:t>русской старины - графом </a:t>
            </a:r>
            <a:r>
              <a:rPr lang="ru-RU" sz="1200" dirty="0" smtClean="0">
                <a:solidFill>
                  <a:schemeClr val="accent2">
                    <a:lumMod val="75000"/>
                  </a:schemeClr>
                </a:solidFill>
              </a:rPr>
              <a:t>А. И. Мусиным-</a:t>
            </a:r>
          </a:p>
          <a:p>
            <a:pPr marL="0" indent="0" algn="ctr">
              <a:buNone/>
            </a:pPr>
            <a:r>
              <a:rPr lang="ru-RU" sz="1200" dirty="0" smtClean="0">
                <a:solidFill>
                  <a:schemeClr val="accent2">
                    <a:lumMod val="75000"/>
                  </a:schemeClr>
                </a:solidFill>
              </a:rPr>
              <a:t>Пушкиным. Открыто в 1795 году графом А.И. </a:t>
            </a:r>
          </a:p>
          <a:p>
            <a:pPr marL="0" indent="0" algn="ctr">
              <a:buNone/>
            </a:pPr>
            <a:r>
              <a:rPr lang="ru-RU" sz="1200" dirty="0" smtClean="0">
                <a:solidFill>
                  <a:schemeClr val="accent2">
                    <a:lumMod val="75000"/>
                  </a:schemeClr>
                </a:solidFill>
              </a:rPr>
              <a:t>Мусиным-Пушкиным и в 1800 году опубликовано. </a:t>
            </a:r>
          </a:p>
          <a:p>
            <a:pPr marL="0" indent="0" algn="ctr">
              <a:buNone/>
            </a:pPr>
            <a:r>
              <a:rPr lang="ru-RU" sz="1200" dirty="0" smtClean="0">
                <a:solidFill>
                  <a:schemeClr val="accent2">
                    <a:lumMod val="75000"/>
                  </a:schemeClr>
                </a:solidFill>
              </a:rPr>
              <a:t> (Подлинная </a:t>
            </a:r>
            <a:r>
              <a:rPr lang="ru-RU" sz="1200" dirty="0">
                <a:solidFill>
                  <a:schemeClr val="accent2">
                    <a:lumMod val="75000"/>
                  </a:schemeClr>
                </a:solidFill>
              </a:rPr>
              <a:t>рукопись "Слова" погибла в огне </a:t>
            </a:r>
            <a:endParaRPr lang="ru-RU" sz="1200" dirty="0" smtClean="0">
              <a:solidFill>
                <a:schemeClr val="accent2">
                  <a:lumMod val="75000"/>
                </a:schemeClr>
              </a:solidFill>
            </a:endParaRPr>
          </a:p>
          <a:p>
            <a:pPr marL="0" indent="0" algn="ctr">
              <a:buNone/>
            </a:pPr>
            <a:r>
              <a:rPr lang="ru-RU" sz="1200" dirty="0" smtClean="0">
                <a:solidFill>
                  <a:schemeClr val="accent2">
                    <a:lumMod val="75000"/>
                  </a:schemeClr>
                </a:solidFill>
              </a:rPr>
              <a:t>московского </a:t>
            </a:r>
            <a:r>
              <a:rPr lang="ru-RU" sz="1200" dirty="0">
                <a:solidFill>
                  <a:schemeClr val="accent2">
                    <a:lumMod val="75000"/>
                  </a:schemeClr>
                </a:solidFill>
              </a:rPr>
              <a:t>пожара 1812 </a:t>
            </a:r>
            <a:r>
              <a:rPr lang="ru-RU" sz="1200" dirty="0" smtClean="0">
                <a:solidFill>
                  <a:schemeClr val="accent2">
                    <a:lumMod val="75000"/>
                  </a:schemeClr>
                </a:solidFill>
              </a:rPr>
              <a:t>года).</a:t>
            </a:r>
          </a:p>
          <a:p>
            <a:pPr marL="0" indent="0">
              <a:buNone/>
            </a:pPr>
            <a:endParaRPr lang="ru-RU" sz="1600" dirty="0" smtClean="0"/>
          </a:p>
          <a:p>
            <a:r>
              <a:rPr lang="ru-RU" sz="1200" b="1" dirty="0" err="1" smtClean="0">
                <a:solidFill>
                  <a:schemeClr val="accent2">
                    <a:lumMod val="75000"/>
                  </a:schemeClr>
                </a:solidFill>
              </a:rPr>
              <a:t>Спасо</a:t>
            </a:r>
            <a:r>
              <a:rPr lang="ru-RU" sz="1200" b="1" dirty="0" smtClean="0">
                <a:solidFill>
                  <a:schemeClr val="accent2">
                    <a:lumMod val="75000"/>
                  </a:schemeClr>
                </a:solidFill>
              </a:rPr>
              <a:t>-Преображенский монастырь</a:t>
            </a:r>
            <a:endParaRPr lang="ru-RU" sz="1200" b="1" dirty="0">
              <a:solidFill>
                <a:schemeClr val="accent2">
                  <a:lumMod val="75000"/>
                </a:schemeClr>
              </a:solidFill>
            </a:endParaRPr>
          </a:p>
        </p:txBody>
      </p:sp>
      <p:sp>
        <p:nvSpPr>
          <p:cNvPr id="4" name="Объект 3"/>
          <p:cNvSpPr>
            <a:spLocks noGrp="1"/>
          </p:cNvSpPr>
          <p:nvPr>
            <p:ph sz="quarter" idx="14"/>
          </p:nvPr>
        </p:nvSpPr>
        <p:spPr>
          <a:xfrm>
            <a:off x="4755345" y="1414573"/>
            <a:ext cx="4172272" cy="5184576"/>
          </a:xfrm>
          <a:noFill/>
          <a:ln>
            <a:noFill/>
          </a:ln>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algn="ctr"/>
            <a:r>
              <a:rPr lang="ru-RU" b="1" dirty="0" smtClean="0">
                <a:solidFill>
                  <a:schemeClr val="accent2">
                    <a:lumMod val="75000"/>
                  </a:schemeClr>
                </a:solidFill>
              </a:rPr>
              <a:t>Мусин-Пушкин Алексей Иванович </a:t>
            </a:r>
          </a:p>
          <a:p>
            <a:pPr marL="0" indent="0" algn="ctr">
              <a:buNone/>
            </a:pPr>
            <a:r>
              <a:rPr lang="ru-RU" dirty="0" smtClean="0">
                <a:solidFill>
                  <a:schemeClr val="accent2">
                    <a:lumMod val="75000"/>
                  </a:schemeClr>
                </a:solidFill>
              </a:rPr>
              <a:t>(1744—1817), граф, государственный деятель, коллекционер, археограф и историк. Член </a:t>
            </a:r>
          </a:p>
          <a:p>
            <a:pPr marL="0" indent="0" algn="ctr">
              <a:buNone/>
            </a:pPr>
            <a:r>
              <a:rPr lang="ru-RU" dirty="0">
                <a:solidFill>
                  <a:schemeClr val="accent2">
                    <a:lumMod val="75000"/>
                  </a:schemeClr>
                </a:solidFill>
              </a:rPr>
              <a:t> </a:t>
            </a:r>
            <a:r>
              <a:rPr lang="ru-RU" dirty="0" smtClean="0">
                <a:solidFill>
                  <a:schemeClr val="accent2">
                    <a:lumMod val="75000"/>
                  </a:schemeClr>
                </a:solidFill>
              </a:rPr>
              <a:t>                       Российской академии </a:t>
            </a:r>
          </a:p>
          <a:p>
            <a:pPr marL="0" indent="0" algn="ctr">
              <a:buNone/>
            </a:pPr>
            <a:r>
              <a:rPr lang="ru-RU" dirty="0">
                <a:solidFill>
                  <a:schemeClr val="accent2">
                    <a:lumMod val="75000"/>
                  </a:schemeClr>
                </a:solidFill>
              </a:rPr>
              <a:t> </a:t>
            </a:r>
            <a:r>
              <a:rPr lang="ru-RU" dirty="0" smtClean="0">
                <a:solidFill>
                  <a:schemeClr val="accent2">
                    <a:lumMod val="75000"/>
                  </a:schemeClr>
                </a:solidFill>
              </a:rPr>
              <a:t>                    (1789). С 1775 начал </a:t>
            </a:r>
          </a:p>
          <a:p>
            <a:pPr marL="0" indent="0" algn="ctr">
              <a:buNone/>
            </a:pPr>
            <a:r>
              <a:rPr lang="ru-RU" dirty="0">
                <a:solidFill>
                  <a:schemeClr val="accent2">
                    <a:lumMod val="75000"/>
                  </a:schemeClr>
                </a:solidFill>
              </a:rPr>
              <a:t> </a:t>
            </a:r>
            <a:r>
              <a:rPr lang="ru-RU" dirty="0" smtClean="0">
                <a:solidFill>
                  <a:schemeClr val="accent2">
                    <a:lumMod val="75000"/>
                  </a:schemeClr>
                </a:solidFill>
              </a:rPr>
              <a:t>                                  собирание письменных и </a:t>
            </a:r>
          </a:p>
          <a:p>
            <a:pPr marL="0" indent="0" algn="ctr">
              <a:buNone/>
            </a:pPr>
            <a:r>
              <a:rPr lang="ru-RU" dirty="0">
                <a:solidFill>
                  <a:schemeClr val="accent2">
                    <a:lumMod val="75000"/>
                  </a:schemeClr>
                </a:solidFill>
              </a:rPr>
              <a:t> </a:t>
            </a:r>
            <a:r>
              <a:rPr lang="ru-RU" dirty="0" smtClean="0">
                <a:solidFill>
                  <a:schemeClr val="accent2">
                    <a:lumMod val="75000"/>
                  </a:schemeClr>
                </a:solidFill>
              </a:rPr>
              <a:t>                                      вещественных памятников </a:t>
            </a:r>
          </a:p>
          <a:p>
            <a:pPr marL="0" indent="0" algn="ctr">
              <a:buNone/>
            </a:pPr>
            <a:r>
              <a:rPr lang="ru-RU" dirty="0">
                <a:solidFill>
                  <a:schemeClr val="accent2">
                    <a:lumMod val="75000"/>
                  </a:schemeClr>
                </a:solidFill>
              </a:rPr>
              <a:t> </a:t>
            </a:r>
            <a:r>
              <a:rPr lang="ru-RU" dirty="0" smtClean="0">
                <a:solidFill>
                  <a:schemeClr val="accent2">
                    <a:lumMod val="75000"/>
                  </a:schemeClr>
                </a:solidFill>
              </a:rPr>
              <a:t>                                      отечественной истории. </a:t>
            </a:r>
          </a:p>
          <a:p>
            <a:pPr marL="0" indent="0" algn="ctr">
              <a:buNone/>
            </a:pPr>
            <a:r>
              <a:rPr lang="ru-RU" dirty="0">
                <a:solidFill>
                  <a:schemeClr val="accent2">
                    <a:lumMod val="75000"/>
                  </a:schemeClr>
                </a:solidFill>
              </a:rPr>
              <a:t> </a:t>
            </a:r>
            <a:r>
              <a:rPr lang="ru-RU" dirty="0" smtClean="0">
                <a:solidFill>
                  <a:schemeClr val="accent2">
                    <a:lumMod val="75000"/>
                  </a:schemeClr>
                </a:solidFill>
              </a:rPr>
              <a:t>                                      Мусину-Пушкину удалось </a:t>
            </a:r>
          </a:p>
          <a:p>
            <a:pPr marL="0" indent="0" algn="ctr">
              <a:buNone/>
            </a:pPr>
            <a:r>
              <a:rPr lang="ru-RU" dirty="0">
                <a:solidFill>
                  <a:schemeClr val="accent2">
                    <a:lumMod val="75000"/>
                  </a:schemeClr>
                </a:solidFill>
              </a:rPr>
              <a:t> </a:t>
            </a:r>
            <a:r>
              <a:rPr lang="ru-RU" dirty="0" smtClean="0">
                <a:solidFill>
                  <a:schemeClr val="accent2">
                    <a:lumMod val="75000"/>
                  </a:schemeClr>
                </a:solidFill>
              </a:rPr>
              <a:t>                                      открыть Лаврентьевскую</a:t>
            </a:r>
          </a:p>
          <a:p>
            <a:pPr marL="0" indent="0" algn="ctr">
              <a:buNone/>
            </a:pPr>
            <a:r>
              <a:rPr lang="ru-RU" dirty="0" smtClean="0">
                <a:solidFill>
                  <a:schemeClr val="accent2">
                    <a:lumMod val="75000"/>
                  </a:schemeClr>
                </a:solidFill>
              </a:rPr>
              <a:t>                                         летопись, список «Русской</a:t>
            </a:r>
          </a:p>
          <a:p>
            <a:pPr marL="0" indent="0" algn="ctr">
              <a:buNone/>
            </a:pPr>
            <a:r>
              <a:rPr lang="ru-RU" dirty="0">
                <a:solidFill>
                  <a:schemeClr val="accent2">
                    <a:lumMod val="75000"/>
                  </a:schemeClr>
                </a:solidFill>
              </a:rPr>
              <a:t> </a:t>
            </a:r>
            <a:r>
              <a:rPr lang="ru-RU" dirty="0" smtClean="0">
                <a:solidFill>
                  <a:schemeClr val="accent2">
                    <a:lumMod val="75000"/>
                  </a:schemeClr>
                </a:solidFill>
              </a:rPr>
              <a:t>                              правды», «Поучение Владимира Мономаха». Он опубликовал «Книгу Большому Чертежу» (1792), «Русскую правду» (1792), «Духовную вел. кн. Владимира Всеволодовича Мономаха…» (1793) и «Слово о полку Игореве» под названием «</a:t>
            </a:r>
            <a:r>
              <a:rPr lang="ru-RU" dirty="0" err="1" smtClean="0">
                <a:solidFill>
                  <a:schemeClr val="accent2">
                    <a:lumMod val="75000"/>
                  </a:schemeClr>
                </a:solidFill>
              </a:rPr>
              <a:t>Ироическая</a:t>
            </a:r>
            <a:r>
              <a:rPr lang="ru-RU" dirty="0" smtClean="0">
                <a:solidFill>
                  <a:schemeClr val="accent2">
                    <a:lumMod val="75000"/>
                  </a:schemeClr>
                </a:solidFill>
              </a:rPr>
              <a:t> песнь о походе на половцев удельного князя Новгорода-Северского Игоря </a:t>
            </a:r>
            <a:r>
              <a:rPr lang="ru-RU" dirty="0" err="1" smtClean="0">
                <a:solidFill>
                  <a:schemeClr val="accent2">
                    <a:lumMod val="75000"/>
                  </a:schemeClr>
                </a:solidFill>
              </a:rPr>
              <a:t>Святославича</a:t>
            </a:r>
            <a:r>
              <a:rPr lang="ru-RU" dirty="0" smtClean="0">
                <a:solidFill>
                  <a:schemeClr val="accent2">
                    <a:lumMod val="75000"/>
                  </a:schemeClr>
                </a:solidFill>
              </a:rPr>
              <a:t>» (1800). Коллекцией Мусина-Пушкина пользовались Н. М. Карамзин, И. Н. </a:t>
            </a:r>
            <a:r>
              <a:rPr lang="ru-RU" dirty="0" err="1" smtClean="0">
                <a:solidFill>
                  <a:schemeClr val="accent2">
                    <a:lumMod val="75000"/>
                  </a:schemeClr>
                </a:solidFill>
              </a:rPr>
              <a:t>Болтин</a:t>
            </a:r>
            <a:r>
              <a:rPr lang="ru-RU" dirty="0" smtClean="0">
                <a:solidFill>
                  <a:schemeClr val="accent2">
                    <a:lumMod val="75000"/>
                  </a:schemeClr>
                </a:solidFill>
              </a:rPr>
              <a:t> и др. При нашествии Наполеона часть коллекции Мусина-Пушкина погибла во время московского пожара 1812.</a:t>
            </a:r>
            <a:endParaRPr lang="ru-RU" dirty="0">
              <a:solidFill>
                <a:schemeClr val="accent2">
                  <a:lumMod val="75000"/>
                </a:schemeClr>
              </a:solidFill>
            </a:endParaRPr>
          </a:p>
        </p:txBody>
      </p:sp>
      <p:pic>
        <p:nvPicPr>
          <p:cNvPr id="1026" name="Picture 2" descr="C:\Users\кампутер на\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301208"/>
            <a:ext cx="2190009" cy="1008112"/>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кампутер на\Desktop\musin_push_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1440160" cy="1872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Users\кампутер на\Desktop\230px-Слово_о_полку..._Академ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55" y="908720"/>
            <a:ext cx="1424858" cy="1813455"/>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74638"/>
            <a:ext cx="3600400" cy="778098"/>
          </a:xfrm>
          <a:noFill/>
          <a:ln>
            <a:noFill/>
          </a:ln>
        </p:spPr>
        <p:style>
          <a:lnRef idx="2">
            <a:schemeClr val="accent6"/>
          </a:lnRef>
          <a:fillRef idx="1">
            <a:schemeClr val="lt1"/>
          </a:fillRef>
          <a:effectRef idx="0">
            <a:schemeClr val="accent6"/>
          </a:effectRef>
          <a:fontRef idx="minor">
            <a:schemeClr val="dk1"/>
          </a:fontRef>
        </p:style>
        <p:txBody>
          <a:bodyPr>
            <a:normAutofit/>
          </a:bodyPr>
          <a:lstStyle/>
          <a:p>
            <a:r>
              <a:rPr lang="ru-RU" sz="2800" b="1" dirty="0" smtClean="0">
                <a:solidFill>
                  <a:schemeClr val="accent2">
                    <a:lumMod val="75000"/>
                  </a:schemeClr>
                </a:solidFill>
              </a:rPr>
              <a:t>Жанр «Слова…»</a:t>
            </a:r>
            <a:endParaRPr lang="ru-RU" sz="2800" b="1" dirty="0">
              <a:solidFill>
                <a:schemeClr val="accent2">
                  <a:lumMod val="75000"/>
                </a:schemeClr>
              </a:solidFill>
            </a:endParaRPr>
          </a:p>
        </p:txBody>
      </p:sp>
      <p:sp>
        <p:nvSpPr>
          <p:cNvPr id="3" name="Объект 2"/>
          <p:cNvSpPr>
            <a:spLocks noGrp="1"/>
          </p:cNvSpPr>
          <p:nvPr>
            <p:ph sz="quarter" idx="13"/>
          </p:nvPr>
        </p:nvSpPr>
        <p:spPr>
          <a:xfrm>
            <a:off x="251520" y="1196752"/>
            <a:ext cx="4104456" cy="5472608"/>
          </a:xfrm>
          <a:noFill/>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algn="ctr"/>
            <a:r>
              <a:rPr lang="ru-RU" sz="4400" dirty="0" smtClean="0">
                <a:solidFill>
                  <a:schemeClr val="accent2">
                    <a:lumMod val="75000"/>
                  </a:schemeClr>
                </a:solidFill>
              </a:rPr>
              <a:t>ЖАНР «СЛОВА О ПОЛКУ ИГОРЕВЕ». Еще до опубликования и особенно после опубликования памятника его жанровую природу определяли по-разному, а именно как песню, поэму, </a:t>
            </a:r>
            <a:r>
              <a:rPr lang="ru-RU" sz="4400" dirty="0" err="1" smtClean="0">
                <a:solidFill>
                  <a:schemeClr val="accent2">
                    <a:lumMod val="75000"/>
                  </a:schemeClr>
                </a:solidFill>
              </a:rPr>
              <a:t>героич</a:t>
            </a:r>
            <a:r>
              <a:rPr lang="ru-RU" sz="4400" dirty="0" smtClean="0">
                <a:solidFill>
                  <a:schemeClr val="accent2">
                    <a:lumMod val="75000"/>
                  </a:schemeClr>
                </a:solidFill>
              </a:rPr>
              <a:t>. поэму, «трудную», т. е. воинскую, повесть, былину, ораторскую речь («слово») и т. д. Уже первые издатели памятника параллельно с названием оригинала «Слово о </a:t>
            </a:r>
            <a:r>
              <a:rPr lang="ru-RU" sz="4400" dirty="0" err="1" smtClean="0">
                <a:solidFill>
                  <a:schemeClr val="accent2">
                    <a:lumMod val="75000"/>
                  </a:schemeClr>
                </a:solidFill>
              </a:rPr>
              <a:t>плъку</a:t>
            </a:r>
            <a:r>
              <a:rPr lang="ru-RU" sz="4400" dirty="0" smtClean="0">
                <a:solidFill>
                  <a:schemeClr val="accent2">
                    <a:lumMod val="75000"/>
                  </a:schemeClr>
                </a:solidFill>
              </a:rPr>
              <a:t> </a:t>
            </a:r>
            <a:r>
              <a:rPr lang="ru-RU" sz="4400" dirty="0" err="1" smtClean="0">
                <a:solidFill>
                  <a:schemeClr val="accent2">
                    <a:lumMod val="75000"/>
                  </a:schemeClr>
                </a:solidFill>
              </a:rPr>
              <a:t>Игоревѣ</a:t>
            </a:r>
            <a:r>
              <a:rPr lang="ru-RU" sz="4400" dirty="0" smtClean="0">
                <a:solidFill>
                  <a:schemeClr val="accent2">
                    <a:lumMod val="75000"/>
                  </a:schemeClr>
                </a:solidFill>
              </a:rPr>
              <a:t>, Игоря сына </a:t>
            </a:r>
            <a:r>
              <a:rPr lang="ru-RU" sz="4400" dirty="0" err="1" smtClean="0">
                <a:solidFill>
                  <a:schemeClr val="accent2">
                    <a:lumMod val="75000"/>
                  </a:schemeClr>
                </a:solidFill>
              </a:rPr>
              <a:t>Святъславля</a:t>
            </a:r>
            <a:r>
              <a:rPr lang="ru-RU" sz="4400" dirty="0" smtClean="0">
                <a:solidFill>
                  <a:schemeClr val="accent2">
                    <a:lumMod val="75000"/>
                  </a:schemeClr>
                </a:solidFill>
              </a:rPr>
              <a:t>, внука </a:t>
            </a:r>
            <a:r>
              <a:rPr lang="ru-RU" sz="4400" dirty="0" err="1" smtClean="0">
                <a:solidFill>
                  <a:schemeClr val="accent2">
                    <a:lumMod val="75000"/>
                  </a:schemeClr>
                </a:solidFill>
              </a:rPr>
              <a:t>Ольгова</a:t>
            </a:r>
            <a:r>
              <a:rPr lang="ru-RU" sz="4400" dirty="0" smtClean="0">
                <a:solidFill>
                  <a:schemeClr val="accent2">
                    <a:lumMod val="75000"/>
                  </a:schemeClr>
                </a:solidFill>
              </a:rPr>
              <a:t>» напечатали: «</a:t>
            </a:r>
            <a:r>
              <a:rPr lang="ru-RU" sz="4400" dirty="0" err="1" smtClean="0">
                <a:solidFill>
                  <a:schemeClr val="accent2">
                    <a:lumMod val="75000"/>
                  </a:schemeClr>
                </a:solidFill>
              </a:rPr>
              <a:t>Пѣснь</a:t>
            </a:r>
            <a:r>
              <a:rPr lang="ru-RU" sz="4400" dirty="0" smtClean="0">
                <a:solidFill>
                  <a:schemeClr val="accent2">
                    <a:lumMod val="75000"/>
                  </a:schemeClr>
                </a:solidFill>
              </a:rPr>
              <a:t> о </a:t>
            </a:r>
            <a:r>
              <a:rPr lang="ru-RU" sz="4400" dirty="0" err="1" smtClean="0">
                <a:solidFill>
                  <a:schemeClr val="accent2">
                    <a:lumMod val="75000"/>
                  </a:schemeClr>
                </a:solidFill>
              </a:rPr>
              <a:t>походѣ</a:t>
            </a:r>
            <a:r>
              <a:rPr lang="ru-RU" sz="4400" dirty="0" smtClean="0">
                <a:solidFill>
                  <a:schemeClr val="accent2">
                    <a:lumMod val="75000"/>
                  </a:schemeClr>
                </a:solidFill>
              </a:rPr>
              <a:t> Игоря, сына </a:t>
            </a:r>
            <a:r>
              <a:rPr lang="ru-RU" sz="4400" dirty="0" err="1" smtClean="0">
                <a:solidFill>
                  <a:schemeClr val="accent2">
                    <a:lumMod val="75000"/>
                  </a:schemeClr>
                </a:solidFill>
              </a:rPr>
              <a:t>Святославова</a:t>
            </a:r>
            <a:r>
              <a:rPr lang="ru-RU" sz="4400" dirty="0" smtClean="0">
                <a:solidFill>
                  <a:schemeClr val="accent2">
                    <a:lumMod val="75000"/>
                  </a:schemeClr>
                </a:solidFill>
              </a:rPr>
              <a:t>, внука </a:t>
            </a:r>
            <a:r>
              <a:rPr lang="ru-RU" sz="4400" dirty="0" err="1" smtClean="0">
                <a:solidFill>
                  <a:schemeClr val="accent2">
                    <a:lumMod val="75000"/>
                  </a:schemeClr>
                </a:solidFill>
              </a:rPr>
              <a:t>Ольгова</a:t>
            </a:r>
            <a:r>
              <a:rPr lang="ru-RU" sz="4400" dirty="0" smtClean="0">
                <a:solidFill>
                  <a:schemeClr val="accent2">
                    <a:lumMod val="75000"/>
                  </a:schemeClr>
                </a:solidFill>
              </a:rPr>
              <a:t>». В 1797 Н. М. Карамзин, сообщая миру об открытии в России нового лит. памятника, говорил о нем как об «отрывке поэмы». Позже В. Г. Белинский отрицал возможность отнесения «Слова» к жанру </a:t>
            </a:r>
            <a:r>
              <a:rPr lang="ru-RU" sz="4400" dirty="0" err="1" smtClean="0">
                <a:solidFill>
                  <a:schemeClr val="accent2">
                    <a:lumMod val="75000"/>
                  </a:schemeClr>
                </a:solidFill>
              </a:rPr>
              <a:t>героич</a:t>
            </a:r>
            <a:r>
              <a:rPr lang="ru-RU" sz="4400" dirty="0" smtClean="0">
                <a:solidFill>
                  <a:schemeClr val="accent2">
                    <a:lumMod val="75000"/>
                  </a:schemeClr>
                </a:solidFill>
              </a:rPr>
              <a:t>. </a:t>
            </a:r>
            <a:r>
              <a:rPr lang="ru-RU" sz="4400" dirty="0" smtClean="0">
                <a:solidFill>
                  <a:schemeClr val="accent2">
                    <a:lumMod val="75000"/>
                  </a:schemeClr>
                </a:solidFill>
              </a:rPr>
              <a:t>поэмы, </a:t>
            </a:r>
            <a:r>
              <a:rPr lang="ru-RU" sz="4400" dirty="0" smtClean="0">
                <a:solidFill>
                  <a:schemeClr val="accent2">
                    <a:lumMod val="75000"/>
                  </a:schemeClr>
                </a:solidFill>
              </a:rPr>
              <a:t>Ф. И. Буслаев, наоборот, считал «Слово» ист. поэмой с элементами древ. мифологии. М. А. Максимович везде называл «Слово» песней, а С. П. </a:t>
            </a:r>
            <a:r>
              <a:rPr lang="ru-RU" sz="4400" dirty="0" err="1" smtClean="0">
                <a:solidFill>
                  <a:schemeClr val="accent2">
                    <a:lumMod val="75000"/>
                  </a:schemeClr>
                </a:solidFill>
              </a:rPr>
              <a:t>Шевырев</a:t>
            </a:r>
            <a:r>
              <a:rPr lang="ru-RU" sz="4400" dirty="0" smtClean="0">
                <a:solidFill>
                  <a:schemeClr val="accent2">
                    <a:lumMod val="75000"/>
                  </a:schemeClr>
                </a:solidFill>
              </a:rPr>
              <a:t> подчеркивал, что это произведение представляет собой повествование, «переход от песни к повести». В новейшее время А. И. Никифоров рассматривал «Слово» как былину, И. П. Еремин — как «произведение ораторского искусства», как «памятник светского эпидейктического красноречия Киевской Руси».</a:t>
            </a:r>
          </a:p>
          <a:p>
            <a:pPr algn="ctr"/>
            <a:r>
              <a:rPr lang="ru-RU" sz="4400" dirty="0" smtClean="0">
                <a:solidFill>
                  <a:schemeClr val="accent2">
                    <a:lumMod val="75000"/>
                  </a:schemeClr>
                </a:solidFill>
              </a:rPr>
              <a:t>Неоднозначность мнений указывает на то, что «Слово» — очень своеобразное среди всех других памятников Древней Руси лит. произведение. Д. С. Лихачев отмечает: «„Слово“ очень близко к плачам и славам (песенным прославлениям). И плачи и славы очень часто упоминаются в летописях XII—XIII веков. „Слово“ близко к ним и по своей форме и по своему содержанию, но в целом это, конечно, не плач и не слава. Народная поэзия не допускает смешения жанров. „Слово“ — произведение книжное, но близкое к этим жанрам народной поэзии. Это, по-видимому, особый род книжной поэзии, может быть еще не успевший окончательно сложиться» («Слово о полку Игореве» — героический пролог русской литературы, с. 37). Этой точки зрения придерживается большинство соврем. исследователей памятника, т. к. в нем имеются черты ритмичности, стихового строя и др. признаки </a:t>
            </a:r>
            <a:r>
              <a:rPr lang="ru-RU" sz="4400" dirty="0" err="1" smtClean="0">
                <a:solidFill>
                  <a:schemeClr val="accent2">
                    <a:lumMod val="75000"/>
                  </a:schemeClr>
                </a:solidFill>
              </a:rPr>
              <a:t>поэтич</a:t>
            </a:r>
            <a:r>
              <a:rPr lang="ru-RU" sz="4400" dirty="0" smtClean="0">
                <a:solidFill>
                  <a:schemeClr val="accent2">
                    <a:lumMod val="75000"/>
                  </a:schemeClr>
                </a:solidFill>
              </a:rPr>
              <a:t>. организации текста.</a:t>
            </a:r>
          </a:p>
          <a:p>
            <a:endParaRPr lang="ru-RU" dirty="0"/>
          </a:p>
        </p:txBody>
      </p:sp>
      <p:pic>
        <p:nvPicPr>
          <p:cNvPr id="2050" name="Picture 2" descr="C:\Users\кампутер на\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365104"/>
            <a:ext cx="2543412" cy="1982360"/>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C:\Users\кампутер н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12776"/>
            <a:ext cx="2000250" cy="2448272"/>
          </a:xfrm>
          <a:prstGeom prst="rect">
            <a:avLst/>
          </a:prstGeom>
          <a:ln w="889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C:\Users\кампутер на\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76672"/>
            <a:ext cx="1922336" cy="2543175"/>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3" name="Picture 5" descr="C:\Users\кампутер на\Desktop\images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428999"/>
            <a:ext cx="1689585" cy="2232249"/>
          </a:xfrm>
          <a:prstGeom prst="rect">
            <a:avLst/>
          </a:prstGeom>
          <a:ln w="889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1255" y="116632"/>
            <a:ext cx="4464496" cy="562074"/>
          </a:xfrm>
          <a:noFill/>
          <a:ln>
            <a:noFill/>
          </a:ln>
        </p:spPr>
        <p:style>
          <a:lnRef idx="2">
            <a:schemeClr val="accent6"/>
          </a:lnRef>
          <a:fillRef idx="1">
            <a:schemeClr val="lt1"/>
          </a:fillRef>
          <a:effectRef idx="0">
            <a:schemeClr val="accent6"/>
          </a:effectRef>
          <a:fontRef idx="minor">
            <a:schemeClr val="dk1"/>
          </a:fontRef>
        </p:style>
        <p:txBody>
          <a:bodyPr>
            <a:normAutofit/>
          </a:bodyPr>
          <a:lstStyle/>
          <a:p>
            <a:r>
              <a:rPr lang="ru-RU" sz="2800" b="1" dirty="0" smtClean="0">
                <a:solidFill>
                  <a:schemeClr val="accent2">
                    <a:lumMod val="75000"/>
                  </a:schemeClr>
                </a:solidFill>
              </a:rPr>
              <a:t>Историческая основа</a:t>
            </a:r>
            <a:endParaRPr lang="ru-RU" sz="2800" b="1" dirty="0">
              <a:solidFill>
                <a:schemeClr val="accent2">
                  <a:lumMod val="75000"/>
                </a:schemeClr>
              </a:solidFill>
            </a:endParaRPr>
          </a:p>
        </p:txBody>
      </p:sp>
      <p:sp>
        <p:nvSpPr>
          <p:cNvPr id="3" name="Объект 2"/>
          <p:cNvSpPr>
            <a:spLocks noGrp="1"/>
          </p:cNvSpPr>
          <p:nvPr>
            <p:ph sz="quarter" idx="13"/>
          </p:nvPr>
        </p:nvSpPr>
        <p:spPr>
          <a:xfrm>
            <a:off x="107504" y="867791"/>
            <a:ext cx="4464496" cy="5873577"/>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ru-RU" sz="1100" dirty="0" smtClean="0">
                <a:solidFill>
                  <a:schemeClr val="accent2">
                    <a:lumMod val="75000"/>
                  </a:schemeClr>
                </a:solidFill>
              </a:rPr>
              <a:t>В основе сюжета – неудачный половецкий поход князя Новгород-Северского Игоря </a:t>
            </a:r>
            <a:r>
              <a:rPr lang="ru-RU" sz="1100" dirty="0" err="1" smtClean="0">
                <a:solidFill>
                  <a:schemeClr val="accent2">
                    <a:lumMod val="75000"/>
                  </a:schemeClr>
                </a:solidFill>
              </a:rPr>
              <a:t>Святославича</a:t>
            </a:r>
            <a:r>
              <a:rPr lang="ru-RU" sz="1100" dirty="0" smtClean="0">
                <a:solidFill>
                  <a:schemeClr val="accent2">
                    <a:lumMod val="75000"/>
                  </a:schemeClr>
                </a:solidFill>
              </a:rPr>
              <a:t>, который он осуществил весной 1185 г. в союзе с другими князьями. За год до этого события Киевский князь Святослав предпринял удачный поход в союзе с князем Рюриком </a:t>
            </a:r>
            <a:r>
              <a:rPr lang="ru-RU" sz="1100" dirty="0" err="1" smtClean="0">
                <a:solidFill>
                  <a:schemeClr val="accent2">
                    <a:lumMod val="75000"/>
                  </a:schemeClr>
                </a:solidFill>
              </a:rPr>
              <a:t>Ростиславичем</a:t>
            </a:r>
            <a:r>
              <a:rPr lang="ru-RU" sz="1100" dirty="0" smtClean="0">
                <a:solidFill>
                  <a:schemeClr val="accent2">
                    <a:lumMod val="75000"/>
                  </a:schemeClr>
                </a:solidFill>
              </a:rPr>
              <a:t> против половецкого хана </a:t>
            </a:r>
            <a:r>
              <a:rPr lang="ru-RU" sz="1100" dirty="0" err="1" smtClean="0">
                <a:solidFill>
                  <a:schemeClr val="accent2">
                    <a:lumMod val="75000"/>
                  </a:schemeClr>
                </a:solidFill>
              </a:rPr>
              <a:t>Кобяка</a:t>
            </a:r>
            <a:r>
              <a:rPr lang="ru-RU" sz="1100" dirty="0" smtClean="0">
                <a:solidFill>
                  <a:schemeClr val="accent2">
                    <a:lumMod val="75000"/>
                  </a:schemeClr>
                </a:solidFill>
              </a:rPr>
              <a:t>. Но князя Игоря и других князей Новгород-Северской земли в этом походе не было. Может быть, поэтому через год князь Игорь. Опасаясь, что его обвинят в умышленном бездействии, предпринял свой безрассудно смелый поход с малыми силами против половецкого хана </a:t>
            </a:r>
            <a:r>
              <a:rPr lang="ru-RU" sz="1100" dirty="0" err="1" smtClean="0">
                <a:solidFill>
                  <a:schemeClr val="accent2">
                    <a:lumMod val="75000"/>
                  </a:schemeClr>
                </a:solidFill>
              </a:rPr>
              <a:t>Кончака</a:t>
            </a:r>
            <a:r>
              <a:rPr lang="ru-RU" sz="1100" dirty="0" smtClean="0">
                <a:solidFill>
                  <a:schemeClr val="accent2">
                    <a:lumMod val="75000"/>
                  </a:schemeClr>
                </a:solidFill>
              </a:rPr>
              <a:t>. Летописи рассказывают об этом историческом эпизоде достаточно подробно. Помимо Игоря в походе участвовали оба его сына и брат. В сюжете «Слова…». существенное место уделено описанию солнечного затмения, случившегося 1 мая 1185 г. во время похода Игоря </a:t>
            </a:r>
            <a:r>
              <a:rPr lang="ru-RU" sz="1100" dirty="0" err="1" smtClean="0">
                <a:solidFill>
                  <a:schemeClr val="accent2">
                    <a:lumMod val="75000"/>
                  </a:schemeClr>
                </a:solidFill>
              </a:rPr>
              <a:t>Святославича</a:t>
            </a:r>
            <a:r>
              <a:rPr lang="ru-RU" sz="1100" dirty="0" smtClean="0">
                <a:solidFill>
                  <a:schemeClr val="accent2">
                    <a:lumMod val="75000"/>
                  </a:schemeClr>
                </a:solidFill>
              </a:rPr>
              <a:t>. Это затмение упоминается и в летописных рассказах о походе. Расчет застать половцев врасплох</a:t>
            </a:r>
          </a:p>
          <a:p>
            <a:pPr algn="ctr"/>
            <a:r>
              <a:rPr lang="ru-RU" sz="1100" dirty="0" smtClean="0">
                <a:solidFill>
                  <a:schemeClr val="accent2">
                    <a:lumMod val="75000"/>
                  </a:schemeClr>
                </a:solidFill>
              </a:rPr>
              <a:t>не оправдался, но князь решил, что возвращаться без боя позорно. В первом сражении враги были обращены в бегство, частью захвачены в плен. Но на следующее утро Игорь обнаружил, что окружен громадным полчищем половцев. Трое суток томимые жаждой, отрезанные от воды русские воины пробивались к Донцу. Утром четвертого дня дрогнули вспомогательные полки. Пустившийся вдогонку остановить их Игорь был схвачен половцами. Ободренные победой над Игорем, половцы нанесли удар по русским землям и подвергли их разорению. К пленнику относились почтительно, он пользовался определенной свободой. Когда половец Лавр предложил помочь бежать, Игорь поначалу отказался, но, узнав, что возвращавшиеся с набега на </a:t>
            </a:r>
            <a:r>
              <a:rPr lang="ru-RU" sz="1100" dirty="0" err="1" smtClean="0">
                <a:solidFill>
                  <a:schemeClr val="accent2">
                    <a:lumMod val="75000"/>
                  </a:schemeClr>
                </a:solidFill>
              </a:rPr>
              <a:t>Переяславль</a:t>
            </a:r>
            <a:r>
              <a:rPr lang="ru-RU" sz="1100" dirty="0" smtClean="0">
                <a:solidFill>
                  <a:schemeClr val="accent2">
                    <a:lumMod val="75000"/>
                  </a:schemeClr>
                </a:solidFill>
              </a:rPr>
              <a:t> половцы собираются перебить всех пленных, согласился. Ночью, пока стража веселилась, он перебрался через реку. Спасаясь от погони, Игорь одиннадцать дней скакал до пограничного города Донца</a:t>
            </a:r>
            <a:endParaRPr lang="ru-RU" sz="1100" dirty="0">
              <a:solidFill>
                <a:schemeClr val="accent2">
                  <a:lumMod val="75000"/>
                </a:schemeClr>
              </a:solidFill>
            </a:endParaRPr>
          </a:p>
        </p:txBody>
      </p:sp>
      <p:sp>
        <p:nvSpPr>
          <p:cNvPr id="4" name="Объект 3"/>
          <p:cNvSpPr>
            <a:spLocks noGrp="1"/>
          </p:cNvSpPr>
          <p:nvPr>
            <p:ph sz="quarter" idx="14"/>
          </p:nvPr>
        </p:nvSpPr>
        <p:spPr>
          <a:xfrm>
            <a:off x="4648200" y="764704"/>
            <a:ext cx="4038600" cy="5361459"/>
          </a:xfrm>
        </p:spPr>
        <p:txBody>
          <a:bodyPr>
            <a:noAutofit/>
          </a:bodyPr>
          <a:lstStyle/>
          <a:p>
            <a:r>
              <a:rPr lang="ru-RU" sz="1100" b="1" dirty="0" smtClean="0">
                <a:solidFill>
                  <a:schemeClr val="accent2">
                    <a:lumMod val="75000"/>
                  </a:schemeClr>
                </a:solidFill>
              </a:rPr>
              <a:t>Князь Игорь                                       Хан </a:t>
            </a:r>
            <a:r>
              <a:rPr lang="ru-RU" sz="1100" b="1" dirty="0" err="1" smtClean="0">
                <a:solidFill>
                  <a:schemeClr val="accent2">
                    <a:lumMod val="75000"/>
                  </a:schemeClr>
                </a:solidFill>
              </a:rPr>
              <a:t>Кончак</a:t>
            </a:r>
            <a:endParaRPr lang="ru-RU" sz="1100" b="1" dirty="0" smtClean="0">
              <a:solidFill>
                <a:schemeClr val="accent2">
                  <a:lumMod val="75000"/>
                </a:schemeClr>
              </a:solidFill>
            </a:endParaRPr>
          </a:p>
          <a:p>
            <a:endParaRPr lang="ru-RU" sz="1100" dirty="0"/>
          </a:p>
          <a:p>
            <a:endParaRPr lang="ru-RU" sz="1100" dirty="0" smtClean="0"/>
          </a:p>
          <a:p>
            <a:endParaRPr lang="ru-RU" sz="1100" dirty="0"/>
          </a:p>
          <a:p>
            <a:endParaRPr lang="ru-RU" sz="1100" dirty="0" smtClean="0"/>
          </a:p>
          <a:p>
            <a:endParaRPr lang="ru-RU" sz="1100" dirty="0"/>
          </a:p>
          <a:p>
            <a:endParaRPr lang="ru-RU" sz="1100" dirty="0" smtClean="0"/>
          </a:p>
          <a:p>
            <a:pPr marL="0" indent="0">
              <a:buNone/>
            </a:pPr>
            <a:endParaRPr lang="ru-RU" sz="1100" dirty="0"/>
          </a:p>
          <a:p>
            <a:r>
              <a:rPr lang="ru-RU" sz="1100" b="1" dirty="0" smtClean="0">
                <a:solidFill>
                  <a:schemeClr val="accent2">
                    <a:lumMod val="75000"/>
                  </a:schemeClr>
                </a:solidFill>
              </a:rPr>
              <a:t>Бой </a:t>
            </a:r>
            <a:r>
              <a:rPr lang="ru-RU" sz="1100" b="1" smtClean="0">
                <a:solidFill>
                  <a:schemeClr val="accent2">
                    <a:lumMod val="75000"/>
                  </a:schemeClr>
                </a:solidFill>
              </a:rPr>
              <a:t>русичей</a:t>
            </a:r>
            <a:r>
              <a:rPr lang="ru-RU" sz="1100" b="1" dirty="0" smtClean="0">
                <a:solidFill>
                  <a:schemeClr val="accent2">
                    <a:lumMod val="75000"/>
                  </a:schemeClr>
                </a:solidFill>
              </a:rPr>
              <a:t> с половцами</a:t>
            </a:r>
          </a:p>
          <a:p>
            <a:endParaRPr lang="ru-RU" sz="1100" dirty="0"/>
          </a:p>
          <a:p>
            <a:endParaRPr lang="ru-RU" sz="1100" dirty="0" smtClean="0"/>
          </a:p>
          <a:p>
            <a:endParaRPr lang="ru-RU" sz="1100" dirty="0"/>
          </a:p>
          <a:p>
            <a:endParaRPr lang="ru-RU" sz="1100" dirty="0" smtClean="0"/>
          </a:p>
          <a:p>
            <a:endParaRPr lang="ru-RU" sz="1100" dirty="0"/>
          </a:p>
          <a:p>
            <a:endParaRPr lang="ru-RU" sz="1100" dirty="0" smtClean="0"/>
          </a:p>
          <a:p>
            <a:pPr marL="0" indent="0">
              <a:buNone/>
            </a:pPr>
            <a:endParaRPr lang="ru-RU" sz="1100" dirty="0"/>
          </a:p>
          <a:p>
            <a:r>
              <a:rPr lang="ru-RU" sz="1100" b="1" dirty="0" smtClean="0">
                <a:solidFill>
                  <a:schemeClr val="accent2">
                    <a:lumMod val="75000"/>
                  </a:schemeClr>
                </a:solidFill>
              </a:rPr>
              <a:t>Полное затмение, которое наблюдали </a:t>
            </a:r>
            <a:r>
              <a:rPr lang="ru-RU" sz="1100" b="1" dirty="0" err="1" smtClean="0">
                <a:solidFill>
                  <a:schemeClr val="accent2">
                    <a:lumMod val="75000"/>
                  </a:schemeClr>
                </a:solidFill>
              </a:rPr>
              <a:t>русичи</a:t>
            </a:r>
            <a:r>
              <a:rPr lang="ru-RU" sz="1100" b="1" dirty="0" smtClean="0">
                <a:solidFill>
                  <a:schemeClr val="accent2">
                    <a:lumMod val="75000"/>
                  </a:schemeClr>
                </a:solidFill>
              </a:rPr>
              <a:t> перед битвой</a:t>
            </a:r>
            <a:endParaRPr lang="ru-RU" sz="1100" b="1" dirty="0">
              <a:solidFill>
                <a:schemeClr val="accent2">
                  <a:lumMod val="75000"/>
                </a:schemeClr>
              </a:solidFill>
            </a:endParaRPr>
          </a:p>
        </p:txBody>
      </p:sp>
      <p:pic>
        <p:nvPicPr>
          <p:cNvPr id="3074" name="Picture 2" descr="C:\Users\кампутер на\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2" y="1340768"/>
            <a:ext cx="942975" cy="1209675"/>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5" name="Picture 3" descr="C:\Users\кампутер на\Desktop\401266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396" y="1340767"/>
            <a:ext cx="1108368" cy="1209676"/>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кампутер на\Desktop\188966_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5255" y="3062627"/>
            <a:ext cx="956350" cy="1101539"/>
          </a:xfrm>
          <a:prstGeom prst="roundRect">
            <a:avLst>
              <a:gd name="adj" fmla="val 4167"/>
            </a:avLst>
          </a:prstGeom>
          <a:solidFill>
            <a:srgbClr val="FFFFFF"/>
          </a:solidFill>
          <a:ln w="76200" cap="sq">
            <a:solidFill>
              <a:schemeClr val="tx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78" name="Picture 6" descr="C:\Users\кампутер на\Desktop\8c1bd28148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2" y="5184545"/>
            <a:ext cx="1381436" cy="1006475"/>
          </a:xfrm>
          <a:prstGeom prst="roundRect">
            <a:avLst>
              <a:gd name="adj" fmla="val 4167"/>
            </a:avLst>
          </a:prstGeom>
          <a:solidFill>
            <a:srgbClr val="FFFFFF"/>
          </a:solidFill>
          <a:ln w="76200" cap="sq">
            <a:solidFill>
              <a:schemeClr val="tx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79" name="Picture 7" descr="C:\Users\кампутер на\Desktop\images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148955"/>
            <a:ext cx="1012014" cy="1166964"/>
          </a:xfrm>
          <a:prstGeom prst="roundRect">
            <a:avLst>
              <a:gd name="adj" fmla="val 4167"/>
            </a:avLst>
          </a:prstGeom>
          <a:solidFill>
            <a:srgbClr val="FFFFFF"/>
          </a:solidFill>
          <a:ln w="76200" cap="sq">
            <a:solidFill>
              <a:schemeClr val="tx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80" name="Picture 8" descr="C:\Users\кампутер на\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0924" y="3060584"/>
            <a:ext cx="1299529" cy="1087361"/>
          </a:xfrm>
          <a:prstGeom prst="roundRect">
            <a:avLst>
              <a:gd name="adj" fmla="val 4167"/>
            </a:avLst>
          </a:prstGeom>
          <a:solidFill>
            <a:srgbClr val="FFFFFF"/>
          </a:solidFill>
          <a:ln w="76200" cap="sq">
            <a:solidFill>
              <a:schemeClr val="tx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83" name="Picture 11" descr="C:\Users\кампутер на\Desktop\images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619" y="3246340"/>
            <a:ext cx="1311425" cy="901605"/>
          </a:xfrm>
          <a:prstGeom prst="roundRect">
            <a:avLst>
              <a:gd name="adj" fmla="val 4167"/>
            </a:avLst>
          </a:prstGeom>
          <a:solidFill>
            <a:srgbClr val="FFFFFF"/>
          </a:solidFill>
          <a:ln w="76200" cap="sq">
            <a:solidFill>
              <a:schemeClr val="tx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604202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0432"/>
            <a:ext cx="1666527" cy="484311"/>
          </a:xfrm>
        </p:spPr>
        <p:txBody>
          <a:bodyPr>
            <a:normAutofit fontScale="90000"/>
          </a:bodyPr>
          <a:lstStyle/>
          <a:p>
            <a:r>
              <a:rPr lang="ru-RU" dirty="0" smtClean="0">
                <a:solidFill>
                  <a:schemeClr val="tx2">
                    <a:lumMod val="20000"/>
                    <a:lumOff val="80000"/>
                  </a:schemeClr>
                </a:solidFill>
              </a:rPr>
              <a:t>Вступление</a:t>
            </a:r>
            <a:r>
              <a:rPr lang="ru-RU" dirty="0"/>
              <a:t/>
            </a:r>
            <a:br>
              <a:rPr lang="ru-RU" dirty="0"/>
            </a:br>
            <a:endParaRPr lang="ru-RU" dirty="0"/>
          </a:p>
        </p:txBody>
      </p:sp>
      <p:pic>
        <p:nvPicPr>
          <p:cNvPr id="5" name="Picture 3" descr="C:\Users\кампутер на\Desktop\slav033.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tretch>
            <a:fillRect/>
          </a:stretch>
        </p:blipFill>
        <p:spPr bwMode="auto">
          <a:xfrm>
            <a:off x="3978782" y="2780928"/>
            <a:ext cx="1817353" cy="1512168"/>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noFill/>
          <a:ln>
            <a:noFill/>
          </a:ln>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ru-RU" dirty="0">
                <a:solidFill>
                  <a:schemeClr val="tx2">
                    <a:lumMod val="20000"/>
                    <a:lumOff val="80000"/>
                  </a:schemeClr>
                </a:solidFill>
              </a:rPr>
              <a:t> В начале автор «Слова» несколько раз обращается к своим читателям и слушателям со словом «</a:t>
            </a:r>
            <a:r>
              <a:rPr lang="ru-RU" dirty="0" err="1">
                <a:solidFill>
                  <a:schemeClr val="tx2">
                    <a:lumMod val="20000"/>
                    <a:lumOff val="80000"/>
                  </a:schemeClr>
                </a:solidFill>
              </a:rPr>
              <a:t>братие</a:t>
            </a:r>
            <a:r>
              <a:rPr lang="ru-RU" dirty="0">
                <a:solidFill>
                  <a:schemeClr val="tx2">
                    <a:lumMod val="20000"/>
                    <a:lumOff val="80000"/>
                  </a:schemeClr>
                </a:solidFill>
              </a:rPr>
              <a:t>», напр.: «почнем же, </a:t>
            </a:r>
            <a:r>
              <a:rPr lang="ru-RU" dirty="0" err="1">
                <a:solidFill>
                  <a:schemeClr val="tx2">
                    <a:lumMod val="20000"/>
                    <a:lumOff val="80000"/>
                  </a:schemeClr>
                </a:solidFill>
              </a:rPr>
              <a:t>братие</a:t>
            </a:r>
            <a:r>
              <a:rPr lang="ru-RU" dirty="0">
                <a:solidFill>
                  <a:schemeClr val="tx2">
                    <a:lumMod val="20000"/>
                    <a:lumOff val="80000"/>
                  </a:schemeClr>
                </a:solidFill>
              </a:rPr>
              <a:t>, повесть сию от старого </a:t>
            </a:r>
            <a:r>
              <a:rPr lang="ru-RU" dirty="0" err="1">
                <a:solidFill>
                  <a:schemeClr val="tx2">
                    <a:lumMod val="20000"/>
                    <a:lumOff val="80000"/>
                  </a:schemeClr>
                </a:solidFill>
              </a:rPr>
              <a:t>Владимера</a:t>
            </a:r>
            <a:r>
              <a:rPr lang="ru-RU" dirty="0">
                <a:solidFill>
                  <a:schemeClr val="tx2">
                    <a:lumMod val="20000"/>
                    <a:lumOff val="80000"/>
                  </a:schemeClr>
                </a:solidFill>
              </a:rPr>
              <a:t> до </a:t>
            </a:r>
            <a:r>
              <a:rPr lang="ru-RU" dirty="0" err="1">
                <a:solidFill>
                  <a:schemeClr val="tx2">
                    <a:lumMod val="20000"/>
                    <a:lumOff val="80000"/>
                  </a:schemeClr>
                </a:solidFill>
              </a:rPr>
              <a:t>нынешняго</a:t>
            </a:r>
            <a:r>
              <a:rPr lang="ru-RU" dirty="0">
                <a:solidFill>
                  <a:schemeClr val="tx2">
                    <a:lumMod val="20000"/>
                    <a:lumOff val="80000"/>
                  </a:schemeClr>
                </a:solidFill>
              </a:rPr>
              <a:t> Игоря». Затем следуют предания о княжеских певцах и о </a:t>
            </a:r>
            <a:r>
              <a:rPr lang="ru-RU" dirty="0" err="1">
                <a:solidFill>
                  <a:schemeClr val="tx2">
                    <a:lumMod val="20000"/>
                    <a:lumOff val="80000"/>
                  </a:schemeClr>
                </a:solidFill>
              </a:rPr>
              <a:t>Бояне</a:t>
            </a:r>
            <a:r>
              <a:rPr lang="ru-RU" dirty="0">
                <a:solidFill>
                  <a:schemeClr val="tx2">
                    <a:lumMod val="20000"/>
                    <a:lumOff val="80000"/>
                  </a:schemeClr>
                </a:solidFill>
              </a:rPr>
              <a:t>. «Старые словеса» — прежние песни — противопоставляются былинам позднейшего времени. Есть здесь и намек на старинную соколиную охоту, и на певцов-музыкантов: «</a:t>
            </a:r>
            <a:r>
              <a:rPr lang="ru-RU" dirty="0" err="1">
                <a:solidFill>
                  <a:schemeClr val="tx2">
                    <a:lumMod val="20000"/>
                    <a:lumOff val="80000"/>
                  </a:schemeClr>
                </a:solidFill>
              </a:rPr>
              <a:t>Боян</a:t>
            </a:r>
            <a:r>
              <a:rPr lang="ru-RU" dirty="0">
                <a:solidFill>
                  <a:schemeClr val="tx2">
                    <a:lumMod val="20000"/>
                    <a:lumOff val="80000"/>
                  </a:schemeClr>
                </a:solidFill>
              </a:rPr>
              <a:t> же, </a:t>
            </a:r>
            <a:r>
              <a:rPr lang="ru-RU" dirty="0" err="1">
                <a:solidFill>
                  <a:schemeClr val="tx2">
                    <a:lumMod val="20000"/>
                    <a:lumOff val="80000"/>
                  </a:schemeClr>
                </a:solidFill>
              </a:rPr>
              <a:t>братие</a:t>
            </a:r>
            <a:r>
              <a:rPr lang="ru-RU" dirty="0">
                <a:solidFill>
                  <a:schemeClr val="tx2">
                    <a:lumMod val="20000"/>
                    <a:lumOff val="80000"/>
                  </a:schemeClr>
                </a:solidFill>
              </a:rPr>
              <a:t>, не 10 соколов на стадо лебедей </a:t>
            </a:r>
            <a:r>
              <a:rPr lang="ru-RU" dirty="0" err="1">
                <a:solidFill>
                  <a:schemeClr val="tx2">
                    <a:lumMod val="20000"/>
                    <a:lumOff val="80000"/>
                  </a:schemeClr>
                </a:solidFill>
              </a:rPr>
              <a:t>пущаше</a:t>
            </a:r>
            <a:r>
              <a:rPr lang="ru-RU" dirty="0">
                <a:solidFill>
                  <a:schemeClr val="tx2">
                    <a:lumMod val="20000"/>
                    <a:lumOff val="80000"/>
                  </a:schemeClr>
                </a:solidFill>
              </a:rPr>
              <a:t>, но своя </a:t>
            </a:r>
            <a:r>
              <a:rPr lang="ru-RU" dirty="0" err="1">
                <a:solidFill>
                  <a:schemeClr val="tx2">
                    <a:lumMod val="20000"/>
                    <a:lumOff val="80000"/>
                  </a:schemeClr>
                </a:solidFill>
              </a:rPr>
              <a:t>вещия</a:t>
            </a:r>
            <a:r>
              <a:rPr lang="ru-RU" dirty="0">
                <a:solidFill>
                  <a:schemeClr val="tx2">
                    <a:lumMod val="20000"/>
                    <a:lumOff val="80000"/>
                  </a:schemeClr>
                </a:solidFill>
              </a:rPr>
              <a:t> персты на живая струны </a:t>
            </a:r>
            <a:r>
              <a:rPr lang="ru-RU" dirty="0" err="1">
                <a:solidFill>
                  <a:schemeClr val="tx2">
                    <a:lumMod val="20000"/>
                    <a:lumOff val="80000"/>
                  </a:schemeClr>
                </a:solidFill>
              </a:rPr>
              <a:t>вскладаше</a:t>
            </a:r>
            <a:r>
              <a:rPr lang="ru-RU" dirty="0">
                <a:solidFill>
                  <a:schemeClr val="tx2">
                    <a:lumMod val="20000"/>
                    <a:lumOff val="80000"/>
                  </a:schemeClr>
                </a:solidFill>
              </a:rPr>
              <a:t>: они же сами князем славу </a:t>
            </a:r>
            <a:r>
              <a:rPr lang="ru-RU" dirty="0" err="1">
                <a:solidFill>
                  <a:schemeClr val="tx2">
                    <a:lumMod val="20000"/>
                    <a:lumOff val="80000"/>
                  </a:schemeClr>
                </a:solidFill>
              </a:rPr>
              <a:t>рокотаху</a:t>
            </a:r>
            <a:r>
              <a:rPr lang="ru-RU" dirty="0">
                <a:solidFill>
                  <a:schemeClr val="tx2">
                    <a:lumMod val="20000"/>
                    <a:lumOff val="80000"/>
                  </a:schemeClr>
                </a:solidFill>
              </a:rPr>
              <a:t>».</a:t>
            </a:r>
          </a:p>
          <a:p>
            <a:r>
              <a:rPr lang="ru-RU" dirty="0">
                <a:solidFill>
                  <a:schemeClr val="tx2">
                    <a:lumMod val="20000"/>
                    <a:lumOff val="80000"/>
                  </a:schemeClr>
                </a:solidFill>
              </a:rPr>
              <a:t>   Несомненно, что до «Слова о полку Игореве» существовали устные предания о походах князей и их единоборствах, вроде былин о богатырях. Эти предания захватывали события XI в., от старого Владимира I до Всеслава Полоцкого. Встречаются неясные воспоминания о Трояне (это может быть римский император или языческое существо, упоминаемое в апокрифах, возможно, эпитет кого-либо из древнерусских князей), отклики языческих преданий о Велесе — деде певцов, о </a:t>
            </a:r>
            <a:r>
              <a:rPr lang="ru-RU" dirty="0" err="1">
                <a:solidFill>
                  <a:schemeClr val="tx2">
                    <a:lumMod val="20000"/>
                    <a:lumOff val="80000"/>
                  </a:schemeClr>
                </a:solidFill>
              </a:rPr>
              <a:t>Хорсе</a:t>
            </a:r>
            <a:r>
              <a:rPr lang="ru-RU" dirty="0">
                <a:solidFill>
                  <a:schemeClr val="tx2">
                    <a:lumMod val="20000"/>
                    <a:lumOff val="80000"/>
                  </a:schemeClr>
                </a:solidFill>
              </a:rPr>
              <a:t>-солнце, о </a:t>
            </a:r>
            <a:r>
              <a:rPr lang="ru-RU" dirty="0" err="1">
                <a:solidFill>
                  <a:schemeClr val="tx2">
                    <a:lumMod val="20000"/>
                    <a:lumOff val="80000"/>
                  </a:schemeClr>
                </a:solidFill>
              </a:rPr>
              <a:t>Дажбоге</a:t>
            </a:r>
            <a:r>
              <a:rPr lang="ru-RU" dirty="0">
                <a:solidFill>
                  <a:schemeClr val="tx2">
                    <a:lumMod val="20000"/>
                    <a:lumOff val="80000"/>
                  </a:schemeClr>
                </a:solidFill>
              </a:rPr>
              <a:t> — деде </a:t>
            </a:r>
            <a:r>
              <a:rPr lang="ru-RU" dirty="0" err="1">
                <a:solidFill>
                  <a:schemeClr val="tx2">
                    <a:lumMod val="20000"/>
                    <a:lumOff val="80000"/>
                  </a:schemeClr>
                </a:solidFill>
              </a:rPr>
              <a:t>русичей</a:t>
            </a:r>
            <a:r>
              <a:rPr lang="ru-RU" dirty="0">
                <a:solidFill>
                  <a:schemeClr val="tx2">
                    <a:lumMod val="20000"/>
                    <a:lumOff val="80000"/>
                  </a:schemeClr>
                </a:solidFill>
              </a:rPr>
              <a:t>, о Диве-лешем, об оборотнях вроде Всеслава Полоцкого.</a:t>
            </a:r>
          </a:p>
          <a:p>
            <a:endParaRPr lang="ru-RU" dirty="0"/>
          </a:p>
        </p:txBody>
      </p:sp>
      <p:pic>
        <p:nvPicPr>
          <p:cNvPr id="6" name="Picture 2" descr="C:\Users\кампутер на\Desktop\250px-Бая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068" y="764704"/>
            <a:ext cx="2088232" cy="1553644"/>
          </a:xfrm>
          <a:prstGeom prst="ellipse">
            <a:avLst/>
          </a:prstGeom>
          <a:ln w="635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7" descr="C:\Users\кампутер н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640" y="2780928"/>
            <a:ext cx="1800200" cy="1512168"/>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4" descr="C:\Users\кампутер на\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863106"/>
            <a:ext cx="1296144" cy="1670101"/>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5" descr="C:\Users\кампутер на\Desktop\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0654" y="4865341"/>
            <a:ext cx="1303372" cy="1670101"/>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149031" y="332656"/>
            <a:ext cx="585994" cy="307777"/>
          </a:xfrm>
          <a:prstGeom prst="rect">
            <a:avLst/>
          </a:prstGeom>
        </p:spPr>
        <p:txBody>
          <a:bodyPr wrap="none">
            <a:spAutoFit/>
          </a:bodyPr>
          <a:lstStyle/>
          <a:p>
            <a:r>
              <a:rPr lang="ru-RU" sz="1400" b="1" dirty="0" err="1">
                <a:solidFill>
                  <a:schemeClr val="accent2">
                    <a:lumMod val="75000"/>
                  </a:schemeClr>
                </a:solidFill>
              </a:rPr>
              <a:t>Боян</a:t>
            </a:r>
            <a:endParaRPr lang="ru-RU" sz="1400" b="1" dirty="0">
              <a:solidFill>
                <a:schemeClr val="accent2">
                  <a:lumMod val="75000"/>
                </a:schemeClr>
              </a:solidFill>
            </a:endParaRPr>
          </a:p>
        </p:txBody>
      </p:sp>
      <p:sp>
        <p:nvSpPr>
          <p:cNvPr id="11" name="Прямоугольник 10"/>
          <p:cNvSpPr/>
          <p:nvPr/>
        </p:nvSpPr>
        <p:spPr>
          <a:xfrm>
            <a:off x="3697310" y="2407951"/>
            <a:ext cx="2566728" cy="307777"/>
          </a:xfrm>
          <a:prstGeom prst="rect">
            <a:avLst/>
          </a:prstGeom>
        </p:spPr>
        <p:txBody>
          <a:bodyPr wrap="none">
            <a:spAutoFit/>
          </a:bodyPr>
          <a:lstStyle/>
          <a:p>
            <a:r>
              <a:rPr lang="ru-RU" sz="1400" b="1" dirty="0">
                <a:solidFill>
                  <a:schemeClr val="accent2">
                    <a:lumMod val="75000"/>
                  </a:schemeClr>
                </a:solidFill>
              </a:rPr>
              <a:t>Велес – бог лесов и животных</a:t>
            </a:r>
          </a:p>
        </p:txBody>
      </p:sp>
      <p:sp>
        <p:nvSpPr>
          <p:cNvPr id="12" name="Прямоугольник 11"/>
          <p:cNvSpPr/>
          <p:nvPr/>
        </p:nvSpPr>
        <p:spPr>
          <a:xfrm>
            <a:off x="6764444" y="2351244"/>
            <a:ext cx="1600695" cy="369332"/>
          </a:xfrm>
          <a:prstGeom prst="rect">
            <a:avLst/>
          </a:prstGeom>
        </p:spPr>
        <p:txBody>
          <a:bodyPr wrap="none">
            <a:spAutoFit/>
          </a:bodyPr>
          <a:lstStyle/>
          <a:p>
            <a:r>
              <a:rPr lang="ru-RU" b="1" dirty="0"/>
              <a:t> </a:t>
            </a:r>
            <a:r>
              <a:rPr lang="ru-RU" sz="1400" b="1" dirty="0">
                <a:solidFill>
                  <a:schemeClr val="accent2">
                    <a:lumMod val="75000"/>
                  </a:schemeClr>
                </a:solidFill>
              </a:rPr>
              <a:t>Леший – дух леса</a:t>
            </a:r>
          </a:p>
        </p:txBody>
      </p:sp>
      <p:sp>
        <p:nvSpPr>
          <p:cNvPr id="13" name="Прямоугольник 12"/>
          <p:cNvSpPr/>
          <p:nvPr/>
        </p:nvSpPr>
        <p:spPr>
          <a:xfrm>
            <a:off x="4799417" y="4452501"/>
            <a:ext cx="1627369" cy="307777"/>
          </a:xfrm>
          <a:prstGeom prst="rect">
            <a:avLst/>
          </a:prstGeom>
        </p:spPr>
        <p:txBody>
          <a:bodyPr wrap="none">
            <a:spAutoFit/>
          </a:bodyPr>
          <a:lstStyle/>
          <a:p>
            <a:r>
              <a:rPr lang="ru-RU" sz="1400" b="1" dirty="0" err="1">
                <a:solidFill>
                  <a:schemeClr val="accent2">
                    <a:lumMod val="75000"/>
                  </a:schemeClr>
                </a:solidFill>
              </a:rPr>
              <a:t>Хорс</a:t>
            </a:r>
            <a:r>
              <a:rPr lang="ru-RU" sz="1400" b="1" dirty="0">
                <a:solidFill>
                  <a:schemeClr val="accent2">
                    <a:lumMod val="75000"/>
                  </a:schemeClr>
                </a:solidFill>
              </a:rPr>
              <a:t> – бог Солнца</a:t>
            </a:r>
          </a:p>
        </p:txBody>
      </p:sp>
      <p:sp>
        <p:nvSpPr>
          <p:cNvPr id="14" name="Прямоугольник 13"/>
          <p:cNvSpPr/>
          <p:nvPr/>
        </p:nvSpPr>
        <p:spPr>
          <a:xfrm>
            <a:off x="6546281" y="4452502"/>
            <a:ext cx="2441694" cy="307777"/>
          </a:xfrm>
          <a:prstGeom prst="rect">
            <a:avLst/>
          </a:prstGeom>
        </p:spPr>
        <p:txBody>
          <a:bodyPr wrap="none">
            <a:spAutoFit/>
          </a:bodyPr>
          <a:lstStyle/>
          <a:p>
            <a:r>
              <a:rPr lang="ru-RU" sz="1400" b="1" dirty="0" err="1">
                <a:solidFill>
                  <a:schemeClr val="accent2">
                    <a:lumMod val="75000"/>
                  </a:schemeClr>
                </a:solidFill>
              </a:rPr>
              <a:t>Даждьбог</a:t>
            </a:r>
            <a:r>
              <a:rPr lang="ru-RU" sz="1400" b="1" dirty="0">
                <a:solidFill>
                  <a:schemeClr val="accent2">
                    <a:lumMod val="75000"/>
                  </a:schemeClr>
                </a:solidFill>
              </a:rPr>
              <a:t> – бог плодородия</a:t>
            </a:r>
          </a:p>
        </p:txBody>
      </p:sp>
      <p:pic>
        <p:nvPicPr>
          <p:cNvPr id="2050" name="Picture 2" descr="C:\Users\кампутер на\Desktop\images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8491" y="768832"/>
            <a:ext cx="2014723" cy="1476438"/>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3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3008313" cy="563662"/>
          </a:xfrm>
        </p:spPr>
        <p:txBody>
          <a:bodyPr>
            <a:normAutofit fontScale="90000"/>
          </a:bodyPr>
          <a:lstStyle/>
          <a:p>
            <a:r>
              <a:rPr lang="ru-RU" sz="2000" dirty="0">
                <a:solidFill>
                  <a:schemeClr val="tx2">
                    <a:lumMod val="20000"/>
                    <a:lumOff val="80000"/>
                  </a:schemeClr>
                </a:solidFill>
              </a:rPr>
              <a:t>Поход </a:t>
            </a:r>
            <a:r>
              <a:rPr lang="ru-RU" sz="2000" dirty="0" smtClean="0">
                <a:solidFill>
                  <a:schemeClr val="tx2">
                    <a:lumMod val="20000"/>
                    <a:lumOff val="80000"/>
                  </a:schemeClr>
                </a:solidFill>
              </a:rPr>
              <a:t>Игоря</a:t>
            </a:r>
            <a:r>
              <a:rPr lang="ru-RU" dirty="0"/>
              <a:t/>
            </a:r>
            <a:br>
              <a:rPr lang="ru-RU" dirty="0"/>
            </a:br>
            <a:endParaRPr lang="ru-RU" dirty="0"/>
          </a:p>
        </p:txBody>
      </p:sp>
      <p:pic>
        <p:nvPicPr>
          <p:cNvPr id="5" name="Picture 8" descr="C:\Users\кампутер на\Desktop\images.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214350" y="951210"/>
            <a:ext cx="1943100" cy="2352675"/>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30154" y="557972"/>
            <a:ext cx="3384376" cy="5433467"/>
          </a:xfrm>
        </p:spPr>
        <p:txBody>
          <a:bodyPr>
            <a:noAutofit/>
          </a:bodyPr>
          <a:lstStyle/>
          <a:p>
            <a:r>
              <a:rPr lang="ru-RU" sz="1000" dirty="0">
                <a:solidFill>
                  <a:schemeClr val="tx2">
                    <a:lumMod val="20000"/>
                    <a:lumOff val="80000"/>
                  </a:schemeClr>
                </a:solidFill>
              </a:rPr>
              <a:t>Игорь — глава полка (похода); его речами руководствуются северские князья — «братия и дружина» </a:t>
            </a:r>
            <a:r>
              <a:rPr lang="ru-RU" sz="1000" dirty="0" smtClean="0">
                <a:solidFill>
                  <a:schemeClr val="tx2">
                    <a:lumMod val="20000"/>
                    <a:lumOff val="80000"/>
                  </a:schemeClr>
                </a:solidFill>
              </a:rPr>
              <a:t>. </a:t>
            </a:r>
            <a:r>
              <a:rPr lang="ru-RU" sz="1000" dirty="0">
                <a:solidFill>
                  <a:schemeClr val="tx2">
                    <a:lumMod val="20000"/>
                    <a:lumOff val="80000"/>
                  </a:schemeClr>
                </a:solidFill>
              </a:rPr>
              <a:t>Игорь видит затмение солнца (1 мая 1185) и предчувствует неудачу; но отчаянное побуждение биться до смерти ободряет князя, и он «вступает в злат </a:t>
            </a:r>
            <a:r>
              <a:rPr lang="ru-RU" sz="1000" dirty="0" err="1">
                <a:solidFill>
                  <a:schemeClr val="tx2">
                    <a:lumMod val="20000"/>
                    <a:lumOff val="80000"/>
                  </a:schemeClr>
                </a:solidFill>
              </a:rPr>
              <a:t>стремень</a:t>
            </a:r>
            <a:r>
              <a:rPr lang="ru-RU" sz="1000" dirty="0">
                <a:solidFill>
                  <a:schemeClr val="tx2">
                    <a:lumMod val="20000"/>
                    <a:lumOff val="80000"/>
                  </a:schemeClr>
                </a:solidFill>
              </a:rPr>
              <a:t>». Поход начинается. Неблагоприятные знамения преследуют полк Игорев. Поход намечен далеко в глубь степей, к морю, к </a:t>
            </a:r>
            <a:r>
              <a:rPr lang="ru-RU" sz="1000" dirty="0" err="1">
                <a:solidFill>
                  <a:schemeClr val="tx2">
                    <a:lumMod val="20000"/>
                    <a:lumOff val="80000"/>
                  </a:schemeClr>
                </a:solidFill>
              </a:rPr>
              <a:t>Сурожу</a:t>
            </a:r>
            <a:r>
              <a:rPr lang="ru-RU" sz="1000" dirty="0">
                <a:solidFill>
                  <a:schemeClr val="tx2">
                    <a:lumMod val="20000"/>
                    <a:lumOff val="80000"/>
                  </a:schemeClr>
                </a:solidFill>
              </a:rPr>
              <a:t>, </a:t>
            </a:r>
            <a:r>
              <a:rPr lang="ru-RU" sz="1000" dirty="0" err="1">
                <a:solidFill>
                  <a:schemeClr val="tx2">
                    <a:lumMod val="20000"/>
                    <a:lumOff val="80000"/>
                  </a:schemeClr>
                </a:solidFill>
              </a:rPr>
              <a:t>Корсуню</a:t>
            </a:r>
            <a:r>
              <a:rPr lang="ru-RU" sz="1000" dirty="0">
                <a:solidFill>
                  <a:schemeClr val="tx2">
                    <a:lumMod val="20000"/>
                    <a:lumOff val="80000"/>
                  </a:schemeClr>
                </a:solidFill>
              </a:rPr>
              <a:t> и Тмутаракани. Поэт говорит обо всем этом кратко, картинами: кликом Дива в стягах полков, мраком ночи, воем зверей и скрипом половецких телег, скрывающихся от </a:t>
            </a:r>
            <a:r>
              <a:rPr lang="ru-RU" sz="1000" dirty="0" err="1">
                <a:solidFill>
                  <a:schemeClr val="tx2">
                    <a:lumMod val="20000"/>
                    <a:lumOff val="80000"/>
                  </a:schemeClr>
                </a:solidFill>
              </a:rPr>
              <a:t>русичей</a:t>
            </a:r>
            <a:r>
              <a:rPr lang="ru-RU" sz="1000" dirty="0">
                <a:solidFill>
                  <a:schemeClr val="tx2">
                    <a:lumMod val="20000"/>
                    <a:lumOff val="80000"/>
                  </a:schemeClr>
                </a:solidFill>
              </a:rPr>
              <a:t>. Одна только ночь отделяет выступление в поход от первой битвы, обрисованной одними успехами и отдыхом «</a:t>
            </a:r>
            <a:r>
              <a:rPr lang="ru-RU" sz="1000" dirty="0" err="1">
                <a:solidFill>
                  <a:schemeClr val="tx2">
                    <a:lumMod val="20000"/>
                    <a:lumOff val="80000"/>
                  </a:schemeClr>
                </a:solidFill>
              </a:rPr>
              <a:t>Ольгова</a:t>
            </a:r>
            <a:r>
              <a:rPr lang="ru-RU" sz="1000" dirty="0">
                <a:solidFill>
                  <a:schemeClr val="tx2">
                    <a:lumMod val="20000"/>
                    <a:lumOff val="80000"/>
                  </a:schemeClr>
                </a:solidFill>
              </a:rPr>
              <a:t> хороброго гнезда», обогатившегося всякой добычей и задремавшего в поле.</a:t>
            </a:r>
          </a:p>
          <a:p>
            <a:r>
              <a:rPr lang="ru-RU" sz="1000" dirty="0">
                <a:solidFill>
                  <a:schemeClr val="tx2">
                    <a:lumMod val="20000"/>
                    <a:lumOff val="80000"/>
                  </a:schemeClr>
                </a:solidFill>
              </a:rPr>
              <a:t>   С пятницы по воскресенье следуют решительные битвы несчастного Игорева полка, окруженного «в поле незнаемом и безводном» многочисленными половецкими полками. Единоборство князя Всеволода характеризует храбрость русских. </a:t>
            </a:r>
            <a:r>
              <a:rPr lang="ru-RU" sz="1000" dirty="0" smtClean="0">
                <a:solidFill>
                  <a:schemeClr val="tx2">
                    <a:lumMod val="20000"/>
                    <a:lumOff val="80000"/>
                  </a:schemeClr>
                </a:solidFill>
              </a:rPr>
              <a:t>Для </a:t>
            </a:r>
            <a:r>
              <a:rPr lang="ru-RU" sz="1000" dirty="0">
                <a:solidFill>
                  <a:schemeClr val="tx2">
                    <a:lumMod val="20000"/>
                    <a:lumOff val="80000"/>
                  </a:schemeClr>
                </a:solidFill>
              </a:rPr>
              <a:t>него не дороги ни раны, ни воспоминания о Чернигове, о красавице Глебовне, о своей жизни и о чести золотых столов княжеских. Таков Ярый Тур Всеволод. Но беда ждет тех, кто бьется на </a:t>
            </a:r>
            <a:r>
              <a:rPr lang="ru-RU" sz="1000" dirty="0" err="1">
                <a:solidFill>
                  <a:schemeClr val="tx2">
                    <a:lumMod val="20000"/>
                    <a:lumOff val="80000"/>
                  </a:schemeClr>
                </a:solidFill>
              </a:rPr>
              <a:t>Каяле</a:t>
            </a:r>
            <a:r>
              <a:rPr lang="ru-RU" sz="1000" dirty="0">
                <a:solidFill>
                  <a:schemeClr val="tx2">
                    <a:lumMod val="20000"/>
                    <a:lumOff val="80000"/>
                  </a:schemeClr>
                </a:solidFill>
              </a:rPr>
              <a:t>-реке, под натиском всей земли половецкой.</a:t>
            </a:r>
          </a:p>
          <a:p>
            <a:r>
              <a:rPr lang="ru-RU" sz="1000" dirty="0">
                <a:solidFill>
                  <a:schemeClr val="tx2">
                    <a:lumMod val="20000"/>
                    <a:lumOff val="80000"/>
                  </a:schemeClr>
                </a:solidFill>
              </a:rPr>
              <a:t>   Эта битва заставляет автора песни вспомнить былые походы предка Игоря, Олега </a:t>
            </a:r>
            <a:r>
              <a:rPr lang="ru-RU" sz="1000" dirty="0" err="1" smtClean="0">
                <a:solidFill>
                  <a:schemeClr val="tx2">
                    <a:lumMod val="20000"/>
                    <a:lumOff val="80000"/>
                  </a:schemeClr>
                </a:solidFill>
              </a:rPr>
              <a:t>Святославича</a:t>
            </a:r>
            <a:r>
              <a:rPr lang="ru-RU" sz="1000" dirty="0" smtClean="0">
                <a:solidFill>
                  <a:schemeClr val="tx2">
                    <a:lumMod val="20000"/>
                    <a:lumOff val="80000"/>
                  </a:schemeClr>
                </a:solidFill>
              </a:rPr>
              <a:t>. </a:t>
            </a:r>
            <a:r>
              <a:rPr lang="ru-RU" sz="1000" dirty="0">
                <a:solidFill>
                  <a:schemeClr val="tx2">
                    <a:lumMod val="20000"/>
                    <a:lumOff val="80000"/>
                  </a:schemeClr>
                </a:solidFill>
              </a:rPr>
              <a:t>Те походы вызывают у автора «Слова» самые тяжелые, самые грустные воспоминания: гибли князья, гибли люди в усобицах и княжеских «крамолах», раздавался звон мечей, носились тучи стрел и вились над полями вороны и галки. Автор, созерцая св. Софию в Киеве, переносится мыслью к </a:t>
            </a:r>
            <a:r>
              <a:rPr lang="ru-RU" sz="1000" dirty="0" err="1">
                <a:solidFill>
                  <a:schemeClr val="tx2">
                    <a:lumMod val="20000"/>
                    <a:lumOff val="80000"/>
                  </a:schemeClr>
                </a:solidFill>
              </a:rPr>
              <a:t>Каяле</a:t>
            </a:r>
            <a:r>
              <a:rPr lang="ru-RU" sz="1000" dirty="0">
                <a:solidFill>
                  <a:schemeClr val="tx2">
                    <a:lumMod val="20000"/>
                    <a:lumOff val="80000"/>
                  </a:schemeClr>
                </a:solidFill>
              </a:rPr>
              <a:t>, где третий день шумит и звенит оружие. Игорь заворачивает полки, чтобы высвободить своего брата Всеволода, но уже полегли храбрые </a:t>
            </a:r>
            <a:r>
              <a:rPr lang="ru-RU" sz="1000" dirty="0" err="1">
                <a:solidFill>
                  <a:schemeClr val="tx2">
                    <a:lumMod val="20000"/>
                    <a:lumOff val="80000"/>
                  </a:schemeClr>
                </a:solidFill>
              </a:rPr>
              <a:t>русичи</a:t>
            </a:r>
            <a:r>
              <a:rPr lang="ru-RU" sz="1000" dirty="0">
                <a:solidFill>
                  <a:schemeClr val="tx2">
                    <a:lumMod val="20000"/>
                    <a:lumOff val="80000"/>
                  </a:schemeClr>
                </a:solidFill>
              </a:rPr>
              <a:t> на берегу быстрой </a:t>
            </a:r>
            <a:r>
              <a:rPr lang="ru-RU" sz="1000" dirty="0" err="1">
                <a:solidFill>
                  <a:schemeClr val="tx2">
                    <a:lumMod val="20000"/>
                    <a:lumOff val="80000"/>
                  </a:schemeClr>
                </a:solidFill>
              </a:rPr>
              <a:t>Каялы</a:t>
            </a:r>
            <a:r>
              <a:rPr lang="ru-RU" sz="1000" dirty="0">
                <a:solidFill>
                  <a:schemeClr val="tx2">
                    <a:lumMod val="20000"/>
                    <a:lumOff val="80000"/>
                  </a:schemeClr>
                </a:solidFill>
              </a:rPr>
              <a:t>. Действие полка Игорева кончено.</a:t>
            </a:r>
          </a:p>
          <a:p>
            <a:endParaRPr lang="ru-RU" dirty="0"/>
          </a:p>
        </p:txBody>
      </p:sp>
      <p:pic>
        <p:nvPicPr>
          <p:cNvPr id="6" name="Picture 9" descr="C:\Users\кампутер на\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60648"/>
            <a:ext cx="2447925" cy="1866900"/>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10" descr="C:\Users\кампутер на\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982822"/>
            <a:ext cx="1362075" cy="3352800"/>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11" descr="C:\Users\кампутер на\Desktop\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365104"/>
            <a:ext cx="2286000" cy="1866900"/>
          </a:xfrm>
          <a:prstGeom prst="rect">
            <a:avLst/>
          </a:prstGeom>
          <a:ln w="88900" cap="sq" cmpd="thickThin">
            <a:solidFill>
              <a:schemeClr val="tx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283968" y="188640"/>
            <a:ext cx="1938031" cy="369332"/>
          </a:xfrm>
          <a:prstGeom prst="rect">
            <a:avLst/>
          </a:prstGeom>
        </p:spPr>
        <p:txBody>
          <a:bodyPr wrap="none">
            <a:spAutoFit/>
          </a:bodyPr>
          <a:lstStyle/>
          <a:p>
            <a:r>
              <a:rPr lang="ru-RU" b="1" dirty="0"/>
              <a:t> </a:t>
            </a:r>
            <a:r>
              <a:rPr lang="ru-RU" sz="1600" b="1" dirty="0">
                <a:solidFill>
                  <a:schemeClr val="accent2">
                    <a:lumMod val="75000"/>
                  </a:schemeClr>
                </a:solidFill>
              </a:rPr>
              <a:t>Битва с половцами</a:t>
            </a:r>
          </a:p>
        </p:txBody>
      </p:sp>
      <p:sp>
        <p:nvSpPr>
          <p:cNvPr id="11" name="Прямоугольник 10"/>
          <p:cNvSpPr/>
          <p:nvPr/>
        </p:nvSpPr>
        <p:spPr>
          <a:xfrm>
            <a:off x="7380312" y="2380238"/>
            <a:ext cx="1284326" cy="338554"/>
          </a:xfrm>
          <a:prstGeom prst="rect">
            <a:avLst/>
          </a:prstGeom>
        </p:spPr>
        <p:txBody>
          <a:bodyPr wrap="none">
            <a:spAutoFit/>
          </a:bodyPr>
          <a:lstStyle/>
          <a:p>
            <a:r>
              <a:rPr lang="ru-RU" sz="1600" b="1" dirty="0">
                <a:solidFill>
                  <a:schemeClr val="accent2">
                    <a:lumMod val="75000"/>
                  </a:schemeClr>
                </a:solidFill>
              </a:rPr>
              <a:t>князь Игорь</a:t>
            </a:r>
          </a:p>
        </p:txBody>
      </p:sp>
      <p:sp>
        <p:nvSpPr>
          <p:cNvPr id="12" name="Прямоугольник 11"/>
          <p:cNvSpPr/>
          <p:nvPr/>
        </p:nvSpPr>
        <p:spPr>
          <a:xfrm>
            <a:off x="4202308" y="3789040"/>
            <a:ext cx="2555508" cy="338554"/>
          </a:xfrm>
          <a:prstGeom prst="rect">
            <a:avLst/>
          </a:prstGeom>
        </p:spPr>
        <p:txBody>
          <a:bodyPr wrap="none">
            <a:spAutoFit/>
          </a:bodyPr>
          <a:lstStyle/>
          <a:p>
            <a:r>
              <a:rPr lang="ru-RU" sz="1600" b="1" dirty="0">
                <a:solidFill>
                  <a:schemeClr val="accent2">
                    <a:lumMod val="75000"/>
                  </a:schemeClr>
                </a:solidFill>
              </a:rPr>
              <a:t>князь Всеволод, Ярый Тур</a:t>
            </a:r>
          </a:p>
        </p:txBody>
      </p:sp>
    </p:spTree>
    <p:extLst>
      <p:ext uri="{BB962C8B-B14F-4D97-AF65-F5344CB8AC3E}">
        <p14:creationId xmlns:p14="http://schemas.microsoft.com/office/powerpoint/2010/main" val="362653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кампутер на\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98294"/>
            <a:ext cx="870204" cy="1353651"/>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7" name="Picture 5" descr="C:\Users\кампутер н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068960"/>
            <a:ext cx="969343" cy="1412321"/>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a:solidFill>
                  <a:schemeClr val="tx2">
                    <a:lumMod val="20000"/>
                    <a:lumOff val="80000"/>
                  </a:schemeClr>
                </a:solidFill>
              </a:rPr>
              <a:t>Золотое слово Святослава</a:t>
            </a:r>
            <a:r>
              <a:rPr lang="ru-RU" dirty="0"/>
              <a:t/>
            </a:r>
            <a:br>
              <a:rPr lang="ru-RU" dirty="0"/>
            </a:br>
            <a:endParaRPr lang="ru-RU" dirty="0"/>
          </a:p>
        </p:txBody>
      </p:sp>
      <p:sp>
        <p:nvSpPr>
          <p:cNvPr id="3" name="Объект 2"/>
          <p:cNvSpPr>
            <a:spLocks noGrp="1"/>
          </p:cNvSpPr>
          <p:nvPr>
            <p:ph sz="quarter" idx="14"/>
          </p:nvPr>
        </p:nvSpPr>
        <p:spPr>
          <a:xfrm>
            <a:off x="3779912" y="332656"/>
            <a:ext cx="5063266" cy="5702808"/>
          </a:xfrm>
          <a:noFill/>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r>
              <a:rPr lang="ru-RU" sz="4000" dirty="0">
                <a:solidFill>
                  <a:schemeClr val="tx2">
                    <a:lumMod val="75000"/>
                  </a:schemeClr>
                </a:solidFill>
              </a:rPr>
              <a:t>Далее в «Слове» идут плачи по павшим, замечания о дальнейшем движении половцев на русскую землю, воспоминания об усобицах. Автор «Слова» объясняет нынешние печали, стоны Киева и напасти Чернигова неблагоразумием молодых князей, их спорами за чужое, их крамолами. Контраст поразителен с недавней удачей великого князя Святослава над половцами в 1184 г.</a:t>
            </a:r>
          </a:p>
          <a:p>
            <a:r>
              <a:rPr lang="ru-RU" sz="4000" dirty="0">
                <a:solidFill>
                  <a:schemeClr val="tx2">
                    <a:lumMod val="75000"/>
                  </a:schemeClr>
                </a:solidFill>
              </a:rPr>
              <a:t>   Место действия «Слова» переносится в Киев. Иностранцы (немцы, венецианцы, греки и </a:t>
            </a:r>
            <a:r>
              <a:rPr lang="ru-RU" sz="4000" dirty="0" err="1">
                <a:solidFill>
                  <a:schemeClr val="tx2">
                    <a:lumMod val="75000"/>
                  </a:schemeClr>
                </a:solidFill>
              </a:rPr>
              <a:t>моравы</a:t>
            </a:r>
            <a:r>
              <a:rPr lang="ru-RU" sz="4000" dirty="0">
                <a:solidFill>
                  <a:schemeClr val="tx2">
                    <a:lumMod val="75000"/>
                  </a:schemeClr>
                </a:solidFill>
              </a:rPr>
              <a:t>) живо сочувствуют удачам Святослава и несчастию Игоря. Следует сон великого князя Святослава, объяснение его боярами и «золотое слово» Святослава.</a:t>
            </a:r>
          </a:p>
          <a:p>
            <a:r>
              <a:rPr lang="ru-RU" sz="4000" dirty="0">
                <a:solidFill>
                  <a:schemeClr val="tx2">
                    <a:lumMod val="75000"/>
                  </a:schemeClr>
                </a:solidFill>
              </a:rPr>
              <a:t>Сон князя Святослава</a:t>
            </a:r>
          </a:p>
          <a:p>
            <a:r>
              <a:rPr lang="ru-RU" sz="4000" dirty="0">
                <a:solidFill>
                  <a:schemeClr val="tx2">
                    <a:lumMod val="75000"/>
                  </a:schemeClr>
                </a:solidFill>
              </a:rPr>
              <a:t>Снилось князю в «тереме златоверхом», что треснула балка над ним, закаркали вороны и понеслись к морю. А самого князя стали приготовлять к погребению: одели «черной </a:t>
            </a:r>
            <a:r>
              <a:rPr lang="ru-RU" sz="4000" dirty="0" err="1">
                <a:solidFill>
                  <a:schemeClr val="tx2">
                    <a:lumMod val="75000"/>
                  </a:schemeClr>
                </a:solidFill>
              </a:rPr>
              <a:t>паполомой</a:t>
            </a:r>
            <a:r>
              <a:rPr lang="ru-RU" sz="4000" dirty="0">
                <a:solidFill>
                  <a:schemeClr val="tx2">
                    <a:lumMod val="75000"/>
                  </a:schemeClr>
                </a:solidFill>
              </a:rPr>
              <a:t> на тесовой (или тисовой) кровати», стали оплакивать «синим вином с горем смешанным», стали сыпать крупный жемчуг — слезы. И сказали бояре князю: «горе твое от того, что два сокола слетели с золотого стола отцовского; соколов захватили в железные путины и подрезали им крылья». Четыре князя попались в плен: Игорь, Всеволод, Олег и Святослав. Речь бояр переходит в образный, картинный плач: «тьма свет покрыла, победила хула хвалу, </a:t>
            </a:r>
            <a:r>
              <a:rPr lang="ru-RU" sz="4000" dirty="0" err="1">
                <a:solidFill>
                  <a:schemeClr val="tx2">
                    <a:lumMod val="75000"/>
                  </a:schemeClr>
                </a:solidFill>
              </a:rPr>
              <a:t>готския</a:t>
            </a:r>
            <a:r>
              <a:rPr lang="ru-RU" sz="4000" dirty="0">
                <a:solidFill>
                  <a:schemeClr val="tx2">
                    <a:lumMod val="75000"/>
                  </a:schemeClr>
                </a:solidFill>
              </a:rPr>
              <a:t> девы запели на берегу Синего моря, позванивая русским золотом». Тогда великий князь Святослав изрекает свое «золотое слово», упрекая Игоря и Всеволода за излишнюю самонадеянность. И встал бы великий князь за обиду за свое гнездо; но он уже знает, как стонет под саблями половецкими Владимир Глебович.</a:t>
            </a:r>
          </a:p>
          <a:p>
            <a:r>
              <a:rPr lang="ru-RU" sz="4000" dirty="0">
                <a:solidFill>
                  <a:schemeClr val="tx2">
                    <a:lumMod val="75000"/>
                  </a:schemeClr>
                </a:solidFill>
              </a:rPr>
              <a:t>Обращение к князьям</a:t>
            </a:r>
          </a:p>
          <a:p>
            <a:r>
              <a:rPr lang="ru-RU" sz="4000" dirty="0">
                <a:solidFill>
                  <a:schemeClr val="tx2">
                    <a:lumMod val="75000"/>
                  </a:schemeClr>
                </a:solidFill>
              </a:rPr>
              <a:t>   И вот сам ли князь Святослав, или это автор «Слова о полке Игореве» призывает силы современной Руси: великого князя Всеволода, сына Юрия Долгорукого, и его близких Глебовичей, затем </a:t>
            </a:r>
            <a:r>
              <a:rPr lang="ru-RU" sz="4000" dirty="0" err="1">
                <a:solidFill>
                  <a:schemeClr val="tx2">
                    <a:lumMod val="75000"/>
                  </a:schemeClr>
                </a:solidFill>
              </a:rPr>
              <a:t>Ростиславичей</a:t>
            </a:r>
            <a:r>
              <a:rPr lang="ru-RU" sz="4000" dirty="0">
                <a:solidFill>
                  <a:schemeClr val="tx2">
                    <a:lumMod val="75000"/>
                  </a:schemeClr>
                </a:solidFill>
              </a:rPr>
              <a:t>, Рюрика и Давида, могущественного Ярослава </a:t>
            </a:r>
            <a:r>
              <a:rPr lang="ru-RU" sz="4000" dirty="0" err="1">
                <a:solidFill>
                  <a:schemeClr val="tx2">
                    <a:lumMod val="75000"/>
                  </a:schemeClr>
                </a:solidFill>
              </a:rPr>
              <a:t>Осмомысла</a:t>
            </a:r>
            <a:r>
              <a:rPr lang="ru-RU" sz="4000" dirty="0">
                <a:solidFill>
                  <a:schemeClr val="tx2">
                    <a:lumMod val="75000"/>
                  </a:schemeClr>
                </a:solidFill>
              </a:rPr>
              <a:t> Галицкого и знаменитого Романа с Мстиславом (Роман Волынский). Автор еще раз с горем вспоминает Игоря и снова призывает </a:t>
            </a:r>
            <a:r>
              <a:rPr lang="ru-RU" sz="4000" dirty="0" err="1">
                <a:solidFill>
                  <a:schemeClr val="tx2">
                    <a:lumMod val="75000"/>
                  </a:schemeClr>
                </a:solidFill>
              </a:rPr>
              <a:t>Мстиславичей</a:t>
            </a:r>
            <a:r>
              <a:rPr lang="ru-RU" sz="4000" dirty="0">
                <a:solidFill>
                  <a:schemeClr val="tx2">
                    <a:lumMod val="75000"/>
                  </a:schemeClr>
                </a:solidFill>
              </a:rPr>
              <a:t> и племя Всеслава, останавливаясь всего более на этом герое песен </a:t>
            </a:r>
            <a:r>
              <a:rPr lang="ru-RU" sz="4000" dirty="0" err="1">
                <a:solidFill>
                  <a:schemeClr val="tx2">
                    <a:lumMod val="75000"/>
                  </a:schemeClr>
                </a:solidFill>
              </a:rPr>
              <a:t>Бояна</a:t>
            </a:r>
            <a:r>
              <a:rPr lang="ru-RU" sz="4000" dirty="0">
                <a:solidFill>
                  <a:schemeClr val="tx2">
                    <a:lumMod val="75000"/>
                  </a:schemeClr>
                </a:solidFill>
              </a:rPr>
              <a:t>. Все это — удалые воители: Ярослав Черниговский со степняками кликом полки побеждает; Всеволод веслами может </a:t>
            </a:r>
            <a:r>
              <a:rPr lang="ru-RU" sz="4000" dirty="0" err="1">
                <a:solidFill>
                  <a:schemeClr val="tx2">
                    <a:lumMod val="75000"/>
                  </a:schemeClr>
                </a:solidFill>
              </a:rPr>
              <a:t>раскропить</a:t>
            </a:r>
            <a:r>
              <a:rPr lang="ru-RU" sz="4000" dirty="0">
                <a:solidFill>
                  <a:schemeClr val="tx2">
                    <a:lumMod val="75000"/>
                  </a:schemeClr>
                </a:solidFill>
              </a:rPr>
              <a:t> Волгу, а Дон вычерпать шлемами; Рюрик и Давид не боятся со своими дружинами ни ран, ни крови, плавая в ней золотыми шеломами; Ярослав </a:t>
            </a:r>
            <a:r>
              <a:rPr lang="ru-RU" sz="4000" dirty="0" err="1">
                <a:solidFill>
                  <a:schemeClr val="tx2">
                    <a:lumMod val="75000"/>
                  </a:schemeClr>
                </a:solidFill>
              </a:rPr>
              <a:t>Осмомысл</a:t>
            </a:r>
            <a:r>
              <a:rPr lang="ru-RU" sz="4000" dirty="0">
                <a:solidFill>
                  <a:schemeClr val="tx2">
                    <a:lumMod val="75000"/>
                  </a:schemeClr>
                </a:solidFill>
              </a:rPr>
              <a:t> носится со своими железными полками по Дунаю, подступает к Киеву, борется со степняками; Роман и Мстислав страшны для Литвы и половцев.</a:t>
            </a:r>
          </a:p>
          <a:p>
            <a:r>
              <a:rPr lang="ru-RU" sz="4000" dirty="0">
                <a:solidFill>
                  <a:schemeClr val="tx2">
                    <a:lumMod val="75000"/>
                  </a:schemeClr>
                </a:solidFill>
              </a:rPr>
              <a:t>    Далее от упоминания полоцких князей, потомков Всеслава Вещего, автор переходит к фигуре их предка. Фигура полоцкого князя Всеслава обрисовывается в его действиях по отношению к Киеву и Новгороду. В Киеве Всеслав слышит звон колоколов св. Софии; вспоминается его крепкая связь со старым Владимиром, когда не было розни между княжескими стягами. Так автором «Слова» озвучен призыв к отмщению за обиды Игоря. Игорь остается главным действующим лицом, с своей женой, которая предчувствует его возвращение, оплакивая, по дошедшей до нее вести, поражение полка и раны муж</a:t>
            </a:r>
          </a:p>
          <a:p>
            <a:endParaRPr lang="ru-RU" dirty="0"/>
          </a:p>
        </p:txBody>
      </p:sp>
      <p:sp>
        <p:nvSpPr>
          <p:cNvPr id="4" name="Текст 3"/>
          <p:cNvSpPr>
            <a:spLocks noGrp="1"/>
          </p:cNvSpPr>
          <p:nvPr>
            <p:ph type="body" sz="half" idx="2"/>
          </p:nvPr>
        </p:nvSpPr>
        <p:spPr>
          <a:xfrm>
            <a:off x="276224" y="1539240"/>
            <a:ext cx="119312" cy="4709160"/>
          </a:xfrm>
        </p:spPr>
        <p:txBody>
          <a:bodyPr/>
          <a:lstStyle/>
          <a:p>
            <a:endParaRPr lang="ru-RU" dirty="0"/>
          </a:p>
        </p:txBody>
      </p:sp>
      <p:pic>
        <p:nvPicPr>
          <p:cNvPr id="3074" name="Picture 2" descr="C:\Users\кампутер на\Desktop\6085651_909dc69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35" y="5013176"/>
            <a:ext cx="1293813" cy="914294"/>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5" name="Picture 3" descr="C:\Users\кампутер на\Desktop\6085652_3f348b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5583" y="5301208"/>
            <a:ext cx="1334542" cy="1002389"/>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C:\Users\кампутер на\Desktop\ib27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5274" y="2172811"/>
            <a:ext cx="848454" cy="1109897"/>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9" name="Picture 7" descr="C:\Users\кампутер на\Desktop\images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25" y="1268760"/>
            <a:ext cx="882849" cy="1314676"/>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1" name="Picture 9" descr="C:\Users\кампутер на\Desktop\images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3728" y="1131063"/>
            <a:ext cx="858252" cy="1314676"/>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7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chemeClr val="tx2">
                    <a:lumMod val="20000"/>
                    <a:lumOff val="80000"/>
                  </a:schemeClr>
                </a:solidFill>
              </a:rPr>
              <a:t>Плач</a:t>
            </a:r>
            <a:r>
              <a:rPr lang="ru-RU" b="1" dirty="0">
                <a:solidFill>
                  <a:schemeClr val="bg2">
                    <a:lumMod val="75000"/>
                  </a:schemeClr>
                </a:solidFill>
              </a:rPr>
              <a:t> </a:t>
            </a:r>
            <a:r>
              <a:rPr lang="ru-RU" b="1" dirty="0">
                <a:solidFill>
                  <a:schemeClr val="tx2">
                    <a:lumMod val="20000"/>
                    <a:lumOff val="80000"/>
                  </a:schemeClr>
                </a:solidFill>
              </a:rPr>
              <a:t>Ярославны</a:t>
            </a:r>
            <a:r>
              <a:rPr lang="ru-RU" dirty="0"/>
              <a:t/>
            </a:r>
            <a:br>
              <a:rPr lang="ru-RU" dirty="0"/>
            </a:br>
            <a:endParaRPr lang="ru-RU" dirty="0"/>
          </a:p>
        </p:txBody>
      </p:sp>
      <p:sp>
        <p:nvSpPr>
          <p:cNvPr id="3" name="Объект 2"/>
          <p:cNvSpPr>
            <a:spLocks noGrp="1"/>
          </p:cNvSpPr>
          <p:nvPr>
            <p:ph sz="quarter" idx="14"/>
          </p:nvPr>
        </p:nvSpPr>
        <p:spPr/>
        <p:txBody>
          <a:bodyPr/>
          <a:lstStyle/>
          <a:p>
            <a:endParaRPr lang="ru-RU"/>
          </a:p>
        </p:txBody>
      </p:sp>
      <p:sp>
        <p:nvSpPr>
          <p:cNvPr id="4" name="Текст 3"/>
          <p:cNvSpPr>
            <a:spLocks noGrp="1"/>
          </p:cNvSpPr>
          <p:nvPr>
            <p:ph type="body" sz="half" idx="2"/>
          </p:nvPr>
        </p:nvSpPr>
        <p:spPr>
          <a:xfrm>
            <a:off x="179512" y="1484785"/>
            <a:ext cx="3008313" cy="3456384"/>
          </a:xfrm>
          <a:noFill/>
          <a:ln>
            <a:noFill/>
          </a:ln>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ru-RU" dirty="0"/>
              <a:t> </a:t>
            </a:r>
            <a:r>
              <a:rPr lang="ru-RU" dirty="0">
                <a:solidFill>
                  <a:schemeClr val="tx2">
                    <a:lumMod val="20000"/>
                    <a:lumOff val="80000"/>
                  </a:schemeClr>
                </a:solidFill>
              </a:rPr>
              <a:t>Плач Ярославны считается одним из самых поэтических мотивов «Слова». На городском забрале, на стене, в Путивле (недалеко от Курска) Ярославна рано плачет: она обращается к ветру, к Днепру-</a:t>
            </a:r>
            <a:r>
              <a:rPr lang="ru-RU" dirty="0" err="1">
                <a:solidFill>
                  <a:schemeClr val="tx2">
                    <a:lumMod val="20000"/>
                    <a:lumOff val="80000"/>
                  </a:schemeClr>
                </a:solidFill>
              </a:rPr>
              <a:t>Словутичу</a:t>
            </a:r>
            <a:r>
              <a:rPr lang="ru-RU" dirty="0">
                <a:solidFill>
                  <a:schemeClr val="tx2">
                    <a:lumMod val="20000"/>
                    <a:lumOff val="80000"/>
                  </a:schemeClr>
                </a:solidFill>
              </a:rPr>
              <a:t>, к светлому, </a:t>
            </a:r>
            <a:r>
              <a:rPr lang="ru-RU" dirty="0" err="1">
                <a:solidFill>
                  <a:schemeClr val="tx2">
                    <a:lumMod val="20000"/>
                    <a:lumOff val="80000"/>
                  </a:schemeClr>
                </a:solidFill>
              </a:rPr>
              <a:t>тресветлому</a:t>
            </a:r>
            <a:r>
              <a:rPr lang="ru-RU" dirty="0">
                <a:solidFill>
                  <a:schemeClr val="tx2">
                    <a:lumMod val="20000"/>
                    <a:lumOff val="80000"/>
                  </a:schemeClr>
                </a:solidFill>
              </a:rPr>
              <a:t> солнцу. Ветер развеял ее радость по </a:t>
            </a:r>
            <a:r>
              <a:rPr lang="ru-RU" dirty="0" err="1">
                <a:solidFill>
                  <a:schemeClr val="tx2">
                    <a:lumMod val="20000"/>
                    <a:lumOff val="80000"/>
                  </a:schemeClr>
                </a:solidFill>
              </a:rPr>
              <a:t>ковылию</a:t>
            </a:r>
            <a:r>
              <a:rPr lang="ru-RU" dirty="0">
                <a:solidFill>
                  <a:schemeClr val="tx2">
                    <a:lumMod val="20000"/>
                    <a:lumOff val="80000"/>
                  </a:schemeClr>
                </a:solidFill>
              </a:rPr>
              <a:t>, Днепр может только нести ее слезы до моря, а солнце в поле безводном </a:t>
            </a:r>
            <a:r>
              <a:rPr lang="ru-RU" dirty="0" err="1">
                <a:solidFill>
                  <a:schemeClr val="tx2">
                    <a:lumMod val="20000"/>
                    <a:lumOff val="80000"/>
                  </a:schemeClr>
                </a:solidFill>
              </a:rPr>
              <a:t>русичам</a:t>
            </a:r>
            <a:r>
              <a:rPr lang="ru-RU" dirty="0">
                <a:solidFill>
                  <a:schemeClr val="tx2">
                    <a:lumMod val="20000"/>
                    <a:lumOff val="80000"/>
                  </a:schemeClr>
                </a:solidFill>
              </a:rPr>
              <a:t> жаждою луки стянуло (они бессильны натянуть лук), горем им </a:t>
            </a:r>
            <a:r>
              <a:rPr lang="ru-RU" dirty="0" err="1">
                <a:solidFill>
                  <a:schemeClr val="tx2">
                    <a:lumMod val="20000"/>
                    <a:lumOff val="80000"/>
                  </a:schemeClr>
                </a:solidFill>
              </a:rPr>
              <a:t>тулы</a:t>
            </a:r>
            <a:r>
              <a:rPr lang="ru-RU" dirty="0">
                <a:solidFill>
                  <a:schemeClr val="tx2">
                    <a:lumMod val="20000"/>
                    <a:lumOff val="80000"/>
                  </a:schemeClr>
                </a:solidFill>
              </a:rPr>
              <a:t> со стрелами заткнуло.</a:t>
            </a:r>
          </a:p>
          <a:p>
            <a:endParaRPr lang="ru-RU" dirty="0"/>
          </a:p>
        </p:txBody>
      </p:sp>
      <p:pic>
        <p:nvPicPr>
          <p:cNvPr id="4098" name="Picture 2" descr="C:\Users\кампутер на\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4725144"/>
            <a:ext cx="2886075" cy="1581150"/>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9" name="Picture 3" descr="C:\Users\кампутер н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059" y="260648"/>
            <a:ext cx="1895475" cy="2419350"/>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C:\Users\кампутер на\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7" y="1340768"/>
            <a:ext cx="1440160" cy="3048000"/>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1" name="Picture 5" descr="C:\Users\кампутер на\Desktop\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125385"/>
            <a:ext cx="1343025" cy="3224213"/>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1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lumMod val="20000"/>
                    <a:lumOff val="80000"/>
                  </a:schemeClr>
                </a:solidFill>
              </a:rPr>
              <a:t>Бегство Игоря из плена</a:t>
            </a:r>
          </a:p>
        </p:txBody>
      </p:sp>
      <p:sp>
        <p:nvSpPr>
          <p:cNvPr id="3" name="Объект 2"/>
          <p:cNvSpPr>
            <a:spLocks noGrp="1"/>
          </p:cNvSpPr>
          <p:nvPr>
            <p:ph sz="quarter" idx="14"/>
          </p:nvPr>
        </p:nvSpPr>
        <p:spPr/>
        <p:txBody>
          <a:bodyPr/>
          <a:lstStyle/>
          <a:p>
            <a:endParaRPr lang="ru-RU" dirty="0"/>
          </a:p>
        </p:txBody>
      </p:sp>
      <p:sp>
        <p:nvSpPr>
          <p:cNvPr id="4" name="Текст 3"/>
          <p:cNvSpPr>
            <a:spLocks noGrp="1"/>
          </p:cNvSpPr>
          <p:nvPr>
            <p:ph type="body" sz="half" idx="2"/>
          </p:nvPr>
        </p:nvSpPr>
        <p:spPr>
          <a:xfrm>
            <a:off x="251520" y="1648594"/>
            <a:ext cx="3008313" cy="4691063"/>
          </a:xfrm>
          <a:noFill/>
          <a:ln>
            <a:noFill/>
          </a:ln>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r>
              <a:rPr lang="ru-RU" dirty="0">
                <a:solidFill>
                  <a:schemeClr val="tx2">
                    <a:lumMod val="20000"/>
                    <a:lumOff val="80000"/>
                  </a:schemeClr>
                </a:solidFill>
              </a:rPr>
              <a:t>В ответ на плач Ярославны силы природы словно помогают Игорю бежать из плена. Игорь дожидается условного свиста верного человека, который ждет его с конем за рекой, а затем уходит по степи, скрываясь и охотой добывая себе пищу, перебираясь по струям Донца.</a:t>
            </a:r>
          </a:p>
          <a:p>
            <a:r>
              <a:rPr lang="ru-RU" dirty="0">
                <a:solidFill>
                  <a:schemeClr val="tx2">
                    <a:lumMod val="20000"/>
                    <a:lumOff val="80000"/>
                  </a:schemeClr>
                </a:solidFill>
              </a:rPr>
              <a:t>   Автору «Слова» припоминается песня о безвременной смерти юноши князя Ростислава, брата Владимира Мономаха (событие, случившееся за 100 лет до похода Игоря). Юноша утонул в окаянной реке. А река Донец помогла Игорю. По следу Игоря едут половецкие ханы </a:t>
            </a:r>
            <a:r>
              <a:rPr lang="ru-RU" dirty="0" err="1">
                <a:solidFill>
                  <a:schemeClr val="tx2">
                    <a:lumMod val="20000"/>
                    <a:lumOff val="80000"/>
                  </a:schemeClr>
                </a:solidFill>
              </a:rPr>
              <a:t>Гзак</a:t>
            </a:r>
            <a:r>
              <a:rPr lang="ru-RU" dirty="0">
                <a:solidFill>
                  <a:schemeClr val="tx2">
                    <a:lumMod val="20000"/>
                    <a:lumOff val="80000"/>
                  </a:schemeClr>
                </a:solidFill>
              </a:rPr>
              <a:t> и </a:t>
            </a:r>
            <a:r>
              <a:rPr lang="ru-RU" dirty="0" err="1">
                <a:solidFill>
                  <a:schemeClr val="tx2">
                    <a:lumMod val="20000"/>
                    <a:lumOff val="80000"/>
                  </a:schemeClr>
                </a:solidFill>
              </a:rPr>
              <a:t>Кончак</a:t>
            </a:r>
            <a:r>
              <a:rPr lang="ru-RU" dirty="0">
                <a:solidFill>
                  <a:schemeClr val="tx2">
                    <a:lumMod val="20000"/>
                    <a:lumOff val="80000"/>
                  </a:schemeClr>
                </a:solidFill>
              </a:rPr>
              <a:t> и примиряются с бегством Игоря. Быстро переносит автор «Слова о полку Игореве» своего героя из степей в Киев, на радость странам-городам. «Игорь едет по Боричеву к святей Богородице </a:t>
            </a:r>
            <a:r>
              <a:rPr lang="ru-RU" dirty="0" err="1">
                <a:solidFill>
                  <a:schemeClr val="tx2">
                    <a:lumMod val="20000"/>
                    <a:lumOff val="80000"/>
                  </a:schemeClr>
                </a:solidFill>
              </a:rPr>
              <a:t>Пирогощей</a:t>
            </a:r>
            <a:r>
              <a:rPr lang="ru-RU" dirty="0">
                <a:solidFill>
                  <a:schemeClr val="tx2">
                    <a:lumMod val="20000"/>
                    <a:lumOff val="80000"/>
                  </a:schemeClr>
                </a:solidFill>
              </a:rPr>
              <a:t> (храм, находившийся в Киеве на Подоле)».</a:t>
            </a:r>
          </a:p>
          <a:p>
            <a:r>
              <a:rPr lang="ru-RU" dirty="0">
                <a:solidFill>
                  <a:schemeClr val="tx2">
                    <a:lumMod val="20000"/>
                    <a:lumOff val="80000"/>
                  </a:schemeClr>
                </a:solidFill>
              </a:rPr>
              <a:t>   Заключительным словом к князьям, возможно, ещё пленным, и к погибшей дружине заканчивается «Слово о полку Игореве»</a:t>
            </a:r>
          </a:p>
          <a:p>
            <a:endParaRPr lang="ru-RU" dirty="0"/>
          </a:p>
        </p:txBody>
      </p:sp>
      <p:pic>
        <p:nvPicPr>
          <p:cNvPr id="5122" name="Picture 2" descr="C:\Users\кампутер на\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872905"/>
            <a:ext cx="1512168" cy="2524125"/>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3" name="Picture 3" descr="C:\Users\кампутер на\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04664"/>
            <a:ext cx="1354808" cy="2232248"/>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4" name="Picture 4" descr="C:\Users\кампутер на\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648594"/>
            <a:ext cx="1656184" cy="255270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5" name="Picture 5" descr="C:\Users\кампутер на\Desktop\images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341" y="3573016"/>
            <a:ext cx="1429155" cy="2448272"/>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6" name="Picture 6" descr="C:\Users\кампутер на\Desktop\images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100" y="3068960"/>
            <a:ext cx="1584176" cy="2457450"/>
          </a:xfrm>
          <a:prstGeom prst="rect">
            <a:avLst/>
          </a:prstGeom>
          <a:ln w="88900" cap="sq" cmpd="thickThin">
            <a:solidFill>
              <a:schemeClr val="accent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15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545</TotalTime>
  <Words>2869</Words>
  <Application>Microsoft Office PowerPoint</Application>
  <PresentationFormat>Экран (4:3)</PresentationFormat>
  <Paragraphs>143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Soho</vt:lpstr>
      <vt:lpstr>«Слово о полку Игореве»</vt:lpstr>
      <vt:lpstr>История возникновения «Слова…»</vt:lpstr>
      <vt:lpstr>Жанр «Слова…»</vt:lpstr>
      <vt:lpstr>Историческая основа</vt:lpstr>
      <vt:lpstr>Вступление </vt:lpstr>
      <vt:lpstr>Поход Игоря </vt:lpstr>
      <vt:lpstr>Золотое слово Святослава </vt:lpstr>
      <vt:lpstr>Плач Ярославны </vt:lpstr>
      <vt:lpstr>Бегство Игоря из плена</vt:lpstr>
      <vt:lpstr>Композиция «Слова….» </vt:lpstr>
      <vt:lpstr>«Слово» в переводах </vt:lpstr>
      <vt:lpstr>«Слово…» и музыка</vt:lpstr>
      <vt:lpstr>«Слово…» и художественное искусство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«Слово о полку Игореве»</dc:title>
  <dc:creator>кампутер на</dc:creator>
  <cp:lastModifiedBy>кампутер на</cp:lastModifiedBy>
  <cp:revision>44</cp:revision>
  <dcterms:created xsi:type="dcterms:W3CDTF">2012-06-26T17:22:58Z</dcterms:created>
  <dcterms:modified xsi:type="dcterms:W3CDTF">2012-09-16T16:39:08Z</dcterms:modified>
</cp:coreProperties>
</file>