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2"/>
  </p:sldMasterIdLst>
  <p:notesMasterIdLst>
    <p:notesMasterId r:id="rId44"/>
  </p:notesMasterIdLst>
  <p:handoutMasterIdLst>
    <p:handoutMasterId r:id="rId45"/>
  </p:handoutMasterIdLst>
  <p:sldIdLst>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6" r:id="rId27"/>
    <p:sldId id="307" r:id="rId28"/>
    <p:sldId id="308" r:id="rId29"/>
    <p:sldId id="309" r:id="rId30"/>
    <p:sldId id="311" r:id="rId31"/>
    <p:sldId id="312" r:id="rId32"/>
    <p:sldId id="313" r:id="rId33"/>
    <p:sldId id="316" r:id="rId34"/>
    <p:sldId id="318" r:id="rId35"/>
    <p:sldId id="317" r:id="rId36"/>
    <p:sldId id="319" r:id="rId37"/>
    <p:sldId id="320" r:id="rId38"/>
    <p:sldId id="321" r:id="rId39"/>
    <p:sldId id="323" r:id="rId40"/>
    <p:sldId id="325" r:id="rId41"/>
    <p:sldId id="326" r:id="rId42"/>
    <p:sldId id="32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42" autoAdjust="0"/>
    <p:restoredTop sz="77143" autoAdjust="0"/>
  </p:normalViewPr>
  <p:slideViewPr>
    <p:cSldViewPr snapToGrid="0">
      <p:cViewPr>
        <p:scale>
          <a:sx n="60" d="100"/>
          <a:sy n="60" d="100"/>
        </p:scale>
        <p:origin x="-1134" y="-3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458" y="6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ru-RU" smtClean="0"/>
              <a:pPr/>
              <a:t>05.11.2012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ru-RU" smtClean="0"/>
              <a:pPr/>
              <a:t>‹#›</a:t>
            </a:fld>
            <a:endParaRPr lang="ru-RU" dirty="0"/>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ru-RU" smtClean="0"/>
              <a:pPr/>
              <a:t>05.11.2012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ru-RU" smtClean="0"/>
              <a:pPr/>
              <a:t>‹#›</a:t>
            </a:fld>
            <a:endParaRPr lang="ru-RU" dirty="0"/>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22</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31</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32</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33</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34</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35</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36</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37</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38</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39</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40</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23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24</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25</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26</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27</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28</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29</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B667E1-E601-4AAF-B95C-B25720D70A60}" type="slidenum">
              <a:rPr lang="ru-RU" smtClean="0"/>
              <a:pPr/>
              <a:t>30</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11/5/2012</a:t>
            </a:fld>
            <a:endParaRPr lang="en-US" dirty="0">
              <a:solidFill>
                <a:srgbClr val="FFFFFF"/>
              </a:solidFill>
            </a:endParaRPr>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spd="med" advClick="0" advTm="4977">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583DDF-CA54-461A-A486-592D2374C532}" type="datetimeFigureOut">
              <a:rPr lang="ru-RU" smtClean="0"/>
              <a:pPr/>
              <a:t>05.11.2012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A8D9AD5-F248-4919-864A-CFD76CC027D6}" type="slidenum">
              <a:rPr lang="ru-RU" smtClean="0"/>
              <a:pPr/>
              <a:t>‹#›</a:t>
            </a:fld>
            <a:endParaRPr lang="ru-RU" dirty="0"/>
          </a:p>
        </p:txBody>
      </p:sp>
    </p:spTree>
  </p:cSld>
  <p:clrMapOvr>
    <a:masterClrMapping/>
  </p:clrMapOvr>
  <p:transition spd="med" advClick="0" advTm="4977">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583DDF-CA54-461A-A486-592D2374C532}" type="datetimeFigureOut">
              <a:rPr lang="ru-RU" smtClean="0"/>
              <a:pPr/>
              <a:t>05.11.2012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A8D9AD5-F248-4919-864A-CFD76CC027D6}" type="slidenum">
              <a:rPr lang="ru-RU" smtClean="0"/>
              <a:pPr/>
              <a:t>‹#›</a:t>
            </a:fld>
            <a:endParaRPr lang="ru-RU" dirty="0"/>
          </a:p>
        </p:txBody>
      </p:sp>
    </p:spTree>
  </p:cSld>
  <p:clrMapOvr>
    <a:masterClrMapping/>
  </p:clrMapOvr>
  <p:transition spd="med" advClick="0" advTm="4977">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583DDF-CA54-461A-A486-592D2374C532}" type="datetimeFigureOut">
              <a:rPr lang="ru-RU" smtClean="0"/>
              <a:pPr/>
              <a:t>05.11.2012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A8D9AD5-F248-4919-864A-CFD76CC027D6}"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med" advClick="0" advTm="4977">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E583DDF-CA54-461A-A486-592D2374C532}" type="datetimeFigureOut">
              <a:rPr lang="ru-RU" smtClean="0"/>
              <a:pPr/>
              <a:t>05.11.2012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A8D9AD5-F248-4919-864A-CFD76CC027D6}" type="slidenum">
              <a:rPr lang="ru-RU" smtClean="0"/>
              <a:pPr/>
              <a:t>‹#›</a:t>
            </a:fld>
            <a:endParaRPr lang="ru-RU" dirty="0"/>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12952B5-7A2F-4CC8-B7CE-9234E21C2837}" type="datetime1">
              <a:rPr lang="ru-RU" smtClean="0"/>
              <a:pPr/>
              <a:t>05.11.2012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4FAB73BC-B049-4115-A692-8D63A059BFB8}"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E1DA07A-9201-4B4B-BAF2-015AFA30F520}" type="datetime1">
              <a:rPr lang="ru-RU" smtClean="0"/>
              <a:pPr/>
              <a:t>05.11.2012</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4FAB73BC-B049-4115-A692-8D63A059BFB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9E583DDF-CA54-461A-A486-592D2374C532}" type="datetimeFigureOut">
              <a:rPr lang="ru-RU" smtClean="0"/>
              <a:pPr/>
              <a:t>05.11.2012</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CA8D9AD5-F248-4919-864A-CFD76CC027D6}"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E583DDF-CA54-461A-A486-592D2374C532}" type="datetimeFigureOut">
              <a:rPr lang="ru-RU" smtClean="0"/>
              <a:pPr/>
              <a:t>05.11.2012</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CA8D9AD5-F248-4919-864A-CFD76CC027D6}" type="slidenum">
              <a:rPr lang="ru-RU" smtClean="0"/>
              <a:pPr/>
              <a:t>‹#›</a:t>
            </a:fld>
            <a:endParaRPr lang="ru-RU" dirty="0"/>
          </a:p>
        </p:txBody>
      </p:sp>
    </p:spTree>
  </p:cSld>
  <p:clrMapOvr>
    <a:masterClrMapping/>
  </p:clrMapOvr>
  <p:transition spd="med" advClick="0" advTm="4977">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9E583DDF-CA54-461A-A486-592D2374C532}" type="datetimeFigureOut">
              <a:rPr lang="ru-RU" smtClean="0"/>
              <a:pPr/>
              <a:t>05.11.2012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CA8D9AD5-F248-4919-864A-CFD76CC027D6}"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9E583DDF-CA54-461A-A486-592D2374C532}" type="datetimeFigureOut">
              <a:rPr lang="ru-RU" smtClean="0"/>
              <a:pPr/>
              <a:t>05.11.2012</a:t>
            </a:fld>
            <a:endParaRPr lang="ru-RU" dirty="0"/>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CA8D9AD5-F248-4919-864A-CFD76CC027D6}" type="slidenum">
              <a:rPr lang="ru-RU" smtClean="0"/>
              <a:pPr/>
              <a:t>‹#›</a:t>
            </a:fld>
            <a:endParaRPr lang="ru-RU" dirty="0"/>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Click="0" advTm="4977">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9E583DDF-CA54-461A-A486-592D2374C532}" type="datetimeFigureOut">
              <a:rPr lang="ru-RU" smtClean="0"/>
              <a:pPr/>
              <a:t>05.11.2012</a:t>
            </a:fld>
            <a:endParaRPr lang="ru-RU" dirty="0"/>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A8D9AD5-F248-4919-864A-CFD76CC027D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med" advClick="0" advTm="4977">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394277"/>
            <a:ext cx="10363200" cy="995574"/>
          </a:xfrm>
        </p:spPr>
        <p:txBody>
          <a:bodyPr>
            <a:noAutofit/>
          </a:bodyPr>
          <a:lstStyle/>
          <a:p>
            <a:r>
              <a:rPr lang="ru-RU" sz="4100" dirty="0" smtClean="0"/>
              <a:t>«По страницам учебника литературы»</a:t>
            </a:r>
            <a:endParaRPr lang="ru-RU" sz="4100" dirty="0"/>
          </a:p>
        </p:txBody>
      </p:sp>
      <p:sp>
        <p:nvSpPr>
          <p:cNvPr id="3" name="Подзаголовок 2"/>
          <p:cNvSpPr>
            <a:spLocks noGrp="1"/>
          </p:cNvSpPr>
          <p:nvPr>
            <p:ph type="subTitle" idx="1"/>
          </p:nvPr>
        </p:nvSpPr>
        <p:spPr/>
        <p:txBody>
          <a:bodyPr/>
          <a:lstStyle/>
          <a:p>
            <a:r>
              <a:rPr lang="ru-RU" dirty="0" smtClean="0"/>
              <a:t>для 9 классов</a:t>
            </a:r>
            <a:endParaRPr lang="ru-RU" dirty="0"/>
          </a:p>
        </p:txBody>
      </p:sp>
      <p:sp>
        <p:nvSpPr>
          <p:cNvPr id="4" name="Заголовок 1"/>
          <p:cNvSpPr txBox="1">
            <a:spLocks/>
          </p:cNvSpPr>
          <p:nvPr/>
        </p:nvSpPr>
        <p:spPr>
          <a:xfrm>
            <a:off x="970547" y="1608205"/>
            <a:ext cx="10363200" cy="995574"/>
          </a:xfrm>
          <a:prstGeom prst="rect">
            <a:avLst/>
          </a:prstGeom>
        </p:spPr>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Викторина</a:t>
            </a:r>
            <a:endParaRPr kumimoji="0" lang="ru-R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spd="med" advTm="3448">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180360" y="1481138"/>
            <a:ext cx="3831279"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9</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665">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795895" y="1481138"/>
            <a:ext cx="2600209"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10</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30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444024" y="1481138"/>
            <a:ext cx="3303952"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11</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304">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190510" y="1481138"/>
            <a:ext cx="3810981"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12</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148">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361048" y="1481138"/>
            <a:ext cx="3469904"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13</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35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330875" y="1481138"/>
            <a:ext cx="3530250"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14</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22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331984" y="1481138"/>
            <a:ext cx="3528032"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15</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273">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299983" y="1481138"/>
            <a:ext cx="3592033"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16</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351">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258018" y="1481138"/>
            <a:ext cx="3675964"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17</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30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234352" y="1481138"/>
            <a:ext cx="3723295"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18</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25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008400" y="1481138"/>
            <a:ext cx="4175200"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211">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159990" y="1481138"/>
            <a:ext cx="3872020"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19</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336">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515685" y="1481138"/>
            <a:ext cx="3160630"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20</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319">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r>
              <a:rPr lang="ru-RU" sz="2400" dirty="0" smtClean="0"/>
              <a:t>Нас  было  девять  человек детей.  Все  мои  братья  и  сестры  умерли  во  младенчестве. Матушка  была  еще  мною  брюхата, как   уже я  был  записан в  Семеновский полк  сержантом, по милости  майора  гвардии  князя Б., близкого  нашего родственника. Если б паче  всякого  чаяния  матушка  родила  дочь, то  батюшка  объявил бы куда  следовало  о  смерти  </a:t>
            </a:r>
            <a:r>
              <a:rPr lang="ru-RU" sz="2400" dirty="0" err="1" smtClean="0"/>
              <a:t>неявившегося</a:t>
            </a:r>
            <a:r>
              <a:rPr lang="ru-RU" sz="2400" dirty="0" smtClean="0"/>
              <a:t>  сержанта, и  дело  тем  бы  и  кончилось. Я  считался  в  отпуску  до  окончания  наук…</a:t>
            </a:r>
          </a:p>
          <a:p>
            <a:pPr marL="365760" lvl="0" indent="-256032" algn="just">
              <a:spcBef>
                <a:spcPts val="400"/>
              </a:spcBef>
              <a:buClr>
                <a:schemeClr val="accent1"/>
              </a:buClr>
              <a:buSzPct val="68000"/>
              <a:buFont typeface="Arial" pitchFamily="34" charset="0"/>
              <a:buChar char="•"/>
            </a:pPr>
            <a:r>
              <a:rPr lang="ru-RU" sz="2400" dirty="0" smtClean="0"/>
              <a:t>Я  жил  недорослем, гоняя  голубей  и  играя  в чехарду  с дворовыми  мальчишками. Между  тем  минуло  мне шестнадцать  лет. Тут  судьба  моя  переменилась.</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r>
              <a:rPr lang="ru-RU" sz="2400" dirty="0" smtClean="0"/>
              <a:t>В эту минуту хозяин вошел с кипящим самоваром; я предложил вожатому нашему чашку чаю; мужик слез с полатей. Наружность его показалась мне замечательна: он был лет сорока, росту среднего, худощав и широкоплеч. В черной бороде его показывалась проседь; живые большие глаза так и бегали. Лицо его имело выражение довольно приятное, но плутовское. Волоса были обстрижены в кружок; на нем был оборванный армяк и татарские шаровары. Я поднес ему чашку чаю; он отведал и поморщился. «Ваше благородие, сделайте мне такую милость, — прикажите поднести стакан вина; чай не наше казацкое питье». Я с охотой исполнил его желание.</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8000" b="1"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2</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algn="just"/>
            <a:r>
              <a:rPr lang="ru-RU" sz="2600" dirty="0" smtClean="0"/>
              <a:t>Уже постаревший  на  службе  и  очень  неглупый  по-своему человек. Хотя и взяточник, но ведет себя  очень солидно; довольно </a:t>
            </a:r>
            <a:r>
              <a:rPr lang="ru-RU" sz="2600" dirty="0" err="1" smtClean="0"/>
              <a:t>сурьезен</a:t>
            </a:r>
            <a:r>
              <a:rPr lang="ru-RU" sz="2600" dirty="0" smtClean="0"/>
              <a:t>; несколько даже резонер; говорит ни громко,  ни  тихо, ни много, ни мало. Его каждое  слово значительно.  Черты  лица его грубы и  жестки,  как  у всякого начавшего службу с  низших чинов. Переход от страха к радости, от грубости к высокомерию довольно быстр,  как  у человека с грубо  развитыми склонностями души.  Он одет, по обыкновению, в своем мундире с петлицами и в ботфортах со шпорами. Волоса на нем стриженые, с проседью.</a:t>
            </a:r>
            <a:endParaRPr kumimoji="0" lang="ru-RU" sz="2600" b="0" i="0"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8000" b="1"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3</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902671"/>
            <a:ext cx="10972800" cy="4363657"/>
          </a:xfrm>
          <a:prstGeom prst="rect">
            <a:avLst/>
          </a:prstGeom>
        </p:spPr>
        <p:txBody>
          <a:bodyPr vert="horz">
            <a:noAutofit/>
          </a:bodyPr>
          <a:lstStyle/>
          <a:p>
            <a:pPr algn="just"/>
            <a:endParaRPr kumimoji="0" lang="ru-R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4</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7" name="Содержимое 1"/>
          <p:cNvSpPr txBox="1">
            <a:spLocks/>
          </p:cNvSpPr>
          <p:nvPr/>
        </p:nvSpPr>
        <p:spPr>
          <a:xfrm>
            <a:off x="681318" y="1647179"/>
            <a:ext cx="10972800" cy="4296421"/>
          </a:xfrm>
          <a:prstGeom prst="rect">
            <a:avLst/>
          </a:prstGeom>
        </p:spPr>
        <p:txBody>
          <a:bodyPr vert="horz">
            <a:noAutofit/>
          </a:bodyPr>
          <a:lstStyle/>
          <a:p>
            <a:pPr algn="just"/>
            <a:r>
              <a:rPr lang="ru-RU" sz="2300" dirty="0" smtClean="0"/>
              <a:t>Мне было тогда лет двадцать пять … дела давно минувших дней, как видите. Я только что вырвался на волю и уехал за границу, не для того, чтобы "окончить мое воспитание", как говаривалось тогда, а просто мне захотелось посмотреть на мир божий. Я был здоров, молод, весел, деньги у меня не переводились, заботы еще не успели завестись - я жил без оглядки, делал, что хотел, процветал, одним словом. Мне тогда и в голову не приходило, что человек не растение и процветать ему долго нельзя. Молодость ест пряники золоченые, да и думает, что это-то и есть хлеб насущный; а придет время - и хлебца напросишься. Но толковать об этом не для чего.</a:t>
            </a:r>
          </a:p>
          <a:p>
            <a:pPr algn="just"/>
            <a:r>
              <a:rPr lang="ru-RU" sz="2300" dirty="0" smtClean="0"/>
              <a:t>Я путешествовал без всякой цели, без плана; останавливался везде, где мне нравилось, и отправлялся тотчас далее, как только чувствовал желание видеть новые лица – именно лица. </a:t>
            </a:r>
            <a:endParaRPr lang="ru-RU" sz="2300" dirty="0"/>
          </a:p>
        </p:txBody>
      </p:sp>
    </p:spTree>
  </p:cSld>
  <p:clrMapOvr>
    <a:masterClrMapping/>
  </p:clrMapOvr>
  <p:transition spd="med" advClick="0" advTm="4977">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r>
              <a:rPr lang="ru-RU" sz="2400" dirty="0" smtClean="0"/>
              <a:t>Это была Б..., да, Варенька Б..., — Иван Васильевич назвал фамилию. — Она и в пятьдесят лет была замечательная красавица. Но в молодости, восемнадцати лет, была прелестна: высокая, стройная, грациозная и величественная, именно величественная. Держалась она всегда необыкновенно прямо, как будто не могла иначе, откинув немного назад голову, и это давало ей, с ее красотой и высоким ростом, несмотря на ее худобу, даже костлявость, какой-то царственный вид, который отпугивал бы от нее, если бы не ласковая, всегда веселая улыбка и рта, и прелестных, блестящих глаз, и всего ее милого, молодого существа.</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8000" b="1"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5</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700967"/>
            <a:ext cx="10972800" cy="440399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r>
              <a:rPr lang="ru-RU" sz="2400" dirty="0" smtClean="0"/>
              <a:t>И тут мне представился случай познакомиться с Анной Алексеевной, женой </a:t>
            </a:r>
            <a:r>
              <a:rPr lang="ru-RU" sz="2400" dirty="0" err="1" smtClean="0"/>
              <a:t>Лугановича</a:t>
            </a:r>
            <a:r>
              <a:rPr lang="ru-RU" sz="2400" dirty="0" smtClean="0"/>
              <a:t>. Тогда она была еще очень молода, не старше двадцати двух лет, и за полгода до того у нее родился первый ребенок. Дело прошлое, и теперь бы я затруднился определить, что, собственно, в ней было такого необыкновенного, что мне так понравилось в ней, тогда же за обедом для меня всё было неотразимо ясно; я видел женщину молодую, прекрасную, добрую, интеллигентную, обаятельную, женщину, какой я раньше никогда не встречал; и сразу я почувствовал в ней существо близкое, уже знакомое, точно это лицо, эти приветливые, умные глаза я видел уже когда-то в детстве, в альбоме, который лежал на комоде у моей матери.</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6</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727860"/>
            <a:ext cx="10972800" cy="4363657"/>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r>
              <a:rPr lang="ru-RU" sz="2200" dirty="0" smtClean="0"/>
              <a:t>Иванов приехал на шестой день. Его встретил сын Петр; сейчас Петрушке шел уже двенадцатый год, и отец не сразу узнал своего ребенка в серьезном подростке, который казался старше своего возраста. Отец увидел, что Петр был малорослый и худощавый мальчуган, но зато головастый, лобастый, и лицо у него было спокойное, словно бы уже привычное к житейским заботам, а маленькие карие глаза его глядели на белый свет сумрачно и недовольно, как будто повсюду они видели один непорядок. </a:t>
            </a:r>
            <a:r>
              <a:rPr lang="ru-RU" sz="2200" dirty="0" err="1" smtClean="0"/>
              <a:t>Одет-обут</a:t>
            </a:r>
            <a:r>
              <a:rPr lang="ru-RU" sz="2200" dirty="0" smtClean="0"/>
              <a:t> Петрушка был аккуратно: башмаки на нем были поношенные, но еще годные, штаны и куртка старые, переделанные из отцовской гражданской одежды, но без прорех — где нужно, там заштопано, где потребно, там положена латка, и весь Петрушка походил на маленького, небогатого, но исправного мужичка. Отец удивился и вздохнул.</a:t>
            </a:r>
            <a:endParaRPr kumimoji="0" lang="ru-R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8000" b="1"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7</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r>
              <a:rPr lang="ru-RU" sz="2800" dirty="0" smtClean="0"/>
              <a:t>Бедная старушка жена, привыкшая уже к таким поступкам своего мужа, печально глядела, сидя на лавке. Она не смела ничего говорить; но, услышавши о таком страшном для нее решении, она не могла удержаться от слез; взглянула на детей своих, с которыми угрожала такая скорая разлука, - и никто бы не мог описать всей безмолвной силы ее горести, которая, казалось, трепетала в глазах ее и в судорожно сжатых губах.</a:t>
            </a: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8000" b="1"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8</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288833" y="1481138"/>
            <a:ext cx="3614334"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2</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242">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algn="just"/>
            <a:r>
              <a:rPr lang="ru-RU" sz="1900" dirty="0" smtClean="0"/>
              <a:t>Меньшой брат его … имел чувства несколько живее и как-то более развиты. Он учился охотнее и без напряжения, с каким обыкновенно принимается тяжелый и сильный характер. Он был более изобретатель, нежели его брат; чаще являлся предводителем довольно опасного предприятия и иногда с помощью изобретательного ума своего умел увертываться от наказания …</a:t>
            </a:r>
          </a:p>
          <a:p>
            <a:pPr algn="just"/>
            <a:r>
              <a:rPr lang="ru-RU" sz="1900" dirty="0" smtClean="0"/>
              <a:t>Он также кипел жаждою подвига, но вместе с нею душа его была доступна и другим чувствам. Потребность любви вспыхнула в нем живо, когда он перешел за восемнадцать лет. Женщина чаще стала представляться горячим мечтам его. Он, слушая философические диспуты, видел ее поминутно, свежую, черноокую, нежную. Пред ним беспрерывно мелькали ее сверкающие, упругие перси; нежная, прекрасная, вся обнаженная рука; самое платье, облипавшее вокруг ее свежих, девственных и вместе мощных членов, дышало в мечтах его каким-то невыразимым сладострастием. Он тщательно скрывал от своих товарищей эти движения страстной юношеской души, потому что в тогдашний век было стыдно и бесчестно думать </a:t>
            </a:r>
            <a:r>
              <a:rPr lang="ru-RU" sz="1900" dirty="0" err="1" smtClean="0"/>
              <a:t>козаку</a:t>
            </a:r>
            <a:r>
              <a:rPr lang="ru-RU" sz="1900" dirty="0" smtClean="0"/>
              <a:t> о женщине и любви, не отведав битвы.</a:t>
            </a:r>
            <a:endParaRPr kumimoji="0" lang="ru-RU" sz="19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842052" y="5755340"/>
            <a:ext cx="1349948" cy="1102659"/>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8000" b="1" dirty="0" smtClean="0">
                <a:solidFill>
                  <a:srgbClr val="FF0000"/>
                </a:solidFill>
                <a:effectLst>
                  <a:outerShdw blurRad="31750" dist="25400" dir="5400000" algn="tl" rotWithShape="0">
                    <a:srgbClr val="000000">
                      <a:alpha val="25000"/>
                    </a:srgbClr>
                  </a:outerShdw>
                </a:effectLst>
                <a:latin typeface="Arial" pitchFamily="34" charset="0"/>
                <a:ea typeface="+mj-ea"/>
                <a:cs typeface="Arial" pitchFamily="34" charset="0"/>
              </a:rPr>
              <a:t>9</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252731"/>
            <a:ext cx="10972800" cy="441600"/>
          </a:xfrm>
        </p:spPr>
        <p:txBody>
          <a:bodyPr>
            <a:normAutofit fontScale="92500" lnSpcReduction="10000"/>
          </a:bodyPr>
          <a:lstStyle/>
          <a:p>
            <a:pPr algn="ctr">
              <a:buNone/>
            </a:pPr>
            <a:r>
              <a:rPr lang="ru-RU" dirty="0" smtClean="0"/>
              <a:t>Назови автора и произведение</a:t>
            </a:r>
            <a:endParaRPr lang="ru-RU" dirty="0"/>
          </a:p>
        </p:txBody>
      </p:sp>
      <p:sp>
        <p:nvSpPr>
          <p:cNvPr id="3" name="Заголовок 2"/>
          <p:cNvSpPr>
            <a:spLocks noGrp="1"/>
          </p:cNvSpPr>
          <p:nvPr>
            <p:ph type="title"/>
          </p:nvPr>
        </p:nvSpPr>
        <p:spPr/>
        <p:txBody>
          <a:bodyPr/>
          <a:lstStyle/>
          <a:p>
            <a:pPr algn="ctr"/>
            <a:r>
              <a:rPr lang="ru-RU" dirty="0" smtClean="0"/>
              <a:t>Узнай литературного героя по портрету</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r>
              <a:rPr lang="ru-RU" dirty="0" smtClean="0"/>
              <a:t>Когда грузчики, бросив работать, рассыпались по гавани шумными группами, покупая себе у торговок разную снедь и усаживаясь обедать тут же, на мостовой, в тенистых уголках, - появился … , старый травленый волк, хорошо знакомый гаванскому люду, заядлый пьяница и ловкий, смелый вор. Он был бос, в старых, вытертых плисовых штанах, без шапки, в грязной ситцевой рубахе с разорванным воротом, открывавшим его сухие и угловатые кости, обтянутые коричневой кожей. По всклокоченным черным с проседью волосам и смятому, острому, хищному лицу было видно, что он только что проснулся. В одном буром усе у него торчала соломина, другая соломина запуталась в щетине левой бритой щеки, а за ухо он заткнул себе маленькую, только что сорванную ветку липы. Длинный, костлявый, немного сутулый, он медленно шагал по камням и, поводя своим горбатым, хищным носом, кидал вокруг себя острые взгляды, поблескивая холодными серыми глазами и высматривая кого-то среди грузчиков. Его бурые усы, густые и длинные, то и дело вздрагивали, как у кота, а заложенные за спину руки потирали одна другую, нервно перекручиваясь длинными, кривыми и цепкими пальцами.</a:t>
            </a:r>
            <a:endParaRPr kumimoji="0" lang="ru-RU"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txBox="1">
            <a:spLocks/>
          </p:cNvSpPr>
          <p:nvPr/>
        </p:nvSpPr>
        <p:spPr>
          <a:xfrm>
            <a:off x="10517579" y="5490306"/>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10</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77">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t>Определи жанр литературного произведения</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Содержимое 8"/>
          <p:cNvSpPr>
            <a:spLocks noGrp="1"/>
          </p:cNvSpPr>
          <p:nvPr>
            <p:ph idx="1"/>
          </p:nvPr>
        </p:nvSpPr>
        <p:spPr>
          <a:xfrm>
            <a:off x="8665697" y="1615800"/>
            <a:ext cx="2827607" cy="4525963"/>
          </a:xfrm>
        </p:spPr>
        <p:txBody>
          <a:bodyPr>
            <a:normAutofit fontScale="77500" lnSpcReduction="20000"/>
          </a:bodyPr>
          <a:lstStyle/>
          <a:p>
            <a:pPr marL="624078" indent="-514350">
              <a:buFont typeface="+mj-lt"/>
              <a:buAutoNum type="arabicPeriod"/>
            </a:pPr>
            <a:r>
              <a:rPr lang="ru-RU" dirty="0" smtClean="0"/>
              <a:t>Повесть</a:t>
            </a:r>
          </a:p>
          <a:p>
            <a:pPr marL="624078" indent="-514350">
              <a:buFont typeface="+mj-lt"/>
              <a:buAutoNum type="arabicPeriod"/>
            </a:pPr>
            <a:r>
              <a:rPr lang="ru-RU" dirty="0" smtClean="0"/>
              <a:t>Рассказ</a:t>
            </a:r>
          </a:p>
          <a:p>
            <a:pPr marL="624078" indent="-514350">
              <a:buFont typeface="+mj-lt"/>
              <a:buAutoNum type="arabicPeriod"/>
            </a:pPr>
            <a:r>
              <a:rPr lang="ru-RU" dirty="0" smtClean="0"/>
              <a:t>Драма</a:t>
            </a:r>
          </a:p>
          <a:p>
            <a:pPr marL="624078" indent="-514350">
              <a:buFont typeface="+mj-lt"/>
              <a:buAutoNum type="arabicPeriod"/>
            </a:pPr>
            <a:r>
              <a:rPr lang="ru-RU" dirty="0" smtClean="0"/>
              <a:t>Элегия</a:t>
            </a:r>
          </a:p>
          <a:p>
            <a:pPr marL="624078" indent="-514350">
              <a:buFont typeface="+mj-lt"/>
              <a:buAutoNum type="arabicPeriod"/>
            </a:pPr>
            <a:r>
              <a:rPr lang="ru-RU" dirty="0" smtClean="0"/>
              <a:t>Стихотворение</a:t>
            </a:r>
          </a:p>
          <a:p>
            <a:pPr marL="624078" indent="-514350">
              <a:buFont typeface="+mj-lt"/>
              <a:buAutoNum type="arabicPeriod"/>
            </a:pPr>
            <a:r>
              <a:rPr lang="ru-RU" dirty="0" smtClean="0"/>
              <a:t>Баллада</a:t>
            </a:r>
          </a:p>
          <a:p>
            <a:pPr marL="624078" indent="-514350">
              <a:buFont typeface="+mj-lt"/>
              <a:buAutoNum type="arabicPeriod"/>
            </a:pPr>
            <a:r>
              <a:rPr lang="ru-RU" dirty="0" smtClean="0"/>
              <a:t>Роман     </a:t>
            </a:r>
          </a:p>
          <a:p>
            <a:pPr marL="624078" indent="-514350">
              <a:buFont typeface="+mj-lt"/>
              <a:buAutoNum type="arabicPeriod"/>
            </a:pPr>
            <a:r>
              <a:rPr lang="ru-RU" dirty="0" smtClean="0"/>
              <a:t>Сказ</a:t>
            </a:r>
          </a:p>
          <a:p>
            <a:pPr marL="624078" indent="-514350">
              <a:buFont typeface="+mj-lt"/>
              <a:buAutoNum type="arabicPeriod"/>
            </a:pPr>
            <a:r>
              <a:rPr lang="ru-RU" dirty="0" smtClean="0"/>
              <a:t>Песня</a:t>
            </a:r>
          </a:p>
          <a:p>
            <a:pPr marL="624078" indent="-514350">
              <a:buFont typeface="+mj-lt"/>
              <a:buAutoNum type="arabicPeriod"/>
            </a:pPr>
            <a:r>
              <a:rPr lang="ru-RU" dirty="0" smtClean="0"/>
              <a:t>Басня</a:t>
            </a:r>
          </a:p>
          <a:p>
            <a:pPr marL="624078" indent="-514350">
              <a:buFont typeface="+mj-lt"/>
              <a:buAutoNum type="arabicPeriod"/>
            </a:pPr>
            <a:r>
              <a:rPr lang="ru-RU" dirty="0" smtClean="0"/>
              <a:t>Очерк</a:t>
            </a:r>
          </a:p>
          <a:p>
            <a:pPr marL="624078" indent="-514350">
              <a:buFont typeface="+mj-lt"/>
              <a:buAutoNum type="arabicPeriod"/>
            </a:pPr>
            <a:r>
              <a:rPr lang="ru-RU" dirty="0" smtClean="0"/>
              <a:t>Поэма       </a:t>
            </a:r>
          </a:p>
          <a:p>
            <a:pPr marL="624078" indent="-514350">
              <a:buFont typeface="+mj-lt"/>
              <a:buAutoNum type="arabicPeriod"/>
            </a:pPr>
            <a:r>
              <a:rPr lang="ru-RU" dirty="0" smtClean="0"/>
              <a:t>Комедия</a:t>
            </a:r>
            <a:endParaRPr lang="ru-RU" dirty="0"/>
          </a:p>
        </p:txBody>
      </p:sp>
      <p:sp>
        <p:nvSpPr>
          <p:cNvPr id="10" name="Содержимое 8"/>
          <p:cNvSpPr txBox="1">
            <a:spLocks/>
          </p:cNvSpPr>
          <p:nvPr/>
        </p:nvSpPr>
        <p:spPr>
          <a:xfrm>
            <a:off x="506438" y="1589647"/>
            <a:ext cx="7920110" cy="4557939"/>
          </a:xfrm>
          <a:prstGeom prst="rect">
            <a:avLst/>
          </a:prstGeom>
        </p:spPr>
        <p:txBody>
          <a:bodyPr vert="horz">
            <a:noAutofit/>
          </a:bodyPr>
          <a:lstStyle/>
          <a:p>
            <a:pPr marL="457200" indent="-457200">
              <a:buFont typeface="+mj-lt"/>
              <a:buAutoNum type="arabicPeriod"/>
            </a:pPr>
            <a:r>
              <a:rPr lang="ru-RU" sz="2200" dirty="0" smtClean="0"/>
              <a:t>П.П.  Бажов «Медной  горы  Хозяйка»                            </a:t>
            </a:r>
          </a:p>
          <a:p>
            <a:pPr marL="457200" indent="-457200">
              <a:buFont typeface="+mj-lt"/>
              <a:buAutoNum type="arabicPeriod"/>
            </a:pPr>
            <a:r>
              <a:rPr lang="ru-RU" sz="2200" dirty="0" smtClean="0"/>
              <a:t>И.А.Крылов «Ворона  и  Лисица»                                            </a:t>
            </a:r>
          </a:p>
          <a:p>
            <a:pPr marL="457200" indent="-457200">
              <a:buFont typeface="+mj-lt"/>
              <a:buAutoNum type="arabicPeriod"/>
            </a:pPr>
            <a:r>
              <a:rPr lang="ru-RU" sz="2200" dirty="0" smtClean="0"/>
              <a:t>Н.В.Гоголь «Вечера  на  хуторе близ  Диканьки»</a:t>
            </a:r>
          </a:p>
          <a:p>
            <a:pPr marL="457200" indent="-457200">
              <a:buFont typeface="+mj-lt"/>
              <a:buAutoNum type="arabicPeriod"/>
            </a:pPr>
            <a:r>
              <a:rPr lang="ru-RU" sz="2200" dirty="0" smtClean="0"/>
              <a:t>У.Шекспир «Ромео и Джульетта»</a:t>
            </a:r>
          </a:p>
          <a:p>
            <a:pPr marL="457200" indent="-457200">
              <a:buFont typeface="+mj-lt"/>
              <a:buAutoNum type="arabicPeriod"/>
            </a:pPr>
            <a:r>
              <a:rPr lang="ru-RU" sz="2200" dirty="0" smtClean="0"/>
              <a:t>Д.И.Фонвизин «Недоросль»</a:t>
            </a:r>
          </a:p>
          <a:p>
            <a:pPr marL="457200" indent="-457200">
              <a:buFont typeface="+mj-lt"/>
              <a:buAutoNum type="arabicPeriod"/>
            </a:pPr>
            <a:r>
              <a:rPr lang="ru-RU" sz="2200" dirty="0" smtClean="0"/>
              <a:t>А.Т.  Твардовский «Василий  Теркин»</a:t>
            </a:r>
          </a:p>
          <a:p>
            <a:pPr marL="457200" indent="-457200">
              <a:buFont typeface="+mj-lt"/>
              <a:buAutoNum type="arabicPeriod"/>
            </a:pPr>
            <a:r>
              <a:rPr lang="ru-RU" sz="2200" dirty="0" smtClean="0"/>
              <a:t>М.Ю. Лермонтов «Бородино» </a:t>
            </a:r>
          </a:p>
          <a:p>
            <a:pPr marL="457200" indent="-457200">
              <a:buFont typeface="+mj-lt"/>
              <a:buAutoNum type="arabicPeriod"/>
            </a:pPr>
            <a:r>
              <a:rPr lang="ru-RU" sz="2200" dirty="0" smtClean="0"/>
              <a:t>А.П.Платонов «Юшка»</a:t>
            </a:r>
          </a:p>
          <a:p>
            <a:pPr marL="457200" indent="-457200">
              <a:buFont typeface="+mj-lt"/>
              <a:buAutoNum type="arabicPeriod"/>
            </a:pPr>
            <a:r>
              <a:rPr lang="ru-RU" sz="2200" dirty="0" smtClean="0"/>
              <a:t>Ф.И.Тютчев «Неохотно  и  несмело»</a:t>
            </a:r>
          </a:p>
          <a:p>
            <a:pPr marL="457200" indent="-457200">
              <a:buFont typeface="+mj-lt"/>
              <a:buAutoNum type="arabicPeriod"/>
            </a:pPr>
            <a:r>
              <a:rPr lang="ru-RU" sz="2200" dirty="0" smtClean="0"/>
              <a:t>Ф.М. Достоевский  «Преступление  и  наказание»</a:t>
            </a:r>
          </a:p>
          <a:p>
            <a:pPr marL="457200" indent="-457200">
              <a:buFont typeface="+mj-lt"/>
              <a:buAutoNum type="arabicPeriod"/>
            </a:pPr>
            <a:r>
              <a:rPr lang="ru-RU" sz="2200" dirty="0" smtClean="0"/>
              <a:t>К.М.Симонов «Я  убит  подо Ржевом…»</a:t>
            </a:r>
          </a:p>
          <a:p>
            <a:pPr marL="457200" indent="-457200">
              <a:buFont typeface="+mj-lt"/>
              <a:buAutoNum type="arabicPeriod"/>
            </a:pPr>
            <a:r>
              <a:rPr lang="ru-RU" sz="2200" dirty="0" smtClean="0"/>
              <a:t>А.П.Чехов «Лошадиная  фамилия»                                         </a:t>
            </a:r>
          </a:p>
          <a:p>
            <a:pPr marL="457200" indent="-457200">
              <a:buFont typeface="+mj-lt"/>
              <a:buAutoNum type="arabicPeriod"/>
            </a:pPr>
            <a:r>
              <a:rPr lang="ru-RU" sz="2200" dirty="0" smtClean="0"/>
              <a:t>В.А.Жуковский «Сельское кладбище»</a:t>
            </a:r>
            <a:endParaRPr kumimoji="0" lang="ru-RU"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4977">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t>Определи жанр литературного произведения</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Содержимое 8"/>
          <p:cNvSpPr>
            <a:spLocks noGrp="1"/>
          </p:cNvSpPr>
          <p:nvPr>
            <p:ph idx="1"/>
          </p:nvPr>
        </p:nvSpPr>
        <p:spPr>
          <a:xfrm>
            <a:off x="8471647" y="1615800"/>
            <a:ext cx="3021657" cy="4731212"/>
          </a:xfrm>
        </p:spPr>
        <p:txBody>
          <a:bodyPr>
            <a:normAutofit fontScale="85000" lnSpcReduction="20000"/>
          </a:bodyPr>
          <a:lstStyle/>
          <a:p>
            <a:pPr marL="624078" lvl="0" indent="-514350">
              <a:buFont typeface="+mj-lt"/>
              <a:buAutoNum type="arabicPeriod"/>
            </a:pPr>
            <a:r>
              <a:rPr lang="ru-RU" dirty="0" smtClean="0"/>
              <a:t>Повесть</a:t>
            </a:r>
          </a:p>
          <a:p>
            <a:pPr marL="624078" lvl="0" indent="-514350">
              <a:buFont typeface="+mj-lt"/>
              <a:buAutoNum type="arabicPeriod"/>
            </a:pPr>
            <a:r>
              <a:rPr lang="ru-RU" dirty="0" smtClean="0"/>
              <a:t>Рассказ</a:t>
            </a:r>
          </a:p>
          <a:p>
            <a:pPr marL="624078" lvl="0" indent="-514350">
              <a:buFont typeface="+mj-lt"/>
              <a:buAutoNum type="arabicPeriod"/>
            </a:pPr>
            <a:r>
              <a:rPr lang="ru-RU" dirty="0" smtClean="0"/>
              <a:t>Поэма</a:t>
            </a:r>
          </a:p>
          <a:p>
            <a:pPr marL="624078" lvl="0" indent="-514350">
              <a:buFont typeface="+mj-lt"/>
              <a:buAutoNum type="arabicPeriod"/>
            </a:pPr>
            <a:r>
              <a:rPr lang="ru-RU" dirty="0" smtClean="0"/>
              <a:t>Сказ</a:t>
            </a:r>
          </a:p>
          <a:p>
            <a:pPr marL="624078" lvl="0" indent="-514350">
              <a:buFont typeface="+mj-lt"/>
              <a:buAutoNum type="arabicPeriod"/>
            </a:pPr>
            <a:r>
              <a:rPr lang="ru-RU" dirty="0" smtClean="0"/>
              <a:t>Сказка</a:t>
            </a:r>
          </a:p>
          <a:p>
            <a:pPr marL="624078" lvl="0" indent="-514350">
              <a:buFont typeface="+mj-lt"/>
              <a:buAutoNum type="arabicPeriod"/>
            </a:pPr>
            <a:r>
              <a:rPr lang="ru-RU" dirty="0" smtClean="0"/>
              <a:t>Стихотворение</a:t>
            </a:r>
          </a:p>
          <a:p>
            <a:pPr marL="624078" lvl="0" indent="-514350">
              <a:buFont typeface="+mj-lt"/>
              <a:buAutoNum type="arabicPeriod"/>
            </a:pPr>
            <a:r>
              <a:rPr lang="ru-RU" dirty="0" smtClean="0"/>
              <a:t>Басня</a:t>
            </a:r>
          </a:p>
          <a:p>
            <a:pPr marL="624078" lvl="0" indent="-514350">
              <a:buFont typeface="+mj-lt"/>
              <a:buAutoNum type="arabicPeriod"/>
            </a:pPr>
            <a:r>
              <a:rPr lang="ru-RU" dirty="0" smtClean="0"/>
              <a:t>Роман</a:t>
            </a:r>
          </a:p>
          <a:p>
            <a:pPr marL="624078" lvl="0" indent="-514350">
              <a:buFont typeface="+mj-lt"/>
              <a:buAutoNum type="arabicPeriod"/>
            </a:pPr>
            <a:r>
              <a:rPr lang="ru-RU" dirty="0" smtClean="0"/>
              <a:t>Песня</a:t>
            </a:r>
          </a:p>
          <a:p>
            <a:pPr marL="624078" lvl="0" indent="-514350">
              <a:buFont typeface="+mj-lt"/>
              <a:buAutoNum type="arabicPeriod"/>
            </a:pPr>
            <a:r>
              <a:rPr lang="ru-RU" dirty="0" smtClean="0"/>
              <a:t>Миф</a:t>
            </a:r>
          </a:p>
          <a:p>
            <a:pPr marL="624078" lvl="0" indent="-514350">
              <a:buFont typeface="+mj-lt"/>
              <a:buAutoNum type="arabicPeriod"/>
            </a:pPr>
            <a:r>
              <a:rPr lang="ru-RU" dirty="0" smtClean="0"/>
              <a:t>Элегия</a:t>
            </a:r>
          </a:p>
          <a:p>
            <a:pPr marL="624078" lvl="0" indent="-514350">
              <a:buFont typeface="+mj-lt"/>
              <a:buAutoNum type="arabicPeriod"/>
            </a:pPr>
            <a:r>
              <a:rPr lang="ru-RU" dirty="0" smtClean="0"/>
              <a:t>Былина</a:t>
            </a:r>
          </a:p>
          <a:p>
            <a:pPr marL="624078" lvl="0" indent="-514350">
              <a:buFont typeface="+mj-lt"/>
              <a:buAutoNum type="arabicPeriod"/>
            </a:pPr>
            <a:r>
              <a:rPr lang="ru-RU" dirty="0" smtClean="0"/>
              <a:t>Эпопея</a:t>
            </a:r>
            <a:endParaRPr lang="ru-RU" dirty="0"/>
          </a:p>
        </p:txBody>
      </p:sp>
      <p:sp>
        <p:nvSpPr>
          <p:cNvPr id="10" name="Содержимое 8"/>
          <p:cNvSpPr txBox="1">
            <a:spLocks/>
          </p:cNvSpPr>
          <p:nvPr/>
        </p:nvSpPr>
        <p:spPr>
          <a:xfrm>
            <a:off x="255494" y="1589647"/>
            <a:ext cx="8552330" cy="4461529"/>
          </a:xfrm>
          <a:prstGeom prst="rect">
            <a:avLst/>
          </a:prstGeom>
        </p:spPr>
        <p:txBody>
          <a:bodyPr vert="horz">
            <a:noAutofit/>
          </a:bodyPr>
          <a:lstStyle/>
          <a:p>
            <a:pPr marL="457200" indent="-457200" algn="just">
              <a:buFont typeface="+mj-lt"/>
              <a:buAutoNum type="arabicPeriod"/>
            </a:pPr>
            <a:r>
              <a:rPr lang="ru-RU" sz="2200" dirty="0" smtClean="0"/>
              <a:t>«Скотный  двор  царя Авгия»</a:t>
            </a:r>
          </a:p>
          <a:p>
            <a:pPr marL="457200" indent="-457200" algn="just">
              <a:buFont typeface="+mj-lt"/>
              <a:buAutoNum type="arabicPeriod"/>
            </a:pPr>
            <a:r>
              <a:rPr lang="ru-RU" sz="2200" dirty="0" smtClean="0"/>
              <a:t>Н.М.Карамзин «Бедная  Лиза»</a:t>
            </a:r>
          </a:p>
          <a:p>
            <a:pPr marL="457200" indent="-457200" algn="just">
              <a:buFont typeface="+mj-lt"/>
              <a:buAutoNum type="arabicPeriod"/>
            </a:pPr>
            <a:r>
              <a:rPr lang="ru-RU" sz="2200" dirty="0" smtClean="0"/>
              <a:t>«Илья  Муромец  и  Соловей – Разбойник»</a:t>
            </a:r>
          </a:p>
          <a:p>
            <a:pPr marL="457200" indent="-457200" algn="just">
              <a:buFont typeface="+mj-lt"/>
              <a:buAutoNum type="arabicPeriod"/>
            </a:pPr>
            <a:r>
              <a:rPr lang="ru-RU" sz="2200" dirty="0" smtClean="0"/>
              <a:t>М.Горький «Старуха </a:t>
            </a:r>
            <a:r>
              <a:rPr lang="ru-RU" sz="2200" dirty="0" err="1" smtClean="0"/>
              <a:t>Изергиль</a:t>
            </a:r>
            <a:r>
              <a:rPr lang="ru-RU" sz="2200" dirty="0" smtClean="0"/>
              <a:t>»                                                </a:t>
            </a:r>
          </a:p>
          <a:p>
            <a:pPr marL="457200" indent="-457200" algn="just">
              <a:buFont typeface="+mj-lt"/>
              <a:buAutoNum type="arabicPeriod"/>
            </a:pPr>
            <a:r>
              <a:rPr lang="ru-RU" sz="2200" dirty="0" smtClean="0"/>
              <a:t>М.Ю.Лермонтов  «Мцыри»</a:t>
            </a:r>
          </a:p>
          <a:p>
            <a:pPr marL="457200" indent="-457200" algn="just">
              <a:buFont typeface="+mj-lt"/>
              <a:buAutoNum type="arabicPeriod"/>
            </a:pPr>
            <a:r>
              <a:rPr lang="ru-RU" sz="2200" dirty="0" smtClean="0"/>
              <a:t>М.Ю.Лермонтов «Три  пальмы»</a:t>
            </a:r>
          </a:p>
          <a:p>
            <a:pPr marL="457200" indent="-457200" algn="just">
              <a:buFont typeface="+mj-lt"/>
              <a:buAutoNum type="arabicPeriod"/>
            </a:pPr>
            <a:r>
              <a:rPr lang="ru-RU" sz="2200" dirty="0" smtClean="0"/>
              <a:t>Л.Н.Толстой «После  бала»</a:t>
            </a:r>
          </a:p>
          <a:p>
            <a:pPr marL="457200" indent="-457200" algn="just">
              <a:buFont typeface="+mj-lt"/>
              <a:buAutoNum type="arabicPeriod"/>
            </a:pPr>
            <a:r>
              <a:rPr lang="ru-RU" sz="2200" dirty="0" smtClean="0"/>
              <a:t>Х.К.Андерсен «Снежная  королева»</a:t>
            </a:r>
          </a:p>
          <a:p>
            <a:pPr marL="457200" indent="-457200" algn="just">
              <a:buFont typeface="+mj-lt"/>
              <a:buAutoNum type="arabicPeriod"/>
            </a:pPr>
            <a:r>
              <a:rPr lang="ru-RU" sz="2200" dirty="0" smtClean="0"/>
              <a:t>Л.Н.Толстой «Война  и  мир»</a:t>
            </a:r>
          </a:p>
          <a:p>
            <a:pPr marL="457200" indent="-457200" algn="just">
              <a:buFont typeface="+mj-lt"/>
              <a:buAutoNum type="arabicPeriod"/>
            </a:pPr>
            <a:r>
              <a:rPr lang="ru-RU" sz="2200" dirty="0" smtClean="0"/>
              <a:t>И.А.Крылов «Волк  на  псарне»</a:t>
            </a:r>
          </a:p>
          <a:p>
            <a:pPr marL="457200" indent="-457200" algn="just">
              <a:buFont typeface="+mj-lt"/>
              <a:buAutoNum type="arabicPeriod"/>
            </a:pPr>
            <a:r>
              <a:rPr lang="ru-RU" sz="2200" dirty="0" smtClean="0"/>
              <a:t>А.А.Фет «Уснуло озеро»</a:t>
            </a:r>
          </a:p>
          <a:p>
            <a:pPr marL="457200" indent="-457200" algn="just">
              <a:buFont typeface="+mj-lt"/>
              <a:buAutoNum type="arabicPeriod"/>
            </a:pPr>
            <a:r>
              <a:rPr lang="ru-RU" sz="2200" dirty="0" smtClean="0"/>
              <a:t>Н.С.Лесков «Левша»</a:t>
            </a:r>
          </a:p>
          <a:p>
            <a:pPr marL="457200" indent="-457200" algn="just">
              <a:buFont typeface="+mj-lt"/>
              <a:buAutoNum type="arabicPeriod"/>
            </a:pPr>
            <a:r>
              <a:rPr lang="ru-RU" sz="2200" dirty="0" smtClean="0"/>
              <a:t>А.С. Пушкин «Капитанская дочка»</a:t>
            </a:r>
          </a:p>
          <a:p>
            <a:pPr marL="457200" indent="-457200" algn="just">
              <a:buFont typeface="Arial" pitchFamily="34" charset="0"/>
              <a:buChar char="•"/>
            </a:pPr>
            <a:endParaRPr kumimoji="0" lang="ru-RU"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4977">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69259" y="1091367"/>
            <a:ext cx="10972800" cy="455048"/>
          </a:xfrm>
        </p:spPr>
        <p:txBody>
          <a:bodyPr>
            <a:normAutofit fontScale="92500" lnSpcReduction="10000"/>
          </a:bodyPr>
          <a:lstStyle/>
          <a:p>
            <a:pPr algn="ctr">
              <a:buNone/>
            </a:pPr>
            <a:r>
              <a:rPr lang="ru-RU" dirty="0" smtClean="0"/>
              <a:t>По комедии А. С. </a:t>
            </a:r>
            <a:r>
              <a:rPr lang="ru-RU" dirty="0" err="1" smtClean="0"/>
              <a:t>Грибоедова</a:t>
            </a:r>
            <a:r>
              <a:rPr lang="ru-RU" dirty="0" smtClean="0"/>
              <a:t> «Горе от ума».</a:t>
            </a:r>
            <a:endParaRPr lang="ru-RU" dirty="0"/>
          </a:p>
        </p:txBody>
      </p:sp>
      <p:sp>
        <p:nvSpPr>
          <p:cNvPr id="3" name="Заголовок 2"/>
          <p:cNvSpPr>
            <a:spLocks noGrp="1"/>
          </p:cNvSpPr>
          <p:nvPr>
            <p:ph type="title"/>
          </p:nvPr>
        </p:nvSpPr>
        <p:spPr/>
        <p:txBody>
          <a:bodyPr/>
          <a:lstStyle/>
          <a:p>
            <a:pPr algn="ctr"/>
            <a:r>
              <a:rPr lang="ru-RU" dirty="0" smtClean="0"/>
              <a:t>Продолжи фразу и узнай героя</a:t>
            </a:r>
            <a:endParaRPr lang="ru-RU" dirty="0"/>
          </a:p>
        </p:txBody>
      </p:sp>
      <p:sp>
        <p:nvSpPr>
          <p:cNvPr id="4" name="Содержимое 1"/>
          <p:cNvSpPr txBox="1">
            <a:spLocks/>
          </p:cNvSpPr>
          <p:nvPr/>
        </p:nvSpPr>
        <p:spPr>
          <a:xfrm>
            <a:off x="591670" y="1519517"/>
            <a:ext cx="11026588" cy="4639236"/>
          </a:xfrm>
          <a:prstGeom prst="rect">
            <a:avLst/>
          </a:prstGeom>
        </p:spPr>
        <p:txBody>
          <a:bodyPr vert="horz">
            <a:noAutofit/>
          </a:bodyPr>
          <a:lstStyle/>
          <a:p>
            <a:pPr marL="342900" indent="-342900" algn="just"/>
            <a:r>
              <a:rPr lang="ru-RU" sz="1700" dirty="0" smtClean="0"/>
              <a:t>1) 	Дома  новы , а …………………………………………….(                          )</a:t>
            </a:r>
          </a:p>
          <a:p>
            <a:pPr marL="342900" indent="-342900" algn="just"/>
            <a:r>
              <a:rPr lang="ru-RU" sz="1700" dirty="0" smtClean="0"/>
              <a:t>2)	Сказал  бы  я, во-первых:  не  блажи,</a:t>
            </a:r>
          </a:p>
          <a:p>
            <a:pPr marL="342900" indent="-342900" algn="just"/>
            <a:r>
              <a:rPr lang="ru-RU" sz="1700" dirty="0" smtClean="0"/>
              <a:t>	Именьем  ,брат, не  управляй  оплошно,</a:t>
            </a:r>
          </a:p>
          <a:p>
            <a:pPr marL="342900" indent="-342900" algn="just"/>
            <a:r>
              <a:rPr lang="ru-RU" sz="1700" dirty="0" smtClean="0"/>
              <a:t>	А ,главное, …………………………………………………….(                            )</a:t>
            </a:r>
          </a:p>
          <a:p>
            <a:pPr marL="342900" indent="-342900" algn="just"/>
            <a:r>
              <a:rPr lang="ru-RU" sz="1700" dirty="0" smtClean="0"/>
              <a:t>3)	Мне  завещал  отец:</a:t>
            </a:r>
          </a:p>
          <a:p>
            <a:pPr marL="342900" indent="-342900" algn="just"/>
            <a:r>
              <a:rPr lang="ru-RU" sz="1700" dirty="0" smtClean="0"/>
              <a:t>	Во-первых, угождать  всем  людям  без  изъятья –</a:t>
            </a:r>
          </a:p>
          <a:p>
            <a:pPr marL="342900" indent="-342900" algn="just"/>
            <a:r>
              <a:rPr lang="ru-RU" sz="1700" dirty="0" smtClean="0"/>
              <a:t>	Хозяину , где………………………………………………….,</a:t>
            </a:r>
          </a:p>
          <a:p>
            <a:pPr marL="342900" indent="-342900" algn="just"/>
            <a:r>
              <a:rPr lang="ru-RU" sz="1700" dirty="0" smtClean="0"/>
              <a:t>	Начальнику, с кем …………………………………………,</a:t>
            </a:r>
          </a:p>
          <a:p>
            <a:pPr marL="342900" indent="-342900" algn="just"/>
            <a:r>
              <a:rPr lang="ru-RU" sz="1700" dirty="0" smtClean="0"/>
              <a:t>	Слуге  его , который…………………………………………..,</a:t>
            </a:r>
          </a:p>
          <a:p>
            <a:pPr marL="342900" indent="-342900" algn="just"/>
            <a:r>
              <a:rPr lang="ru-RU" sz="1700" dirty="0" smtClean="0"/>
              <a:t>	 Швейцару, дворнику,  для  </a:t>
            </a:r>
            <a:r>
              <a:rPr lang="ru-RU" sz="1700" dirty="0" err="1" smtClean="0"/>
              <a:t>избежанья</a:t>
            </a:r>
            <a:r>
              <a:rPr lang="ru-RU" sz="1700" dirty="0" smtClean="0"/>
              <a:t>  зла,</a:t>
            </a:r>
          </a:p>
          <a:p>
            <a:pPr marL="342900" indent="-342900" algn="just"/>
            <a:r>
              <a:rPr lang="ru-RU" sz="1700" dirty="0" smtClean="0"/>
              <a:t>	 Собаке дворника , чтоб  ……………………………………(                    )</a:t>
            </a:r>
          </a:p>
          <a:p>
            <a:pPr marL="342900" indent="-342900" algn="just"/>
            <a:r>
              <a:rPr lang="ru-RU" sz="1700" dirty="0" smtClean="0"/>
              <a:t>4)	 Грех  не  беда , ………………………………………. (                         )</a:t>
            </a:r>
          </a:p>
          <a:p>
            <a:pPr marL="342900" indent="-342900" algn="just"/>
            <a:r>
              <a:rPr lang="ru-RU" sz="1700" dirty="0" smtClean="0"/>
              <a:t>5)	 Ах!  Матушка,  не  довершай  удара</a:t>
            </a:r>
          </a:p>
          <a:p>
            <a:pPr marL="342900" indent="-342900" algn="just"/>
            <a:r>
              <a:rPr lang="ru-RU" sz="1700" dirty="0" smtClean="0"/>
              <a:t>	 Кто  беден  ………………………………………………………(                          )</a:t>
            </a:r>
          </a:p>
          <a:p>
            <a:pPr marL="342900" indent="-342900" algn="just"/>
            <a:r>
              <a:rPr lang="ru-RU" sz="1700" dirty="0" smtClean="0"/>
              <a:t>6)	 Что  нынче ,так  же,  как  издревле,</a:t>
            </a:r>
          </a:p>
          <a:p>
            <a:pPr marL="342900" indent="-342900" algn="just"/>
            <a:r>
              <a:rPr lang="ru-RU" sz="1700" dirty="0" smtClean="0"/>
              <a:t>	 Хлопочут  набирать  учителей  полки, </a:t>
            </a:r>
          </a:p>
          <a:p>
            <a:pPr marL="342900" indent="-342900" algn="just"/>
            <a:r>
              <a:rPr lang="ru-RU" sz="1700" dirty="0" smtClean="0"/>
              <a:t>	 Числом ………………………………………………………………………….? (                                 )</a:t>
            </a:r>
          </a:p>
          <a:p>
            <a:pPr marL="342900" indent="-342900" algn="just"/>
            <a:r>
              <a:rPr lang="ru-RU" sz="1700" dirty="0" smtClean="0"/>
              <a:t>7)	 Ах!  Злые  языки  …………………………………………………(                                  )</a:t>
            </a:r>
            <a:endParaRPr lang="ru-RU" sz="1700" dirty="0"/>
          </a:p>
        </p:txBody>
      </p:sp>
    </p:spTree>
  </p:cSld>
  <p:clrMapOvr>
    <a:masterClrMapping/>
  </p:clrMapOvr>
  <p:transition spd="med" advClick="0" advTm="4977">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69259" y="1091367"/>
            <a:ext cx="10972800" cy="455048"/>
          </a:xfrm>
        </p:spPr>
        <p:txBody>
          <a:bodyPr>
            <a:normAutofit fontScale="92500" lnSpcReduction="10000"/>
          </a:bodyPr>
          <a:lstStyle/>
          <a:p>
            <a:pPr algn="ctr">
              <a:buNone/>
            </a:pPr>
            <a:r>
              <a:rPr lang="ru-RU" dirty="0" smtClean="0"/>
              <a:t>По комедии А. С. </a:t>
            </a:r>
            <a:r>
              <a:rPr lang="ru-RU" dirty="0" err="1" smtClean="0"/>
              <a:t>Грибоедова</a:t>
            </a:r>
            <a:r>
              <a:rPr lang="ru-RU" dirty="0" smtClean="0"/>
              <a:t> «Горе от ума».</a:t>
            </a:r>
            <a:endParaRPr lang="ru-RU" dirty="0"/>
          </a:p>
        </p:txBody>
      </p:sp>
      <p:sp>
        <p:nvSpPr>
          <p:cNvPr id="3" name="Заголовок 2"/>
          <p:cNvSpPr>
            <a:spLocks noGrp="1"/>
          </p:cNvSpPr>
          <p:nvPr>
            <p:ph type="title"/>
          </p:nvPr>
        </p:nvSpPr>
        <p:spPr/>
        <p:txBody>
          <a:bodyPr/>
          <a:lstStyle/>
          <a:p>
            <a:pPr algn="ctr"/>
            <a:r>
              <a:rPr lang="ru-RU" dirty="0" smtClean="0"/>
              <a:t>Продолжи фразу и узнай героя</a:t>
            </a:r>
            <a:endParaRPr lang="ru-RU" dirty="0"/>
          </a:p>
        </p:txBody>
      </p:sp>
      <p:sp>
        <p:nvSpPr>
          <p:cNvPr id="4" name="Содержимое 1"/>
          <p:cNvSpPr txBox="1">
            <a:spLocks/>
          </p:cNvSpPr>
          <p:nvPr/>
        </p:nvSpPr>
        <p:spPr>
          <a:xfrm>
            <a:off x="591670" y="1519517"/>
            <a:ext cx="11026588" cy="4639236"/>
          </a:xfrm>
          <a:prstGeom prst="rect">
            <a:avLst/>
          </a:prstGeom>
        </p:spPr>
        <p:txBody>
          <a:bodyPr vert="horz">
            <a:noAutofit/>
          </a:bodyPr>
          <a:lstStyle/>
          <a:p>
            <a:r>
              <a:rPr lang="ru-RU" sz="2000" dirty="0" smtClean="0"/>
              <a:t>1.Служить  бы  рад ,……………………………………………….(                             )</a:t>
            </a:r>
          </a:p>
          <a:p>
            <a:r>
              <a:rPr lang="ru-RU" sz="2000" dirty="0" smtClean="0"/>
              <a:t>2. Обычай  мой  такой:</a:t>
            </a:r>
          </a:p>
          <a:p>
            <a:r>
              <a:rPr lang="ru-RU" sz="2000" dirty="0" smtClean="0"/>
              <a:t>Подписано, ………………………………………………………… (                              )</a:t>
            </a:r>
          </a:p>
          <a:p>
            <a:r>
              <a:rPr lang="ru-RU" sz="2000" dirty="0" smtClean="0"/>
              <a:t>3.  Друг.  Нельзя  ли  для прогулок</a:t>
            </a:r>
          </a:p>
          <a:p>
            <a:r>
              <a:rPr lang="ru-RU" sz="2000" dirty="0" smtClean="0"/>
              <a:t>Подальше ………………………………………………………….. ?</a:t>
            </a:r>
          </a:p>
          <a:p>
            <a:r>
              <a:rPr lang="ru-RU" sz="2000" dirty="0" smtClean="0"/>
              <a:t>А ты ,сударыня, чуть  из  постели  …………………………,</a:t>
            </a:r>
          </a:p>
          <a:p>
            <a:r>
              <a:rPr lang="ru-RU" sz="2000" dirty="0" smtClean="0"/>
              <a:t>С  мужчиной!  С молодым!  -  Занятье  для  ……………………!</a:t>
            </a:r>
          </a:p>
          <a:p>
            <a:r>
              <a:rPr lang="ru-RU" sz="2000" dirty="0" smtClean="0"/>
              <a:t>Всю ночь  читает  небылицы,</a:t>
            </a:r>
          </a:p>
          <a:p>
            <a:r>
              <a:rPr lang="ru-RU" sz="2000" dirty="0" smtClean="0"/>
              <a:t>И вот ……………………………..! (                                 )</a:t>
            </a:r>
          </a:p>
          <a:p>
            <a:r>
              <a:rPr lang="ru-RU" sz="2000" dirty="0" smtClean="0"/>
              <a:t>4.Шел  в  комнату , ……………………………………. (                      )</a:t>
            </a:r>
          </a:p>
          <a:p>
            <a:r>
              <a:rPr lang="ru-RU" sz="2000" dirty="0" smtClean="0"/>
              <a:t>5. Минуй  нас  пуще  всех  печалей</a:t>
            </a:r>
          </a:p>
          <a:p>
            <a:r>
              <a:rPr lang="ru-RU" sz="2000" dirty="0" smtClean="0"/>
              <a:t>И  ……………………………………………………………………………………. (                      )</a:t>
            </a:r>
          </a:p>
          <a:p>
            <a:r>
              <a:rPr lang="ru-RU" sz="2000" dirty="0" smtClean="0"/>
              <a:t>6.Счастливые  часов   ……………………………(                          )</a:t>
            </a:r>
          </a:p>
          <a:p>
            <a:r>
              <a:rPr lang="ru-RU" sz="2000" dirty="0" smtClean="0"/>
              <a:t>7.Чуть  свет  -  уж  на  ногах! И  ……………………………………………(                        )</a:t>
            </a:r>
            <a:endParaRPr lang="ru-RU" sz="2000" dirty="0"/>
          </a:p>
        </p:txBody>
      </p:sp>
    </p:spTree>
  </p:cSld>
  <p:clrMapOvr>
    <a:masterClrMapping/>
  </p:clrMapOvr>
  <p:transition spd="med" advClick="0" advTm="4977">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t>Определи род занятий человека по фамилии</a:t>
            </a:r>
            <a:endParaRPr lang="ru-RU" dirty="0"/>
          </a:p>
        </p:txBody>
      </p:sp>
      <p:sp>
        <p:nvSpPr>
          <p:cNvPr id="4" name="Содержимое 1"/>
          <p:cNvSpPr txBox="1">
            <a:spLocks/>
          </p:cNvSpPr>
          <p:nvPr/>
        </p:nvSpPr>
        <p:spPr>
          <a:xfrm>
            <a:off x="681318" y="1902672"/>
            <a:ext cx="10972800" cy="4040928"/>
          </a:xfrm>
          <a:prstGeom prst="rect">
            <a:avLst/>
          </a:prstGeom>
        </p:spPr>
        <p:txBody>
          <a:bodyPr vert="horz">
            <a:noAutofit/>
          </a:bodyPr>
          <a:lstStyle/>
          <a:p>
            <a:pPr marL="365760" lvl="0" indent="-256032" algn="just">
              <a:spcBef>
                <a:spcPts val="400"/>
              </a:spcBef>
              <a:buClr>
                <a:schemeClr val="accent1"/>
              </a:buClr>
              <a:buSzPct val="68000"/>
              <a:buFont typeface="Arial" pitchFamily="34" charset="0"/>
              <a:buChar cha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Содержимое 8"/>
          <p:cNvSpPr>
            <a:spLocks noGrp="1"/>
          </p:cNvSpPr>
          <p:nvPr>
            <p:ph idx="1"/>
          </p:nvPr>
        </p:nvSpPr>
        <p:spPr>
          <a:xfrm>
            <a:off x="5701553" y="1615800"/>
            <a:ext cx="5791751" cy="4525963"/>
          </a:xfrm>
        </p:spPr>
        <p:txBody>
          <a:bodyPr>
            <a:normAutofit fontScale="85000" lnSpcReduction="20000"/>
          </a:bodyPr>
          <a:lstStyle/>
          <a:p>
            <a:pPr marL="624078" indent="-514350">
              <a:buFont typeface="+mj-lt"/>
              <a:buAutoNum type="arabicPeriod"/>
            </a:pPr>
            <a:r>
              <a:rPr lang="ru-RU" sz="2800" dirty="0" smtClean="0"/>
              <a:t>Был народным странствующим актером</a:t>
            </a:r>
            <a:endParaRPr lang="ru-RU" dirty="0" smtClean="0"/>
          </a:p>
          <a:p>
            <a:pPr marL="624078" indent="-514350">
              <a:buFont typeface="+mj-lt"/>
              <a:buAutoNum type="arabicPeriod"/>
            </a:pPr>
            <a:r>
              <a:rPr lang="ru-RU" sz="2800" dirty="0" smtClean="0"/>
              <a:t>Выделывал кожу</a:t>
            </a:r>
            <a:endParaRPr lang="ru-RU" dirty="0" smtClean="0"/>
          </a:p>
          <a:p>
            <a:pPr marL="624078" indent="-514350">
              <a:buFont typeface="+mj-lt"/>
              <a:buAutoNum type="arabicPeriod"/>
            </a:pPr>
            <a:r>
              <a:rPr lang="ru-RU" sz="2800" dirty="0" smtClean="0"/>
              <a:t>Был возницей, кучером на почтовых лошадях</a:t>
            </a:r>
            <a:endParaRPr lang="ru-RU" dirty="0" smtClean="0"/>
          </a:p>
          <a:p>
            <a:pPr marL="624078" indent="-514350">
              <a:buFont typeface="+mj-lt"/>
              <a:buAutoNum type="arabicPeriod"/>
            </a:pPr>
            <a:r>
              <a:rPr lang="ru-RU" sz="2800" dirty="0" smtClean="0"/>
              <a:t>Прислуживал в господском доме</a:t>
            </a:r>
            <a:endParaRPr lang="ru-RU" dirty="0" smtClean="0"/>
          </a:p>
          <a:p>
            <a:pPr marL="624078" indent="-514350">
              <a:buFont typeface="+mj-lt"/>
              <a:buAutoNum type="arabicPeriod"/>
            </a:pPr>
            <a:r>
              <a:rPr lang="ru-RU" sz="2800" dirty="0" smtClean="0"/>
              <a:t>Управлял уездным городом</a:t>
            </a:r>
            <a:endParaRPr lang="ru-RU" dirty="0" smtClean="0"/>
          </a:p>
          <a:p>
            <a:pPr marL="624078" indent="-514350">
              <a:buFont typeface="+mj-lt"/>
              <a:buAutoNum type="arabicPeriod"/>
            </a:pPr>
            <a:r>
              <a:rPr lang="ru-RU" sz="2800" dirty="0" smtClean="0"/>
              <a:t>Шил тулупы</a:t>
            </a:r>
            <a:endParaRPr lang="ru-RU" dirty="0" smtClean="0"/>
          </a:p>
          <a:p>
            <a:pPr marL="624078" indent="-514350">
              <a:buFont typeface="+mj-lt"/>
              <a:buAutoNum type="arabicPeriod"/>
            </a:pPr>
            <a:r>
              <a:rPr lang="ru-RU" sz="2800" dirty="0" smtClean="0"/>
              <a:t>Служил в церкви</a:t>
            </a:r>
            <a:r>
              <a:rPr lang="ru-RU" dirty="0" smtClean="0"/>
              <a:t>     </a:t>
            </a:r>
          </a:p>
          <a:p>
            <a:pPr marL="624078" indent="-514350">
              <a:buFont typeface="+mj-lt"/>
              <a:buAutoNum type="arabicPeriod"/>
            </a:pPr>
            <a:r>
              <a:rPr lang="ru-RU" sz="2800" dirty="0" smtClean="0"/>
              <a:t>Лепил горшки</a:t>
            </a:r>
            <a:endParaRPr lang="ru-RU" dirty="0" smtClean="0"/>
          </a:p>
          <a:p>
            <a:pPr marL="624078" indent="-514350">
              <a:buFont typeface="+mj-lt"/>
              <a:buAutoNum type="arabicPeriod"/>
            </a:pPr>
            <a:r>
              <a:rPr lang="ru-RU" dirty="0" smtClean="0"/>
              <a:t>Рубил избы</a:t>
            </a:r>
          </a:p>
          <a:p>
            <a:pPr marL="624078" indent="-514350">
              <a:buFont typeface="+mj-lt"/>
              <a:buAutoNum type="arabicPeriod"/>
            </a:pPr>
            <a:r>
              <a:rPr lang="ru-RU" sz="2800" dirty="0" smtClean="0"/>
              <a:t>Продавал зерно и муку</a:t>
            </a:r>
            <a:endParaRPr lang="ru-RU" dirty="0" smtClean="0"/>
          </a:p>
        </p:txBody>
      </p:sp>
      <p:sp>
        <p:nvSpPr>
          <p:cNvPr id="10" name="Содержимое 8"/>
          <p:cNvSpPr txBox="1">
            <a:spLocks/>
          </p:cNvSpPr>
          <p:nvPr/>
        </p:nvSpPr>
        <p:spPr>
          <a:xfrm>
            <a:off x="869507" y="1559859"/>
            <a:ext cx="3944538" cy="4652681"/>
          </a:xfrm>
          <a:prstGeom prst="rect">
            <a:avLst/>
          </a:prstGeom>
        </p:spPr>
        <p:txBody>
          <a:bodyPr vert="horz">
            <a:noAutofit/>
          </a:bodyPr>
          <a:lstStyle/>
          <a:p>
            <a:pPr marL="514350" indent="-514350">
              <a:buFont typeface="+mj-lt"/>
              <a:buAutoNum type="arabicPeriod"/>
            </a:pPr>
            <a:r>
              <a:rPr lang="ru-RU" sz="2800" dirty="0" smtClean="0"/>
              <a:t>Гончаров </a:t>
            </a:r>
          </a:p>
          <a:p>
            <a:pPr marL="514350" indent="-514350">
              <a:buFont typeface="+mj-lt"/>
              <a:buAutoNum type="arabicPeriod"/>
            </a:pPr>
            <a:r>
              <a:rPr lang="ru-RU" sz="2800" dirty="0" err="1" smtClean="0"/>
              <a:t>Городничев</a:t>
            </a:r>
            <a:endParaRPr lang="ru-RU" sz="2800" dirty="0" smtClean="0"/>
          </a:p>
          <a:p>
            <a:pPr marL="514350" indent="-514350">
              <a:buFont typeface="+mj-lt"/>
              <a:buAutoNum type="arabicPeriod"/>
            </a:pPr>
            <a:r>
              <a:rPr lang="ru-RU" sz="2800" dirty="0" smtClean="0"/>
              <a:t>Лабазников </a:t>
            </a:r>
          </a:p>
          <a:p>
            <a:pPr marL="514350" indent="-514350">
              <a:buFont typeface="+mj-lt"/>
              <a:buAutoNum type="arabicPeriod"/>
            </a:pPr>
            <a:r>
              <a:rPr lang="ru-RU" sz="2800" dirty="0" smtClean="0"/>
              <a:t>Плотников</a:t>
            </a:r>
          </a:p>
          <a:p>
            <a:pPr marL="514350" indent="-514350">
              <a:buFont typeface="+mj-lt"/>
              <a:buAutoNum type="arabicPeriod"/>
            </a:pPr>
            <a:r>
              <a:rPr lang="ru-RU" sz="2800" dirty="0" smtClean="0"/>
              <a:t>Пономарёв</a:t>
            </a:r>
          </a:p>
          <a:p>
            <a:pPr marL="514350" indent="-514350">
              <a:buFont typeface="+mj-lt"/>
              <a:buAutoNum type="arabicPeriod"/>
            </a:pPr>
            <a:r>
              <a:rPr lang="ru-RU" sz="2800" dirty="0" smtClean="0"/>
              <a:t>Скоморохов</a:t>
            </a:r>
          </a:p>
          <a:p>
            <a:pPr marL="514350" indent="-514350">
              <a:buFont typeface="+mj-lt"/>
              <a:buAutoNum type="arabicPeriod"/>
            </a:pPr>
            <a:r>
              <a:rPr lang="ru-RU" sz="2800" dirty="0" smtClean="0"/>
              <a:t>Скорняков </a:t>
            </a:r>
          </a:p>
          <a:p>
            <a:pPr marL="514350" indent="-514350">
              <a:buFont typeface="+mj-lt"/>
              <a:buAutoNum type="arabicPeriod"/>
            </a:pPr>
            <a:r>
              <a:rPr lang="ru-RU" sz="2800" dirty="0" smtClean="0"/>
              <a:t>Сыромятников</a:t>
            </a:r>
          </a:p>
          <a:p>
            <a:pPr marL="514350" indent="-514350">
              <a:buFont typeface="+mj-lt"/>
              <a:buAutoNum type="arabicPeriod"/>
            </a:pPr>
            <a:r>
              <a:rPr lang="ru-RU" sz="2800" dirty="0" smtClean="0"/>
              <a:t>Холопов</a:t>
            </a:r>
          </a:p>
          <a:p>
            <a:pPr marL="514350" indent="-514350">
              <a:buFont typeface="+mj-lt"/>
              <a:buAutoNum type="arabicPeriod"/>
            </a:pPr>
            <a:r>
              <a:rPr lang="ru-RU" sz="2800" dirty="0" smtClean="0"/>
              <a:t>Ямщиков</a:t>
            </a: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4977">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Вспомни пословицу…</a:t>
            </a:r>
            <a:endParaRPr lang="ru-RU" dirty="0"/>
          </a:p>
        </p:txBody>
      </p:sp>
      <p:sp>
        <p:nvSpPr>
          <p:cNvPr id="4" name="Содержимое 1"/>
          <p:cNvSpPr txBox="1">
            <a:spLocks/>
          </p:cNvSpPr>
          <p:nvPr/>
        </p:nvSpPr>
        <p:spPr>
          <a:xfrm>
            <a:off x="591670" y="1519517"/>
            <a:ext cx="11026588" cy="4639236"/>
          </a:xfrm>
          <a:prstGeom prst="rect">
            <a:avLst/>
          </a:prstGeom>
        </p:spPr>
        <p:txBody>
          <a:bodyPr vert="horz">
            <a:noAutofit/>
          </a:bodyPr>
          <a:lstStyle/>
          <a:p>
            <a:pPr marL="457200" lvl="0" indent="-457200"/>
            <a:r>
              <a:rPr lang="ru-RU" sz="2400" b="1" dirty="0" smtClean="0"/>
              <a:t>	</a:t>
            </a:r>
            <a:r>
              <a:rPr lang="ru-RU" sz="2400" dirty="0" smtClean="0"/>
              <a:t>Перед вами пословицы и поговорки разных народов.  Кратко сформулируйте их обобщенный смысл. Подберите к ним близкие по смыслу пословицы,  существующие в русском языке.</a:t>
            </a:r>
          </a:p>
          <a:p>
            <a:pPr marL="457200" lvl="0" indent="-457200"/>
            <a:endParaRPr lang="ru-RU" sz="2400" dirty="0" smtClean="0"/>
          </a:p>
          <a:p>
            <a:pPr marL="457200" lvl="0" indent="-457200">
              <a:buFont typeface="+mj-lt"/>
              <a:buAutoNum type="arabicPeriod"/>
            </a:pPr>
            <a:r>
              <a:rPr lang="ru-RU" sz="2400" dirty="0" smtClean="0"/>
              <a:t>Казахская: Много рук поднимут и тяжкую ношу.</a:t>
            </a:r>
          </a:p>
          <a:p>
            <a:pPr marL="457200" lvl="0" indent="-457200">
              <a:buFont typeface="+mj-lt"/>
              <a:buAutoNum type="arabicPeriod"/>
            </a:pPr>
            <a:r>
              <a:rPr lang="ru-RU" sz="2400" dirty="0" smtClean="0"/>
              <a:t>Латышская пословица: Мороза бояться – на двор не ходить.</a:t>
            </a:r>
          </a:p>
          <a:p>
            <a:pPr marL="457200" lvl="0" indent="-457200">
              <a:buFont typeface="+mj-lt"/>
              <a:buAutoNum type="arabicPeriod"/>
            </a:pPr>
            <a:r>
              <a:rPr lang="ru-RU" sz="2400" dirty="0" smtClean="0"/>
              <a:t>Узбекская: Скорпион своих привычек  не меняет.</a:t>
            </a:r>
          </a:p>
          <a:p>
            <a:pPr marL="457200" lvl="0" indent="-457200">
              <a:buFont typeface="+mj-lt"/>
              <a:buAutoNum type="arabicPeriod"/>
            </a:pPr>
            <a:r>
              <a:rPr lang="ru-RU" sz="2400" dirty="0" smtClean="0"/>
              <a:t>Китайская: Много кормчих – корабль разбивается.</a:t>
            </a:r>
          </a:p>
          <a:p>
            <a:pPr marL="457200" lvl="0" indent="-457200">
              <a:buFont typeface="+mj-lt"/>
              <a:buAutoNum type="arabicPeriod"/>
            </a:pPr>
            <a:r>
              <a:rPr lang="ru-RU" sz="2400" dirty="0" smtClean="0"/>
              <a:t>Греческая: Верблюд не видит собственного горба, видит лишь горб верблюжонка. </a:t>
            </a:r>
          </a:p>
          <a:p>
            <a:pPr marL="457200" lvl="0" indent="-457200">
              <a:buFont typeface="+mj-lt"/>
              <a:buAutoNum type="arabicPeriod"/>
            </a:pPr>
            <a:r>
              <a:rPr lang="ru-RU" sz="2400" dirty="0" smtClean="0"/>
              <a:t>Польская: Когда на ладони вырастут волосы.</a:t>
            </a:r>
            <a:endParaRPr lang="ru-RU" sz="2400" dirty="0"/>
          </a:p>
        </p:txBody>
      </p:sp>
    </p:spTree>
  </p:cSld>
  <p:clrMapOvr>
    <a:masterClrMapping/>
  </p:clrMapOvr>
  <p:transition spd="med" advClick="0" advTm="4977">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360306"/>
            <a:ext cx="3034553" cy="4623636"/>
          </a:xfrm>
        </p:spPr>
        <p:txBody>
          <a:bodyPr>
            <a:normAutofit fontScale="25000" lnSpcReduction="20000"/>
          </a:bodyPr>
          <a:lstStyle/>
          <a:p>
            <a:r>
              <a:rPr lang="ru-RU" sz="6400" dirty="0" smtClean="0"/>
              <a:t>Узнай писателя</a:t>
            </a:r>
          </a:p>
          <a:p>
            <a:pPr marL="624078" indent="-514350">
              <a:buFont typeface="+mj-lt"/>
              <a:buAutoNum type="arabicPeriod"/>
            </a:pPr>
            <a:r>
              <a:rPr lang="ru-RU" sz="5600" dirty="0" smtClean="0"/>
              <a:t>Жуковский В.А.</a:t>
            </a:r>
          </a:p>
          <a:p>
            <a:pPr marL="624078" indent="-514350">
              <a:buFont typeface="+mj-lt"/>
              <a:buAutoNum type="arabicPeriod"/>
            </a:pPr>
            <a:r>
              <a:rPr lang="ru-RU" sz="5600" dirty="0" smtClean="0"/>
              <a:t>Державин Г.Р.</a:t>
            </a:r>
          </a:p>
          <a:p>
            <a:pPr marL="624078" indent="-514350">
              <a:buFont typeface="+mj-lt"/>
              <a:buAutoNum type="arabicPeriod"/>
            </a:pPr>
            <a:r>
              <a:rPr lang="ru-RU" sz="5600" dirty="0" smtClean="0"/>
              <a:t>Горький М.А.</a:t>
            </a:r>
          </a:p>
          <a:p>
            <a:pPr marL="624078" indent="-514350">
              <a:buFont typeface="+mj-lt"/>
              <a:buAutoNum type="arabicPeriod"/>
            </a:pPr>
            <a:r>
              <a:rPr lang="ru-RU" sz="5600" dirty="0" smtClean="0"/>
              <a:t>Маяковский В.В.</a:t>
            </a:r>
          </a:p>
          <a:p>
            <a:pPr marL="624078" indent="-514350">
              <a:buFont typeface="+mj-lt"/>
              <a:buAutoNum type="arabicPeriod"/>
            </a:pPr>
            <a:r>
              <a:rPr lang="ru-RU" sz="5600" dirty="0" smtClean="0"/>
              <a:t>Блок А.А.</a:t>
            </a:r>
          </a:p>
          <a:p>
            <a:pPr marL="624078" indent="-514350">
              <a:buFont typeface="+mj-lt"/>
              <a:buAutoNum type="arabicPeriod"/>
            </a:pPr>
            <a:r>
              <a:rPr lang="ru-RU" sz="5600" dirty="0" smtClean="0"/>
              <a:t>Солженицын А.И.</a:t>
            </a:r>
          </a:p>
          <a:p>
            <a:pPr marL="624078" indent="-514350">
              <a:buFont typeface="+mj-lt"/>
              <a:buAutoNum type="arabicPeriod"/>
            </a:pPr>
            <a:r>
              <a:rPr lang="ru-RU" sz="5600" dirty="0" smtClean="0"/>
              <a:t>Платонов А.П.</a:t>
            </a:r>
          </a:p>
          <a:p>
            <a:pPr marL="624078" indent="-514350">
              <a:buFont typeface="+mj-lt"/>
              <a:buAutoNum type="arabicPeriod"/>
            </a:pPr>
            <a:r>
              <a:rPr lang="ru-RU" sz="5600" dirty="0" smtClean="0"/>
              <a:t>Пушкин А.С.</a:t>
            </a:r>
          </a:p>
          <a:p>
            <a:pPr marL="624078" indent="-514350">
              <a:buFont typeface="+mj-lt"/>
              <a:buAutoNum type="arabicPeriod"/>
            </a:pPr>
            <a:r>
              <a:rPr lang="ru-RU" sz="5600" dirty="0" smtClean="0"/>
              <a:t>Лермонтов М.Ю.</a:t>
            </a:r>
          </a:p>
          <a:p>
            <a:pPr marL="624078" indent="-514350">
              <a:buFont typeface="+mj-lt"/>
              <a:buAutoNum type="arabicPeriod"/>
            </a:pPr>
            <a:r>
              <a:rPr lang="ru-RU" sz="5600" dirty="0" smtClean="0"/>
              <a:t>Есенин С.А.</a:t>
            </a:r>
          </a:p>
          <a:p>
            <a:pPr marL="624078" indent="-514350">
              <a:buFont typeface="+mj-lt"/>
              <a:buAutoNum type="arabicPeriod"/>
            </a:pPr>
            <a:r>
              <a:rPr lang="ru-RU" sz="5600" dirty="0" smtClean="0"/>
              <a:t>Тургенев И.С.</a:t>
            </a:r>
          </a:p>
          <a:p>
            <a:pPr marL="624078" indent="-514350">
              <a:buFont typeface="+mj-lt"/>
              <a:buAutoNum type="arabicPeriod"/>
            </a:pPr>
            <a:r>
              <a:rPr lang="ru-RU" sz="5600" dirty="0" smtClean="0"/>
              <a:t>Ахматова А.А.</a:t>
            </a:r>
          </a:p>
          <a:p>
            <a:pPr marL="624078" indent="-514350">
              <a:buFont typeface="+mj-lt"/>
              <a:buAutoNum type="arabicPeriod"/>
            </a:pPr>
            <a:r>
              <a:rPr lang="ru-RU" sz="5600" dirty="0" smtClean="0"/>
              <a:t>Фонвизин Д.И.</a:t>
            </a:r>
          </a:p>
          <a:p>
            <a:pPr marL="624078" indent="-514350">
              <a:buFont typeface="+mj-lt"/>
              <a:buAutoNum type="arabicPeriod"/>
            </a:pPr>
            <a:r>
              <a:rPr lang="ru-RU" sz="5600" dirty="0" smtClean="0"/>
              <a:t>Чехов А.П.</a:t>
            </a:r>
          </a:p>
          <a:p>
            <a:pPr marL="624078" indent="-514350">
              <a:buFont typeface="+mj-lt"/>
              <a:buAutoNum type="arabicPeriod"/>
            </a:pPr>
            <a:r>
              <a:rPr lang="ru-RU" sz="5600" dirty="0" smtClean="0"/>
              <a:t>Достоевский Ф.М.</a:t>
            </a:r>
          </a:p>
          <a:p>
            <a:pPr marL="624078" indent="-514350">
              <a:buFont typeface="+mj-lt"/>
              <a:buAutoNum type="arabicPeriod"/>
            </a:pPr>
            <a:r>
              <a:rPr lang="ru-RU" sz="5600" dirty="0" smtClean="0"/>
              <a:t>Гоголь Н.В.</a:t>
            </a:r>
          </a:p>
          <a:p>
            <a:pPr marL="624078" indent="-514350">
              <a:buFont typeface="+mj-lt"/>
              <a:buAutoNum type="arabicPeriod"/>
            </a:pPr>
            <a:r>
              <a:rPr lang="ru-RU" sz="5600" dirty="0" smtClean="0"/>
              <a:t>Некрасов Н.А.</a:t>
            </a:r>
          </a:p>
          <a:p>
            <a:pPr marL="624078" indent="-514350">
              <a:buFont typeface="+mj-lt"/>
              <a:buAutoNum type="arabicPeriod"/>
            </a:pPr>
            <a:r>
              <a:rPr lang="ru-RU" sz="5600" dirty="0" smtClean="0"/>
              <a:t>Крылов И.А.</a:t>
            </a:r>
          </a:p>
          <a:p>
            <a:pPr marL="624078" indent="-514350">
              <a:buFont typeface="+mj-lt"/>
              <a:buAutoNum type="arabicPeriod"/>
            </a:pPr>
            <a:r>
              <a:rPr lang="ru-RU" sz="5600" dirty="0" smtClean="0"/>
              <a:t>Грибоедов А.С.</a:t>
            </a:r>
          </a:p>
          <a:p>
            <a:pPr marL="624078" indent="-514350">
              <a:buFont typeface="+mj-lt"/>
              <a:buAutoNum type="arabicPeriod"/>
            </a:pPr>
            <a:r>
              <a:rPr lang="ru-RU" sz="5600" dirty="0" smtClean="0"/>
              <a:t>Толстой Л.Н.</a:t>
            </a:r>
          </a:p>
          <a:p>
            <a:pPr marL="624078" indent="-514350">
              <a:buNone/>
            </a:pPr>
            <a:endParaRPr lang="ru-RU" dirty="0" smtClean="0"/>
          </a:p>
        </p:txBody>
      </p:sp>
      <p:sp>
        <p:nvSpPr>
          <p:cNvPr id="3" name="Заголовок 2"/>
          <p:cNvSpPr>
            <a:spLocks noGrp="1"/>
          </p:cNvSpPr>
          <p:nvPr>
            <p:ph type="title"/>
          </p:nvPr>
        </p:nvSpPr>
        <p:spPr/>
        <p:txBody>
          <a:bodyPr/>
          <a:lstStyle/>
          <a:p>
            <a:pPr algn="ctr"/>
            <a:r>
              <a:rPr lang="ru-RU" dirty="0" smtClean="0"/>
              <a:t>Ответы к заданиям</a:t>
            </a:r>
            <a:endParaRPr lang="ru-RU" dirty="0"/>
          </a:p>
        </p:txBody>
      </p:sp>
      <p:sp>
        <p:nvSpPr>
          <p:cNvPr id="4" name="Содержимое 1"/>
          <p:cNvSpPr txBox="1">
            <a:spLocks/>
          </p:cNvSpPr>
          <p:nvPr/>
        </p:nvSpPr>
        <p:spPr>
          <a:xfrm>
            <a:off x="4043081" y="1485811"/>
            <a:ext cx="3433483" cy="4623636"/>
          </a:xfrm>
          <a:prstGeom prst="rect">
            <a:avLst/>
          </a:prstGeom>
        </p:spPr>
        <p:txBody>
          <a:bodyPr vert="horz">
            <a:normAutofit fontScale="5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900" b="0" i="0" u="none" strike="noStrike" kern="1200" cap="none" spc="0" normalizeH="0" baseline="0" noProof="0" dirty="0" smtClean="0">
                <a:ln>
                  <a:noFill/>
                </a:ln>
                <a:solidFill>
                  <a:schemeClr val="tx1"/>
                </a:solidFill>
                <a:effectLst/>
                <a:uLnTx/>
                <a:uFillTx/>
                <a:latin typeface="+mn-lt"/>
                <a:ea typeface="+mn-ea"/>
                <a:cs typeface="+mn-cs"/>
              </a:rPr>
              <a:t>Узнай литературного героя</a:t>
            </a:r>
          </a:p>
          <a:p>
            <a:pPr marL="514350" lvl="0" indent="-514350">
              <a:buFont typeface="+mj-lt"/>
              <a:buAutoNum type="arabicPeriod"/>
            </a:pPr>
            <a:r>
              <a:rPr lang="ru-RU" sz="2800" dirty="0" smtClean="0"/>
              <a:t>Петруша  Гринев  А.С.Пушкин  «Капитанская  дочка»</a:t>
            </a:r>
          </a:p>
          <a:p>
            <a:pPr marL="514350" lvl="0" indent="-514350">
              <a:buFont typeface="+mj-lt"/>
              <a:buAutoNum type="arabicPeriod"/>
            </a:pPr>
            <a:r>
              <a:rPr lang="ru-RU" sz="2800" dirty="0" smtClean="0"/>
              <a:t>Емельян Пугачев А.С.Пушкин «Капитанская  дочка»</a:t>
            </a:r>
          </a:p>
          <a:p>
            <a:pPr marL="514350" lvl="0" indent="-514350">
              <a:buFont typeface="+mj-lt"/>
              <a:buAutoNum type="arabicPeriod"/>
            </a:pPr>
            <a:r>
              <a:rPr lang="ru-RU" sz="2800" dirty="0" smtClean="0"/>
              <a:t>Городничий   Антон  Антонович </a:t>
            </a:r>
            <a:r>
              <a:rPr lang="ru-RU" sz="2800" dirty="0" err="1" smtClean="0"/>
              <a:t>Сквозник-Дмухановский</a:t>
            </a:r>
            <a:r>
              <a:rPr lang="ru-RU" sz="2800" dirty="0" smtClean="0"/>
              <a:t>  Н.В.Гоголь «Ревизор»</a:t>
            </a:r>
          </a:p>
          <a:p>
            <a:pPr marL="514350" lvl="0" indent="-514350">
              <a:buFont typeface="+mj-lt"/>
              <a:buAutoNum type="arabicPeriod"/>
            </a:pPr>
            <a:r>
              <a:rPr lang="ru-RU" sz="2800" dirty="0" smtClean="0"/>
              <a:t>Н.Н.   И.С.Тургенев «Ася»</a:t>
            </a:r>
          </a:p>
          <a:p>
            <a:pPr marL="514350" lvl="0" indent="-514350">
              <a:buFont typeface="+mj-lt"/>
              <a:buAutoNum type="arabicPeriod"/>
            </a:pPr>
            <a:r>
              <a:rPr lang="ru-RU" sz="2800" dirty="0" smtClean="0"/>
              <a:t>Варенька Б.  Л.Н.Толстой «После  бала»</a:t>
            </a:r>
          </a:p>
          <a:p>
            <a:pPr marL="514350" lvl="0" indent="-514350">
              <a:buFont typeface="+mj-lt"/>
              <a:buAutoNum type="arabicPeriod"/>
            </a:pPr>
            <a:r>
              <a:rPr lang="ru-RU" sz="2800" dirty="0" smtClean="0"/>
              <a:t>Анна Алексеевна  А.П.Чехов «О любви»</a:t>
            </a:r>
          </a:p>
          <a:p>
            <a:pPr marL="514350" lvl="0" indent="-514350">
              <a:buFont typeface="+mj-lt"/>
              <a:buAutoNum type="arabicPeriod"/>
            </a:pPr>
            <a:r>
              <a:rPr lang="ru-RU" sz="2800" dirty="0" smtClean="0"/>
              <a:t>Петрушка  А.П. Платонов «Возвращение»</a:t>
            </a:r>
          </a:p>
          <a:p>
            <a:pPr marL="514350" lvl="0" indent="-514350">
              <a:buFont typeface="+mj-lt"/>
              <a:buAutoNum type="arabicPeriod"/>
            </a:pPr>
            <a:r>
              <a:rPr lang="ru-RU" sz="2800" dirty="0" smtClean="0"/>
              <a:t>Мать  Н.В.Гоголь «Тарас </a:t>
            </a:r>
            <a:r>
              <a:rPr lang="ru-RU" sz="2800" dirty="0" err="1" smtClean="0"/>
              <a:t>Бульба</a:t>
            </a:r>
            <a:r>
              <a:rPr lang="ru-RU" sz="2800" dirty="0" smtClean="0"/>
              <a:t>»</a:t>
            </a:r>
          </a:p>
          <a:p>
            <a:pPr marL="514350" lvl="0" indent="-514350">
              <a:buFont typeface="+mj-lt"/>
              <a:buAutoNum type="arabicPeriod"/>
            </a:pPr>
            <a:r>
              <a:rPr lang="ru-RU" sz="2800" dirty="0" err="1" smtClean="0"/>
              <a:t>Андрий</a:t>
            </a:r>
            <a:r>
              <a:rPr lang="ru-RU" sz="2800" dirty="0" smtClean="0"/>
              <a:t>  Н.В.Гоголь «Тарас </a:t>
            </a:r>
            <a:r>
              <a:rPr lang="ru-RU" sz="2800" dirty="0" err="1" smtClean="0"/>
              <a:t>Бульба</a:t>
            </a:r>
            <a:r>
              <a:rPr lang="ru-RU" sz="2800" dirty="0" smtClean="0"/>
              <a:t>»</a:t>
            </a:r>
          </a:p>
          <a:p>
            <a:pPr marL="514350" lvl="0" indent="-514350">
              <a:buFont typeface="+mj-lt"/>
              <a:buAutoNum type="arabicPeriod"/>
            </a:pPr>
            <a:r>
              <a:rPr lang="ru-RU" sz="2800" dirty="0" smtClean="0"/>
              <a:t>Гришка </a:t>
            </a:r>
            <a:r>
              <a:rPr lang="ru-RU" sz="2800" dirty="0" err="1" smtClean="0"/>
              <a:t>Челкаш</a:t>
            </a:r>
            <a:r>
              <a:rPr lang="ru-RU" sz="2800" dirty="0" smtClean="0"/>
              <a:t> М.Горький «</a:t>
            </a:r>
            <a:r>
              <a:rPr lang="ru-RU" sz="2800" dirty="0" err="1" smtClean="0"/>
              <a:t>Челкаш</a:t>
            </a:r>
            <a:r>
              <a:rPr lang="ru-RU" sz="2800" dirty="0" smtClean="0"/>
              <a:t>»</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Содержимое 1"/>
          <p:cNvSpPr txBox="1">
            <a:spLocks/>
          </p:cNvSpPr>
          <p:nvPr/>
        </p:nvSpPr>
        <p:spPr>
          <a:xfrm>
            <a:off x="8238564" y="1458917"/>
            <a:ext cx="3134285" cy="4623636"/>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Определи жанр литературного произведения</a:t>
            </a: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ru-RU" sz="1600" dirty="0" smtClean="0"/>
              <a:t>  1 вариант:     2 вариант:</a:t>
            </a:r>
            <a:endParaRPr kumimoji="0" lang="ru-RU" sz="1600" b="0" i="0" u="none" strike="noStrike" kern="1200" cap="none" spc="0" normalizeH="0" baseline="0" noProof="0" dirty="0" smtClean="0">
              <a:ln>
                <a:noFill/>
              </a:ln>
              <a:solidFill>
                <a:schemeClr val="tx1"/>
              </a:solidFill>
              <a:effectLst/>
              <a:uLnTx/>
              <a:uFillTx/>
              <a:latin typeface="+mn-lt"/>
              <a:ea typeface="+mn-ea"/>
              <a:cs typeface="+mn-cs"/>
            </a:endParaRPr>
          </a:p>
          <a:p>
            <a:pPr marL="685800" lvl="1" indent="-228600"/>
            <a:r>
              <a:rPr lang="ru-RU" sz="1600" dirty="0" smtClean="0"/>
              <a:t>1 – 8	</a:t>
            </a:r>
          </a:p>
          <a:p>
            <a:pPr marL="685800" lvl="1" indent="-228600"/>
            <a:r>
              <a:rPr lang="ru-RU" sz="1600" dirty="0" smtClean="0"/>
              <a:t>2 </a:t>
            </a:r>
            <a:r>
              <a:rPr lang="ru-RU" sz="1600" dirty="0" smtClean="0"/>
              <a:t>– 10</a:t>
            </a:r>
          </a:p>
          <a:p>
            <a:pPr marL="685800" lvl="1" indent="-228600"/>
            <a:r>
              <a:rPr lang="ru-RU" sz="1600" dirty="0" smtClean="0"/>
              <a:t>3 – 1</a:t>
            </a:r>
          </a:p>
          <a:p>
            <a:pPr marL="685800" lvl="1" indent="-228600"/>
            <a:r>
              <a:rPr lang="ru-RU" sz="1600" dirty="0" smtClean="0"/>
              <a:t>4 – 3</a:t>
            </a:r>
          </a:p>
          <a:p>
            <a:pPr marL="685800" lvl="1" indent="-228600"/>
            <a:r>
              <a:rPr lang="ru-RU" sz="1600" dirty="0" smtClean="0"/>
              <a:t>5 – 13</a:t>
            </a:r>
          </a:p>
          <a:p>
            <a:pPr marL="685800" lvl="1" indent="-228600"/>
            <a:r>
              <a:rPr lang="ru-RU" sz="1600" dirty="0" smtClean="0"/>
              <a:t>6 – 12</a:t>
            </a:r>
          </a:p>
          <a:p>
            <a:pPr marL="685800" lvl="1" indent="-228600"/>
            <a:r>
              <a:rPr lang="ru-RU" sz="1600" dirty="0" smtClean="0"/>
              <a:t>7 – 5</a:t>
            </a:r>
          </a:p>
          <a:p>
            <a:pPr marL="685800" lvl="1" indent="-228600"/>
            <a:r>
              <a:rPr lang="ru-RU" sz="1600" dirty="0" smtClean="0"/>
              <a:t>8 – 2</a:t>
            </a:r>
          </a:p>
          <a:p>
            <a:pPr marL="685800" lvl="1" indent="-228600"/>
            <a:r>
              <a:rPr lang="ru-RU" sz="1600" dirty="0" smtClean="0"/>
              <a:t>9 – 5</a:t>
            </a:r>
          </a:p>
          <a:p>
            <a:pPr marL="685800" lvl="1" indent="-228600"/>
            <a:r>
              <a:rPr lang="ru-RU" sz="1600" dirty="0" smtClean="0"/>
              <a:t>10 – 7</a:t>
            </a:r>
          </a:p>
          <a:p>
            <a:pPr marL="685800" lvl="1" indent="-228600"/>
            <a:r>
              <a:rPr lang="ru-RU" sz="1600" dirty="0" smtClean="0"/>
              <a:t>11 – 5</a:t>
            </a:r>
          </a:p>
          <a:p>
            <a:pPr marL="685800" lvl="1" indent="-228600"/>
            <a:r>
              <a:rPr lang="ru-RU" sz="1600" dirty="0" smtClean="0"/>
              <a:t>12 – 2</a:t>
            </a:r>
          </a:p>
          <a:p>
            <a:pPr marL="685800" lvl="1" indent="-228600"/>
            <a:r>
              <a:rPr lang="ru-RU" sz="1600" dirty="0" smtClean="0"/>
              <a:t>13 - 4</a:t>
            </a: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ru-RU" sz="11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Содержимое 1"/>
          <p:cNvSpPr txBox="1">
            <a:spLocks/>
          </p:cNvSpPr>
          <p:nvPr/>
        </p:nvSpPr>
        <p:spPr>
          <a:xfrm>
            <a:off x="10153650" y="2489947"/>
            <a:ext cx="1557617" cy="3587003"/>
          </a:xfrm>
          <a:prstGeom prst="rect">
            <a:avLst/>
          </a:prstGeom>
        </p:spPr>
        <p:txBody>
          <a:bodyPr vert="horz">
            <a:normAutofit/>
          </a:bodyPr>
          <a:lstStyle/>
          <a:p>
            <a:r>
              <a:rPr lang="ru-RU" sz="1600" dirty="0" smtClean="0"/>
              <a:t>1 – 10</a:t>
            </a:r>
          </a:p>
          <a:p>
            <a:r>
              <a:rPr lang="ru-RU" sz="1600" dirty="0" smtClean="0"/>
              <a:t>2 – 1</a:t>
            </a:r>
          </a:p>
          <a:p>
            <a:r>
              <a:rPr lang="ru-RU" sz="1600" dirty="0" smtClean="0"/>
              <a:t>3 – 12</a:t>
            </a:r>
          </a:p>
          <a:p>
            <a:r>
              <a:rPr lang="ru-RU" sz="1600" dirty="0" smtClean="0"/>
              <a:t>4 – 1 </a:t>
            </a:r>
          </a:p>
          <a:p>
            <a:r>
              <a:rPr lang="ru-RU" sz="1600" dirty="0" smtClean="0"/>
              <a:t>5 – 3</a:t>
            </a:r>
          </a:p>
          <a:p>
            <a:r>
              <a:rPr lang="ru-RU" sz="1600" dirty="0" smtClean="0"/>
              <a:t>6 – 6</a:t>
            </a:r>
          </a:p>
          <a:p>
            <a:r>
              <a:rPr lang="ru-RU" sz="1600" dirty="0" smtClean="0"/>
              <a:t>7 – 2</a:t>
            </a:r>
          </a:p>
          <a:p>
            <a:r>
              <a:rPr lang="ru-RU" sz="1600" dirty="0" smtClean="0"/>
              <a:t>8 – 5</a:t>
            </a:r>
          </a:p>
          <a:p>
            <a:r>
              <a:rPr lang="ru-RU" sz="1600" dirty="0" smtClean="0"/>
              <a:t>9 – 8,9</a:t>
            </a:r>
          </a:p>
          <a:p>
            <a:r>
              <a:rPr lang="ru-RU" sz="1600" dirty="0" smtClean="0"/>
              <a:t>10 – 7</a:t>
            </a:r>
          </a:p>
          <a:p>
            <a:r>
              <a:rPr lang="ru-RU" sz="1600" dirty="0" smtClean="0"/>
              <a:t>11 – 6</a:t>
            </a:r>
          </a:p>
          <a:p>
            <a:r>
              <a:rPr lang="ru-RU" sz="1600" dirty="0" smtClean="0"/>
              <a:t>12 – 4</a:t>
            </a:r>
          </a:p>
          <a:p>
            <a:r>
              <a:rPr lang="ru-RU" sz="1600" dirty="0" smtClean="0"/>
              <a:t>13 – 1</a:t>
            </a:r>
            <a:endParaRPr lang="ru-RU" sz="1600" dirty="0"/>
          </a:p>
        </p:txBody>
      </p:sp>
    </p:spTree>
  </p:cSld>
  <p:clrMapOvr>
    <a:masterClrMapping/>
  </p:clrMapOvr>
  <p:transition spd="med" advClick="0" advTm="4977">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26046" y="1264772"/>
            <a:ext cx="4030639" cy="427550"/>
          </a:xfrm>
        </p:spPr>
        <p:txBody>
          <a:bodyPr>
            <a:normAutofit/>
          </a:bodyPr>
          <a:lstStyle/>
          <a:p>
            <a:r>
              <a:rPr lang="ru-RU" sz="1600" dirty="0" smtClean="0"/>
              <a:t>Продолжи фразу и узнай героя</a:t>
            </a:r>
          </a:p>
          <a:p>
            <a:pPr marL="624078" indent="-514350">
              <a:buNone/>
            </a:pPr>
            <a:endParaRPr lang="ru-RU" sz="1600" dirty="0" smtClean="0"/>
          </a:p>
        </p:txBody>
      </p:sp>
      <p:sp>
        <p:nvSpPr>
          <p:cNvPr id="3" name="Заголовок 2"/>
          <p:cNvSpPr>
            <a:spLocks noGrp="1"/>
          </p:cNvSpPr>
          <p:nvPr>
            <p:ph type="title"/>
          </p:nvPr>
        </p:nvSpPr>
        <p:spPr/>
        <p:txBody>
          <a:bodyPr/>
          <a:lstStyle/>
          <a:p>
            <a:pPr algn="ctr"/>
            <a:r>
              <a:rPr lang="ru-RU" dirty="0" smtClean="0"/>
              <a:t>Ответы к заданиям</a:t>
            </a:r>
            <a:endParaRPr lang="ru-RU" dirty="0"/>
          </a:p>
        </p:txBody>
      </p:sp>
      <p:sp>
        <p:nvSpPr>
          <p:cNvPr id="7" name="Содержимое 1"/>
          <p:cNvSpPr txBox="1">
            <a:spLocks/>
          </p:cNvSpPr>
          <p:nvPr/>
        </p:nvSpPr>
        <p:spPr>
          <a:xfrm>
            <a:off x="1428466" y="3411940"/>
            <a:ext cx="3976047" cy="4045960"/>
          </a:xfrm>
          <a:prstGeom prst="rect">
            <a:avLst/>
          </a:prstGeom>
        </p:spPr>
        <p:txBody>
          <a:bodyPr vert="horz">
            <a:normAutofit/>
          </a:bodyPr>
          <a:lstStyle/>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Содержимое 1"/>
          <p:cNvSpPr txBox="1">
            <a:spLocks/>
          </p:cNvSpPr>
          <p:nvPr/>
        </p:nvSpPr>
        <p:spPr>
          <a:xfrm>
            <a:off x="721054" y="1637732"/>
            <a:ext cx="5352200" cy="4585648"/>
          </a:xfrm>
          <a:prstGeom prst="rect">
            <a:avLst/>
          </a:prstGeom>
        </p:spPr>
        <p:txBody>
          <a:bodyPr vert="horz">
            <a:noAutofit/>
          </a:bodyPr>
          <a:lstStyle/>
          <a:p>
            <a:pPr marL="342900" indent="-342900" algn="just"/>
            <a:r>
              <a:rPr lang="ru-RU" sz="1400" dirty="0" smtClean="0"/>
              <a:t>1) 	Дома  новы , </a:t>
            </a:r>
            <a:r>
              <a:rPr lang="ru-RU" sz="1400" dirty="0" smtClean="0"/>
              <a:t>а </a:t>
            </a:r>
            <a:r>
              <a:rPr lang="ru-RU" sz="1400" dirty="0" smtClean="0">
                <a:solidFill>
                  <a:srgbClr val="FF0000"/>
                </a:solidFill>
              </a:rPr>
              <a:t>предрассудки стары</a:t>
            </a:r>
            <a:r>
              <a:rPr lang="ru-RU" sz="1400" dirty="0" smtClean="0"/>
              <a:t>. (</a:t>
            </a:r>
            <a:r>
              <a:rPr lang="ru-RU" sz="1400" dirty="0" smtClean="0">
                <a:solidFill>
                  <a:srgbClr val="FF0000"/>
                </a:solidFill>
              </a:rPr>
              <a:t>Чацкий</a:t>
            </a:r>
            <a:r>
              <a:rPr lang="ru-RU" sz="1400" dirty="0" smtClean="0"/>
              <a:t>)</a:t>
            </a:r>
            <a:endParaRPr lang="ru-RU" sz="1400" dirty="0" smtClean="0"/>
          </a:p>
          <a:p>
            <a:pPr marL="342900" indent="-342900" algn="just"/>
            <a:r>
              <a:rPr lang="ru-RU" sz="1400" dirty="0" smtClean="0"/>
              <a:t>2)	Сказал  бы  я, во-первых:  не  блажи,</a:t>
            </a:r>
          </a:p>
          <a:p>
            <a:pPr marL="342900" indent="-342900" algn="just"/>
            <a:r>
              <a:rPr lang="ru-RU" sz="1400" dirty="0" smtClean="0"/>
              <a:t>	Именьем  ,брат, не  управляй  оплошно,</a:t>
            </a:r>
          </a:p>
          <a:p>
            <a:pPr marL="342900" indent="-342900" algn="just"/>
            <a:r>
              <a:rPr lang="ru-RU" sz="1400" dirty="0" smtClean="0"/>
              <a:t>	А ,главное</a:t>
            </a:r>
            <a:r>
              <a:rPr lang="ru-RU" sz="1400" dirty="0" smtClean="0"/>
              <a:t>, </a:t>
            </a:r>
            <a:r>
              <a:rPr lang="ru-RU" sz="1400" dirty="0" smtClean="0">
                <a:solidFill>
                  <a:srgbClr val="FF0000"/>
                </a:solidFill>
              </a:rPr>
              <a:t>поди-ка послужи</a:t>
            </a:r>
            <a:r>
              <a:rPr lang="ru-RU" sz="1400" dirty="0" smtClean="0"/>
              <a:t>. (</a:t>
            </a:r>
            <a:r>
              <a:rPr lang="ru-RU" sz="1400" dirty="0" smtClean="0">
                <a:solidFill>
                  <a:srgbClr val="FF0000"/>
                </a:solidFill>
              </a:rPr>
              <a:t>Фамусов</a:t>
            </a:r>
            <a:r>
              <a:rPr lang="ru-RU" sz="1400" dirty="0" smtClean="0"/>
              <a:t>)</a:t>
            </a:r>
            <a:endParaRPr lang="ru-RU" sz="1400" dirty="0" smtClean="0"/>
          </a:p>
          <a:p>
            <a:pPr marL="342900" indent="-342900" algn="just"/>
            <a:r>
              <a:rPr lang="ru-RU" sz="1400" dirty="0" smtClean="0"/>
              <a:t>3)	Мне  завещал  отец:</a:t>
            </a:r>
          </a:p>
          <a:p>
            <a:pPr marL="342900" indent="-342900" algn="just"/>
            <a:r>
              <a:rPr lang="ru-RU" sz="1400" dirty="0" smtClean="0"/>
              <a:t>	Во-первых, угождать  всем  людям  без  изъятья –</a:t>
            </a:r>
          </a:p>
          <a:p>
            <a:pPr marL="342900" indent="-342900" algn="just"/>
            <a:r>
              <a:rPr lang="ru-RU" sz="1400" dirty="0" smtClean="0"/>
              <a:t>	Хозяину , </a:t>
            </a:r>
            <a:r>
              <a:rPr lang="ru-RU" sz="1400" dirty="0" smtClean="0"/>
              <a:t>где </a:t>
            </a:r>
            <a:r>
              <a:rPr lang="ru-RU" sz="1400" dirty="0" smtClean="0">
                <a:solidFill>
                  <a:srgbClr val="FF0000"/>
                </a:solidFill>
              </a:rPr>
              <a:t>доведется жить</a:t>
            </a:r>
            <a:r>
              <a:rPr lang="ru-RU" sz="1400" dirty="0" smtClean="0"/>
              <a:t>,</a:t>
            </a:r>
            <a:endParaRPr lang="ru-RU" sz="1400" dirty="0" smtClean="0"/>
          </a:p>
          <a:p>
            <a:pPr marL="342900" indent="-342900" algn="just"/>
            <a:r>
              <a:rPr lang="ru-RU" sz="1400" dirty="0" smtClean="0"/>
              <a:t>	Начальнику, с кем </a:t>
            </a:r>
            <a:r>
              <a:rPr lang="ru-RU" sz="1400" dirty="0" smtClean="0">
                <a:solidFill>
                  <a:srgbClr val="FF0000"/>
                </a:solidFill>
              </a:rPr>
              <a:t>буду я служить</a:t>
            </a:r>
            <a:r>
              <a:rPr lang="ru-RU" sz="1400" dirty="0" smtClean="0"/>
              <a:t>,</a:t>
            </a:r>
            <a:endParaRPr lang="ru-RU" sz="1400" dirty="0" smtClean="0"/>
          </a:p>
          <a:p>
            <a:pPr marL="342900" indent="-342900" algn="just"/>
            <a:r>
              <a:rPr lang="ru-RU" sz="1400" dirty="0" smtClean="0"/>
              <a:t>	Слуге  его , </a:t>
            </a:r>
            <a:r>
              <a:rPr lang="ru-RU" sz="1400" dirty="0" smtClean="0"/>
              <a:t>который </a:t>
            </a:r>
            <a:r>
              <a:rPr lang="ru-RU" sz="1400" dirty="0" smtClean="0">
                <a:solidFill>
                  <a:srgbClr val="FF0000"/>
                </a:solidFill>
              </a:rPr>
              <a:t>чистит платья</a:t>
            </a:r>
            <a:r>
              <a:rPr lang="ru-RU" sz="1400" dirty="0" smtClean="0"/>
              <a:t>,</a:t>
            </a:r>
            <a:endParaRPr lang="ru-RU" sz="1400" dirty="0" smtClean="0"/>
          </a:p>
          <a:p>
            <a:pPr marL="342900" indent="-342900" algn="just"/>
            <a:r>
              <a:rPr lang="ru-RU" sz="1400" dirty="0" smtClean="0"/>
              <a:t>	 Швейцару, дворнику,  для  </a:t>
            </a:r>
            <a:r>
              <a:rPr lang="ru-RU" sz="1400" dirty="0" err="1" smtClean="0"/>
              <a:t>избежанья</a:t>
            </a:r>
            <a:r>
              <a:rPr lang="ru-RU" sz="1400" dirty="0" smtClean="0"/>
              <a:t>  зла,</a:t>
            </a:r>
          </a:p>
          <a:p>
            <a:pPr marL="342900" indent="-342900" algn="just"/>
            <a:r>
              <a:rPr lang="ru-RU" sz="1400" dirty="0" smtClean="0"/>
              <a:t>	 Собаке дворника , чтоб  </a:t>
            </a:r>
            <a:r>
              <a:rPr lang="ru-RU" sz="1400" dirty="0" smtClean="0">
                <a:solidFill>
                  <a:srgbClr val="FF0000"/>
                </a:solidFill>
              </a:rPr>
              <a:t>ласкова была </a:t>
            </a:r>
            <a:r>
              <a:rPr lang="ru-RU" sz="1400" dirty="0" smtClean="0"/>
              <a:t>(</a:t>
            </a:r>
            <a:r>
              <a:rPr lang="ru-RU" sz="1400" dirty="0" smtClean="0">
                <a:solidFill>
                  <a:srgbClr val="FF0000"/>
                </a:solidFill>
              </a:rPr>
              <a:t>Молчалин</a:t>
            </a:r>
            <a:r>
              <a:rPr lang="ru-RU" sz="1400" dirty="0" smtClean="0"/>
              <a:t>)</a:t>
            </a:r>
            <a:endParaRPr lang="ru-RU" sz="1400" dirty="0" smtClean="0"/>
          </a:p>
          <a:p>
            <a:pPr marL="342900" indent="-342900" algn="just"/>
            <a:r>
              <a:rPr lang="ru-RU" sz="1400" dirty="0" smtClean="0"/>
              <a:t>4)	 Грех  не  беда , </a:t>
            </a:r>
            <a:r>
              <a:rPr lang="ru-RU" sz="1400" dirty="0" smtClean="0">
                <a:solidFill>
                  <a:srgbClr val="FF0000"/>
                </a:solidFill>
              </a:rPr>
              <a:t>молва нехороша</a:t>
            </a:r>
            <a:r>
              <a:rPr lang="ru-RU" sz="1400" dirty="0" smtClean="0"/>
              <a:t>. (</a:t>
            </a:r>
            <a:r>
              <a:rPr lang="ru-RU" sz="1400" dirty="0" smtClean="0">
                <a:solidFill>
                  <a:srgbClr val="FF0000"/>
                </a:solidFill>
              </a:rPr>
              <a:t>Лиза</a:t>
            </a:r>
            <a:r>
              <a:rPr lang="ru-RU" sz="1400" dirty="0" smtClean="0"/>
              <a:t>)</a:t>
            </a:r>
            <a:endParaRPr lang="ru-RU" sz="1400" dirty="0" smtClean="0"/>
          </a:p>
          <a:p>
            <a:pPr marL="342900" indent="-342900" algn="just"/>
            <a:r>
              <a:rPr lang="ru-RU" sz="1400" dirty="0" smtClean="0"/>
              <a:t>5)	 Ах!  Матушка,  не  довершай  удара</a:t>
            </a:r>
          </a:p>
          <a:p>
            <a:pPr marL="342900" indent="-342900" algn="just"/>
            <a:r>
              <a:rPr lang="ru-RU" sz="1400" dirty="0" smtClean="0"/>
              <a:t>	 Кто  </a:t>
            </a:r>
            <a:r>
              <a:rPr lang="ru-RU" sz="1400" dirty="0" smtClean="0"/>
              <a:t>беден,  </a:t>
            </a:r>
            <a:r>
              <a:rPr lang="ru-RU" sz="1400" dirty="0" smtClean="0">
                <a:solidFill>
                  <a:srgbClr val="FF0000"/>
                </a:solidFill>
              </a:rPr>
              <a:t>тот тебе не пара </a:t>
            </a:r>
            <a:r>
              <a:rPr lang="ru-RU" sz="1400" dirty="0" smtClean="0"/>
              <a:t>(</a:t>
            </a:r>
            <a:r>
              <a:rPr lang="ru-RU" sz="1400" dirty="0" smtClean="0">
                <a:solidFill>
                  <a:srgbClr val="FF0000"/>
                </a:solidFill>
              </a:rPr>
              <a:t>Фамусов</a:t>
            </a:r>
            <a:r>
              <a:rPr lang="ru-RU" sz="1400" dirty="0" smtClean="0"/>
              <a:t>)</a:t>
            </a:r>
            <a:endParaRPr lang="ru-RU" sz="1400" dirty="0" smtClean="0"/>
          </a:p>
          <a:p>
            <a:pPr marL="342900" indent="-342900" algn="just"/>
            <a:r>
              <a:rPr lang="ru-RU" sz="1400" dirty="0" smtClean="0"/>
              <a:t>6)	 Что  нынче ,так  же,  как  издревле,</a:t>
            </a:r>
          </a:p>
          <a:p>
            <a:pPr marL="342900" indent="-342900" algn="just"/>
            <a:r>
              <a:rPr lang="ru-RU" sz="1400" dirty="0" smtClean="0"/>
              <a:t>	 Хлопочут  набирать  учителей  полки, </a:t>
            </a:r>
          </a:p>
          <a:p>
            <a:pPr marL="342900" indent="-342900" algn="just"/>
            <a:r>
              <a:rPr lang="ru-RU" sz="1400" dirty="0" smtClean="0"/>
              <a:t>	 Числом </a:t>
            </a:r>
            <a:r>
              <a:rPr lang="ru-RU" sz="1400" dirty="0" err="1" smtClean="0">
                <a:solidFill>
                  <a:srgbClr val="FF0000"/>
                </a:solidFill>
              </a:rPr>
              <a:t>поболее</a:t>
            </a:r>
            <a:r>
              <a:rPr lang="ru-RU" sz="1400" dirty="0" smtClean="0">
                <a:solidFill>
                  <a:srgbClr val="FF0000"/>
                </a:solidFill>
              </a:rPr>
              <a:t>, ценою подешевле</a:t>
            </a:r>
            <a:r>
              <a:rPr lang="ru-RU" sz="1400" dirty="0" smtClean="0"/>
              <a:t>.? (</a:t>
            </a:r>
            <a:r>
              <a:rPr lang="ru-RU" sz="1400" dirty="0" smtClean="0">
                <a:solidFill>
                  <a:srgbClr val="FF0000"/>
                </a:solidFill>
              </a:rPr>
              <a:t>Чацкий</a:t>
            </a:r>
            <a:r>
              <a:rPr lang="ru-RU" sz="1400" dirty="0" smtClean="0"/>
              <a:t>)</a:t>
            </a:r>
            <a:endParaRPr lang="ru-RU" sz="1400" dirty="0" smtClean="0"/>
          </a:p>
          <a:p>
            <a:pPr marL="342900" indent="-342900" algn="just"/>
            <a:r>
              <a:rPr lang="ru-RU" sz="1400" dirty="0" smtClean="0"/>
              <a:t>7)	 Ах!  Злые  языки </a:t>
            </a:r>
            <a:r>
              <a:rPr lang="ru-RU" sz="1400" dirty="0" smtClean="0">
                <a:solidFill>
                  <a:srgbClr val="FF0000"/>
                </a:solidFill>
              </a:rPr>
              <a:t>страшнее пистолета </a:t>
            </a:r>
            <a:r>
              <a:rPr lang="ru-RU" sz="1400" dirty="0" smtClean="0"/>
              <a:t>(</a:t>
            </a:r>
            <a:r>
              <a:rPr lang="ru-RU" sz="1400" dirty="0" smtClean="0">
                <a:solidFill>
                  <a:srgbClr val="FF0000"/>
                </a:solidFill>
              </a:rPr>
              <a:t>Молчалин</a:t>
            </a:r>
            <a:r>
              <a:rPr lang="ru-RU" sz="1400" dirty="0" smtClean="0"/>
              <a:t>)</a:t>
            </a:r>
            <a:endParaRPr lang="ru-RU" sz="1400" dirty="0"/>
          </a:p>
        </p:txBody>
      </p:sp>
      <p:sp>
        <p:nvSpPr>
          <p:cNvPr id="10" name="Содержимое 1"/>
          <p:cNvSpPr txBox="1">
            <a:spLocks/>
          </p:cNvSpPr>
          <p:nvPr/>
        </p:nvSpPr>
        <p:spPr>
          <a:xfrm>
            <a:off x="6182433" y="1626359"/>
            <a:ext cx="5707042" cy="4571997"/>
          </a:xfrm>
          <a:prstGeom prst="rect">
            <a:avLst/>
          </a:prstGeom>
        </p:spPr>
        <p:txBody>
          <a:bodyPr vert="horz">
            <a:noAutofit/>
          </a:bodyPr>
          <a:lstStyle/>
          <a:p>
            <a:r>
              <a:rPr lang="ru-RU" sz="1400" dirty="0" smtClean="0"/>
              <a:t>1.Служить  бы  рад </a:t>
            </a:r>
            <a:r>
              <a:rPr lang="ru-RU" sz="1400" dirty="0" smtClean="0"/>
              <a:t>, </a:t>
            </a:r>
            <a:r>
              <a:rPr lang="ru-RU" sz="1400" dirty="0" smtClean="0">
                <a:solidFill>
                  <a:srgbClr val="FF0000"/>
                </a:solidFill>
              </a:rPr>
              <a:t>прислуживаться тошно </a:t>
            </a:r>
            <a:r>
              <a:rPr lang="ru-RU" sz="1400" dirty="0" smtClean="0"/>
              <a:t>. (</a:t>
            </a:r>
            <a:r>
              <a:rPr lang="ru-RU" sz="1400" dirty="0" smtClean="0">
                <a:solidFill>
                  <a:srgbClr val="FF0000"/>
                </a:solidFill>
              </a:rPr>
              <a:t>Чацкий</a:t>
            </a:r>
            <a:r>
              <a:rPr lang="ru-RU" sz="1400" dirty="0" smtClean="0"/>
              <a:t>)</a:t>
            </a:r>
            <a:endParaRPr lang="ru-RU" sz="1400" dirty="0" smtClean="0"/>
          </a:p>
          <a:p>
            <a:r>
              <a:rPr lang="ru-RU" sz="1400" dirty="0" smtClean="0"/>
              <a:t>2. Обычай  мой  такой:</a:t>
            </a:r>
          </a:p>
          <a:p>
            <a:r>
              <a:rPr lang="ru-RU" sz="1400" dirty="0" smtClean="0"/>
              <a:t>Подписано, </a:t>
            </a:r>
            <a:r>
              <a:rPr lang="ru-RU" sz="1400" dirty="0" smtClean="0">
                <a:solidFill>
                  <a:srgbClr val="FF0000"/>
                </a:solidFill>
              </a:rPr>
              <a:t>так с плеч долой </a:t>
            </a:r>
            <a:r>
              <a:rPr lang="ru-RU" sz="1400" dirty="0" smtClean="0"/>
              <a:t>(</a:t>
            </a:r>
            <a:r>
              <a:rPr lang="ru-RU" sz="1400" dirty="0" smtClean="0">
                <a:solidFill>
                  <a:srgbClr val="FF0000"/>
                </a:solidFill>
              </a:rPr>
              <a:t>Фамусов</a:t>
            </a:r>
            <a:r>
              <a:rPr lang="ru-RU" sz="1400" dirty="0" smtClean="0"/>
              <a:t>)</a:t>
            </a:r>
            <a:endParaRPr lang="ru-RU" sz="1400" dirty="0" smtClean="0"/>
          </a:p>
          <a:p>
            <a:r>
              <a:rPr lang="ru-RU" sz="1400" dirty="0" smtClean="0"/>
              <a:t>3.  Друг.  Нельзя  ли  для прогулок</a:t>
            </a:r>
          </a:p>
          <a:p>
            <a:r>
              <a:rPr lang="ru-RU" sz="1400" dirty="0" smtClean="0"/>
              <a:t>Подальше </a:t>
            </a:r>
            <a:r>
              <a:rPr lang="ru-RU" sz="1400" dirty="0" smtClean="0">
                <a:solidFill>
                  <a:srgbClr val="FF0000"/>
                </a:solidFill>
              </a:rPr>
              <a:t>выбрать закоулок</a:t>
            </a:r>
            <a:r>
              <a:rPr lang="ru-RU" sz="1400" dirty="0" smtClean="0"/>
              <a:t> </a:t>
            </a:r>
            <a:r>
              <a:rPr lang="ru-RU" sz="1400" dirty="0" smtClean="0"/>
              <a:t>?</a:t>
            </a:r>
          </a:p>
          <a:p>
            <a:r>
              <a:rPr lang="ru-RU" sz="1400" dirty="0" smtClean="0"/>
              <a:t>А ты ,сударыня, чуть  из  постели  </a:t>
            </a:r>
            <a:r>
              <a:rPr lang="ru-RU" sz="1400" dirty="0" smtClean="0">
                <a:solidFill>
                  <a:srgbClr val="FF0000"/>
                </a:solidFill>
              </a:rPr>
              <a:t>прыг</a:t>
            </a:r>
            <a:r>
              <a:rPr lang="ru-RU" sz="1400" dirty="0" smtClean="0"/>
              <a:t>,</a:t>
            </a:r>
            <a:endParaRPr lang="ru-RU" sz="1400" dirty="0" smtClean="0"/>
          </a:p>
          <a:p>
            <a:r>
              <a:rPr lang="ru-RU" sz="1400" dirty="0" smtClean="0"/>
              <a:t>С  мужчиной!  С молодым!  -  Занятье  для  </a:t>
            </a:r>
            <a:r>
              <a:rPr lang="ru-RU" sz="1400" dirty="0" smtClean="0">
                <a:solidFill>
                  <a:srgbClr val="FF0000"/>
                </a:solidFill>
              </a:rPr>
              <a:t>девицы</a:t>
            </a:r>
            <a:r>
              <a:rPr lang="ru-RU" sz="1400" dirty="0" smtClean="0"/>
              <a:t>!</a:t>
            </a:r>
            <a:endParaRPr lang="ru-RU" sz="1400" dirty="0" smtClean="0"/>
          </a:p>
          <a:p>
            <a:r>
              <a:rPr lang="ru-RU" sz="1400" dirty="0" smtClean="0"/>
              <a:t>Всю ночь  читает  небылицы,</a:t>
            </a:r>
          </a:p>
          <a:p>
            <a:r>
              <a:rPr lang="ru-RU" sz="1400" dirty="0" smtClean="0"/>
              <a:t>И вот </a:t>
            </a:r>
            <a:r>
              <a:rPr lang="ru-RU" sz="1400" dirty="0" smtClean="0">
                <a:solidFill>
                  <a:srgbClr val="FF0000"/>
                </a:solidFill>
              </a:rPr>
              <a:t>плоды от этих книг</a:t>
            </a:r>
            <a:r>
              <a:rPr lang="ru-RU" sz="1400" dirty="0" smtClean="0"/>
              <a:t>! (</a:t>
            </a:r>
            <a:r>
              <a:rPr lang="ru-RU" sz="1400" dirty="0" smtClean="0">
                <a:solidFill>
                  <a:srgbClr val="FF0000"/>
                </a:solidFill>
              </a:rPr>
              <a:t>Фамусов</a:t>
            </a:r>
            <a:r>
              <a:rPr lang="ru-RU" sz="1400" dirty="0" smtClean="0"/>
              <a:t>)</a:t>
            </a:r>
            <a:endParaRPr lang="ru-RU" sz="1400" dirty="0" smtClean="0"/>
          </a:p>
          <a:p>
            <a:r>
              <a:rPr lang="ru-RU" sz="1400" dirty="0" smtClean="0"/>
              <a:t>4.Шел  в  комнату , </a:t>
            </a:r>
            <a:r>
              <a:rPr lang="ru-RU" sz="1400" dirty="0" smtClean="0">
                <a:solidFill>
                  <a:srgbClr val="FF0000"/>
                </a:solidFill>
              </a:rPr>
              <a:t>попал в другую</a:t>
            </a:r>
            <a:r>
              <a:rPr lang="ru-RU" sz="1400" dirty="0" smtClean="0"/>
              <a:t>. (</a:t>
            </a:r>
            <a:r>
              <a:rPr lang="ru-RU" sz="1400" dirty="0" smtClean="0">
                <a:solidFill>
                  <a:srgbClr val="FF0000"/>
                </a:solidFill>
              </a:rPr>
              <a:t>Молчалин</a:t>
            </a:r>
            <a:r>
              <a:rPr lang="ru-RU" sz="1400" dirty="0" smtClean="0"/>
              <a:t>)</a:t>
            </a:r>
            <a:endParaRPr lang="ru-RU" sz="1400" dirty="0" smtClean="0"/>
          </a:p>
          <a:p>
            <a:r>
              <a:rPr lang="ru-RU" sz="1400" dirty="0" smtClean="0"/>
              <a:t>5. Минуй  нас  пуще  всех  печалей</a:t>
            </a:r>
          </a:p>
          <a:p>
            <a:r>
              <a:rPr lang="ru-RU" sz="1400" dirty="0" smtClean="0"/>
              <a:t>И  </a:t>
            </a:r>
            <a:r>
              <a:rPr lang="ru-RU" sz="1400" dirty="0" smtClean="0">
                <a:solidFill>
                  <a:srgbClr val="FF0000"/>
                </a:solidFill>
              </a:rPr>
              <a:t>барский гнев, и барская любовь</a:t>
            </a:r>
            <a:r>
              <a:rPr lang="ru-RU" sz="1400" dirty="0" smtClean="0"/>
              <a:t> (</a:t>
            </a:r>
            <a:r>
              <a:rPr lang="ru-RU" sz="1400" dirty="0" smtClean="0">
                <a:solidFill>
                  <a:srgbClr val="FF0000"/>
                </a:solidFill>
              </a:rPr>
              <a:t>Лиза</a:t>
            </a:r>
            <a:r>
              <a:rPr lang="ru-RU" sz="1400" dirty="0" smtClean="0"/>
              <a:t>)</a:t>
            </a:r>
            <a:endParaRPr lang="ru-RU" sz="1400" dirty="0" smtClean="0"/>
          </a:p>
          <a:p>
            <a:r>
              <a:rPr lang="ru-RU" sz="1400" dirty="0" smtClean="0"/>
              <a:t>6.Счастливые  часов   </a:t>
            </a:r>
            <a:r>
              <a:rPr lang="ru-RU" sz="1400" dirty="0" smtClean="0">
                <a:solidFill>
                  <a:srgbClr val="FF0000"/>
                </a:solidFill>
              </a:rPr>
              <a:t>не наблюдают </a:t>
            </a:r>
            <a:r>
              <a:rPr lang="ru-RU" sz="1400" dirty="0" smtClean="0"/>
              <a:t>(</a:t>
            </a:r>
            <a:r>
              <a:rPr lang="ru-RU" sz="1400" dirty="0" smtClean="0">
                <a:solidFill>
                  <a:srgbClr val="FF0000"/>
                </a:solidFill>
              </a:rPr>
              <a:t>Софья</a:t>
            </a:r>
            <a:r>
              <a:rPr lang="ru-RU" sz="1400" dirty="0" smtClean="0"/>
              <a:t>)</a:t>
            </a:r>
            <a:endParaRPr lang="ru-RU" sz="1400" dirty="0" smtClean="0"/>
          </a:p>
          <a:p>
            <a:r>
              <a:rPr lang="ru-RU" sz="1400" dirty="0" smtClean="0"/>
              <a:t>7.Чуть  свет  -  уж  на  ногах! </a:t>
            </a:r>
            <a:r>
              <a:rPr lang="ru-RU" sz="1400" dirty="0" smtClean="0">
                <a:solidFill>
                  <a:srgbClr val="FF0000"/>
                </a:solidFill>
              </a:rPr>
              <a:t>И  </a:t>
            </a:r>
            <a:r>
              <a:rPr lang="ru-RU" sz="1400" dirty="0" smtClean="0">
                <a:solidFill>
                  <a:srgbClr val="FF0000"/>
                </a:solidFill>
              </a:rPr>
              <a:t>я у ваших ног </a:t>
            </a:r>
            <a:r>
              <a:rPr lang="ru-RU" sz="1400" dirty="0" smtClean="0"/>
              <a:t>(</a:t>
            </a:r>
            <a:r>
              <a:rPr lang="ru-RU" sz="1400" dirty="0" smtClean="0">
                <a:solidFill>
                  <a:srgbClr val="FF0000"/>
                </a:solidFill>
              </a:rPr>
              <a:t>Чацкий</a:t>
            </a:r>
            <a:r>
              <a:rPr lang="ru-RU" sz="1400" dirty="0" smtClean="0"/>
              <a:t>)</a:t>
            </a:r>
            <a:endParaRPr lang="ru-RU" sz="1400" dirty="0"/>
          </a:p>
        </p:txBody>
      </p:sp>
    </p:spTree>
  </p:cSld>
  <p:clrMapOvr>
    <a:masterClrMapping/>
  </p:clrMapOvr>
  <p:transition spd="med" advClick="0" advTm="4977">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543029" y="1481138"/>
            <a:ext cx="3105941"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3</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288">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5981" y="1359364"/>
            <a:ext cx="4030639" cy="427550"/>
          </a:xfrm>
        </p:spPr>
        <p:txBody>
          <a:bodyPr>
            <a:noAutofit/>
          </a:bodyPr>
          <a:lstStyle/>
          <a:p>
            <a:r>
              <a:rPr lang="ru-RU" sz="1600" dirty="0" smtClean="0"/>
              <a:t>Определи род занятий человека по фамилии</a:t>
            </a:r>
            <a:endParaRPr lang="ru-RU" sz="1600" dirty="0" smtClean="0"/>
          </a:p>
        </p:txBody>
      </p:sp>
      <p:sp>
        <p:nvSpPr>
          <p:cNvPr id="3" name="Заголовок 2"/>
          <p:cNvSpPr>
            <a:spLocks noGrp="1"/>
          </p:cNvSpPr>
          <p:nvPr>
            <p:ph type="title"/>
          </p:nvPr>
        </p:nvSpPr>
        <p:spPr/>
        <p:txBody>
          <a:bodyPr/>
          <a:lstStyle/>
          <a:p>
            <a:pPr algn="ctr"/>
            <a:r>
              <a:rPr lang="ru-RU" dirty="0" smtClean="0"/>
              <a:t>Ответы к заданиям</a:t>
            </a:r>
            <a:endParaRPr lang="ru-RU" dirty="0"/>
          </a:p>
        </p:txBody>
      </p:sp>
      <p:sp>
        <p:nvSpPr>
          <p:cNvPr id="7" name="Содержимое 1"/>
          <p:cNvSpPr txBox="1">
            <a:spLocks/>
          </p:cNvSpPr>
          <p:nvPr/>
        </p:nvSpPr>
        <p:spPr>
          <a:xfrm>
            <a:off x="1428466" y="3411940"/>
            <a:ext cx="3976047" cy="4045960"/>
          </a:xfrm>
          <a:prstGeom prst="rect">
            <a:avLst/>
          </a:prstGeom>
        </p:spPr>
        <p:txBody>
          <a:bodyPr vert="horz">
            <a:normAutofit/>
          </a:bodyPr>
          <a:lstStyle/>
          <a:p>
            <a:pPr marL="624078" marR="0" lvl="0" indent="-51435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Содержимое 1"/>
          <p:cNvSpPr txBox="1">
            <a:spLocks/>
          </p:cNvSpPr>
          <p:nvPr/>
        </p:nvSpPr>
        <p:spPr>
          <a:xfrm>
            <a:off x="1414736" y="1938923"/>
            <a:ext cx="1107746" cy="4189864"/>
          </a:xfrm>
          <a:prstGeom prst="rect">
            <a:avLst/>
          </a:prstGeom>
        </p:spPr>
        <p:txBody>
          <a:bodyPr vert="horz">
            <a:noAutofit/>
          </a:bodyPr>
          <a:lstStyle/>
          <a:p>
            <a:r>
              <a:rPr lang="ru-RU" dirty="0" smtClean="0"/>
              <a:t>1 – 8</a:t>
            </a:r>
          </a:p>
          <a:p>
            <a:r>
              <a:rPr lang="ru-RU" dirty="0" smtClean="0"/>
              <a:t>2 – 5</a:t>
            </a:r>
          </a:p>
          <a:p>
            <a:r>
              <a:rPr lang="ru-RU" dirty="0" smtClean="0"/>
              <a:t>3 – 10</a:t>
            </a:r>
          </a:p>
          <a:p>
            <a:r>
              <a:rPr lang="ru-RU" dirty="0" smtClean="0"/>
              <a:t>4 – 9</a:t>
            </a:r>
          </a:p>
          <a:p>
            <a:r>
              <a:rPr lang="ru-RU" dirty="0" smtClean="0"/>
              <a:t>5 – 7</a:t>
            </a:r>
          </a:p>
          <a:p>
            <a:r>
              <a:rPr lang="ru-RU" dirty="0" smtClean="0"/>
              <a:t>6 – 1</a:t>
            </a:r>
          </a:p>
          <a:p>
            <a:r>
              <a:rPr lang="ru-RU" dirty="0" smtClean="0"/>
              <a:t>7 – 6</a:t>
            </a:r>
          </a:p>
          <a:p>
            <a:r>
              <a:rPr lang="ru-RU" dirty="0" smtClean="0"/>
              <a:t>8 – 2</a:t>
            </a:r>
          </a:p>
          <a:p>
            <a:r>
              <a:rPr lang="ru-RU" dirty="0" smtClean="0"/>
              <a:t>9 – 4</a:t>
            </a:r>
          </a:p>
          <a:p>
            <a:r>
              <a:rPr lang="ru-RU" dirty="0" smtClean="0"/>
              <a:t>10 – 3</a:t>
            </a:r>
            <a:endParaRPr lang="ru-RU" dirty="0"/>
          </a:p>
        </p:txBody>
      </p:sp>
      <p:sp>
        <p:nvSpPr>
          <p:cNvPr id="9" name="Содержимое 1"/>
          <p:cNvSpPr txBox="1">
            <a:spLocks/>
          </p:cNvSpPr>
          <p:nvPr/>
        </p:nvSpPr>
        <p:spPr>
          <a:xfrm>
            <a:off x="6042088" y="1354109"/>
            <a:ext cx="2770847" cy="427550"/>
          </a:xfrm>
          <a:prstGeom prst="rect">
            <a:avLst/>
          </a:prstGeom>
        </p:spPr>
        <p:txBody>
          <a:bodyPr vert="horz">
            <a:noAutofit/>
          </a:bodyPr>
          <a:lstStyle/>
          <a:p>
            <a:pPr marL="365760" lvl="0" indent="-256032">
              <a:spcBef>
                <a:spcPts val="400"/>
              </a:spcBef>
              <a:buClr>
                <a:schemeClr val="accent1"/>
              </a:buClr>
              <a:buSzPct val="68000"/>
              <a:buFont typeface="Wingdings 3"/>
              <a:buChar char=""/>
            </a:pPr>
            <a:r>
              <a:rPr lang="ru-RU" sz="1600" dirty="0" smtClean="0"/>
              <a:t>Вспомни пословицу</a:t>
            </a:r>
            <a:endParaRPr kumimoji="0" lang="ru-RU" sz="16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3" name="Таблица 12"/>
          <p:cNvGraphicFramePr>
            <a:graphicFrameLocks noGrp="1"/>
          </p:cNvGraphicFramePr>
          <p:nvPr/>
        </p:nvGraphicFramePr>
        <p:xfrm>
          <a:off x="3752196" y="1813038"/>
          <a:ext cx="8138290" cy="4401000"/>
        </p:xfrm>
        <a:graphic>
          <a:graphicData uri="http://schemas.openxmlformats.org/drawingml/2006/table">
            <a:tbl>
              <a:tblPr/>
              <a:tblGrid>
                <a:gridCol w="819804"/>
                <a:gridCol w="3746847"/>
                <a:gridCol w="3571639"/>
              </a:tblGrid>
              <a:tr h="323799">
                <a:tc>
                  <a:txBody>
                    <a:bodyPr/>
                    <a:lstStyle/>
                    <a:p>
                      <a:pPr algn="just">
                        <a:lnSpc>
                          <a:spcPct val="115000"/>
                        </a:lnSpc>
                        <a:spcAft>
                          <a:spcPts val="0"/>
                        </a:spcAft>
                      </a:pPr>
                      <a:r>
                        <a:rPr lang="ru-RU" sz="1400" dirty="0">
                          <a:solidFill>
                            <a:srgbClr val="000000"/>
                          </a:solidFill>
                          <a:latin typeface="Times New Roman"/>
                          <a:ea typeface="Calibri"/>
                          <a:cs typeface="Times New Roman"/>
                        </a:rPr>
                        <a:t>Пословица</a:t>
                      </a:r>
                      <a:endParaRPr lang="ru-RU" sz="1100" dirty="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000000"/>
                          </a:solidFill>
                          <a:latin typeface="Times New Roman"/>
                          <a:ea typeface="Calibri"/>
                          <a:cs typeface="Times New Roman"/>
                        </a:rPr>
                        <a:t>Обобщенный смысл</a:t>
                      </a:r>
                      <a:endParaRPr lang="ru-RU" sz="1100" dirty="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Русская пословица или поговорка</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398">
                <a:tc>
                  <a:txBody>
                    <a:bodyPr/>
                    <a:lstStyle/>
                    <a:p>
                      <a:pPr algn="just">
                        <a:lnSpc>
                          <a:spcPct val="115000"/>
                        </a:lnSpc>
                        <a:spcAft>
                          <a:spcPts val="0"/>
                        </a:spcAft>
                      </a:pPr>
                      <a:r>
                        <a:rPr lang="ru-RU" sz="1400">
                          <a:solidFill>
                            <a:srgbClr val="000000"/>
                          </a:solidFill>
                          <a:latin typeface="Times New Roman"/>
                          <a:ea typeface="Calibri"/>
                          <a:cs typeface="Times New Roman"/>
                        </a:rPr>
                        <a:t>   1.</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000000"/>
                          </a:solidFill>
                          <a:latin typeface="Times New Roman"/>
                          <a:ea typeface="Calibri"/>
                          <a:cs typeface="Times New Roman"/>
                        </a:rPr>
                        <a:t>Люди дружные, сплоченные могут выполнить даже самую трудную работу. </a:t>
                      </a:r>
                      <a:endParaRPr lang="ru-RU" sz="1100" dirty="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Дружно – не грузно, а врозь – хоть брось. </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398">
                <a:tc>
                  <a:txBody>
                    <a:bodyPr/>
                    <a:lstStyle/>
                    <a:p>
                      <a:pPr algn="just">
                        <a:lnSpc>
                          <a:spcPct val="115000"/>
                        </a:lnSpc>
                        <a:spcAft>
                          <a:spcPts val="0"/>
                        </a:spcAft>
                      </a:pPr>
                      <a:r>
                        <a:rPr lang="ru-RU" sz="1400">
                          <a:solidFill>
                            <a:srgbClr val="000000"/>
                          </a:solidFill>
                          <a:latin typeface="Times New Roman"/>
                          <a:ea typeface="Calibri"/>
                          <a:cs typeface="Times New Roman"/>
                        </a:rPr>
                        <a:t>  2.</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Опасаться трудностей,</a:t>
                      </a:r>
                      <a:endParaRPr lang="ru-RU" sz="1100">
                        <a:solidFill>
                          <a:srgbClr val="0D0D0D"/>
                        </a:solidFill>
                        <a:latin typeface="Calibri"/>
                        <a:ea typeface="Calibri"/>
                        <a:cs typeface="Times New Roman"/>
                      </a:endParaRPr>
                    </a:p>
                    <a:p>
                      <a:pPr algn="just">
                        <a:lnSpc>
                          <a:spcPct val="115000"/>
                        </a:lnSpc>
                        <a:spcAft>
                          <a:spcPts val="0"/>
                        </a:spcAft>
                      </a:pPr>
                      <a:r>
                        <a:rPr lang="ru-RU" sz="1400">
                          <a:solidFill>
                            <a:srgbClr val="000000"/>
                          </a:solidFill>
                          <a:latin typeface="Times New Roman"/>
                          <a:ea typeface="Calibri"/>
                          <a:cs typeface="Times New Roman"/>
                        </a:rPr>
                        <a:t>препятствий, и ничего не делать для их преодоления.</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Волков боятся – в лес не ходить;</a:t>
                      </a:r>
                      <a:endParaRPr lang="ru-RU" sz="1100">
                        <a:solidFill>
                          <a:srgbClr val="0D0D0D"/>
                        </a:solidFill>
                        <a:latin typeface="Calibri"/>
                        <a:ea typeface="Calibri"/>
                        <a:cs typeface="Times New Roman"/>
                      </a:endParaRPr>
                    </a:p>
                    <a:p>
                      <a:pPr algn="just">
                        <a:lnSpc>
                          <a:spcPct val="115000"/>
                        </a:lnSpc>
                        <a:spcAft>
                          <a:spcPts val="0"/>
                        </a:spcAft>
                      </a:pPr>
                      <a:r>
                        <a:rPr lang="ru-RU" sz="1400">
                          <a:solidFill>
                            <a:srgbClr val="000000"/>
                          </a:solidFill>
                          <a:latin typeface="Times New Roman"/>
                          <a:ea typeface="Calibri"/>
                          <a:cs typeface="Times New Roman"/>
                        </a:rPr>
                        <a:t>Врагов боятся – в живых не остаться.</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279">
                <a:tc>
                  <a:txBody>
                    <a:bodyPr/>
                    <a:lstStyle/>
                    <a:p>
                      <a:pPr algn="just">
                        <a:lnSpc>
                          <a:spcPct val="115000"/>
                        </a:lnSpc>
                        <a:spcAft>
                          <a:spcPts val="0"/>
                        </a:spcAft>
                      </a:pPr>
                      <a:r>
                        <a:rPr lang="ru-RU" sz="1400">
                          <a:solidFill>
                            <a:srgbClr val="000000"/>
                          </a:solidFill>
                          <a:latin typeface="Times New Roman"/>
                          <a:ea typeface="Calibri"/>
                          <a:cs typeface="Times New Roman"/>
                        </a:rPr>
                        <a:t>   3.</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Человек предпочитает ничего не менять в своей жизни.</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Сколько волка не корми, все равно в лес смотрит.</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9">
                <a:tc>
                  <a:txBody>
                    <a:bodyPr/>
                    <a:lstStyle/>
                    <a:p>
                      <a:pPr algn="just">
                        <a:lnSpc>
                          <a:spcPct val="115000"/>
                        </a:lnSpc>
                        <a:spcAft>
                          <a:spcPts val="0"/>
                        </a:spcAft>
                      </a:pPr>
                      <a:r>
                        <a:rPr lang="ru-RU" sz="1400">
                          <a:solidFill>
                            <a:srgbClr val="000000"/>
                          </a:solidFill>
                          <a:latin typeface="Times New Roman"/>
                          <a:ea typeface="Calibri"/>
                          <a:cs typeface="Times New Roman"/>
                        </a:rPr>
                        <a:t>  4. </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40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У семи нянек дитя без глазу.</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599">
                <a:tc>
                  <a:txBody>
                    <a:bodyPr/>
                    <a:lstStyle/>
                    <a:p>
                      <a:pPr algn="just">
                        <a:lnSpc>
                          <a:spcPct val="115000"/>
                        </a:lnSpc>
                        <a:spcAft>
                          <a:spcPts val="0"/>
                        </a:spcAft>
                      </a:pPr>
                      <a:r>
                        <a:rPr lang="ru-RU" sz="1400">
                          <a:solidFill>
                            <a:srgbClr val="000000"/>
                          </a:solidFill>
                          <a:latin typeface="Times New Roman"/>
                          <a:ea typeface="Calibri"/>
                          <a:cs typeface="Times New Roman"/>
                        </a:rPr>
                        <a:t>  5.</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Человек не видит собственных недостатков, а чужие замечает.</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В чужом глазу соринку замечаешь, а в своем бревна не заметишь.</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99">
                <a:tc>
                  <a:txBody>
                    <a:bodyPr/>
                    <a:lstStyle/>
                    <a:p>
                      <a:pPr algn="just">
                        <a:lnSpc>
                          <a:spcPct val="115000"/>
                        </a:lnSpc>
                        <a:spcAft>
                          <a:spcPts val="0"/>
                        </a:spcAft>
                      </a:pPr>
                      <a:r>
                        <a:rPr lang="ru-RU" sz="1400">
                          <a:solidFill>
                            <a:srgbClr val="000000"/>
                          </a:solidFill>
                          <a:latin typeface="Times New Roman"/>
                          <a:ea typeface="Calibri"/>
                          <a:cs typeface="Times New Roman"/>
                        </a:rPr>
                        <a:t>  6.</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solidFill>
                            <a:srgbClr val="000000"/>
                          </a:solidFill>
                          <a:latin typeface="Times New Roman"/>
                          <a:ea typeface="Calibri"/>
                          <a:cs typeface="Times New Roman"/>
                        </a:rPr>
                        <a:t>Просьба не будет выполнена.</a:t>
                      </a:r>
                      <a:endParaRPr lang="ru-RU" sz="110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000000"/>
                          </a:solidFill>
                          <a:latin typeface="Times New Roman"/>
                          <a:ea typeface="Calibri"/>
                          <a:cs typeface="Times New Roman"/>
                        </a:rPr>
                        <a:t>Когда рак на горе свиснет.</a:t>
                      </a:r>
                      <a:endParaRPr lang="ru-RU" sz="1100" dirty="0">
                        <a:solidFill>
                          <a:srgbClr val="0D0D0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advClick="0" advTm="4977">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9941" y="1767260"/>
            <a:ext cx="10972800" cy="2562691"/>
          </a:xfrm>
        </p:spPr>
        <p:txBody>
          <a:bodyPr>
            <a:normAutofit fontScale="90000"/>
          </a:bodyPr>
          <a:lstStyle/>
          <a:p>
            <a:pPr algn="ctr"/>
            <a:r>
              <a:rPr lang="ru-RU" dirty="0" smtClean="0"/>
              <a:t>Презентация выполнена учителем Шишмаревой Е.В. Технический редактор Рахимов М.Н.</a:t>
            </a:r>
            <a:br>
              <a:rPr lang="ru-RU" dirty="0" smtClean="0"/>
            </a:br>
            <a:r>
              <a:rPr lang="ru-RU" dirty="0" smtClean="0"/>
              <a:t>2012 год</a:t>
            </a:r>
            <a:endParaRPr lang="ru-RU" dirty="0"/>
          </a:p>
        </p:txBody>
      </p:sp>
    </p:spTree>
  </p:cSld>
  <p:clrMapOvr>
    <a:masterClrMapping/>
  </p:clrMapOvr>
  <p:transition spd="med" advClick="0" advTm="4977">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062597" y="1481138"/>
            <a:ext cx="4066806"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4</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257">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559027" y="1481138"/>
            <a:ext cx="3073946"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5</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945">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062597" y="1481138"/>
            <a:ext cx="4066806"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6</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335">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076289" y="1481138"/>
            <a:ext cx="4039421"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7</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5241">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fb35_34df561f_XL.jpg"/>
          <p:cNvPicPr>
            <a:picLocks noGrp="1" noChangeAspect="1"/>
          </p:cNvPicPr>
          <p:nvPr>
            <p:ph idx="1"/>
          </p:nvPr>
        </p:nvPicPr>
        <p:blipFill>
          <a:blip r:embed="rId2"/>
          <a:stretch>
            <a:fillRect/>
          </a:stretch>
        </p:blipFill>
        <p:spPr>
          <a:xfrm>
            <a:off x="4243184" y="1481138"/>
            <a:ext cx="3705631" cy="4525962"/>
          </a:xfrm>
        </p:spPr>
      </p:pic>
      <p:sp>
        <p:nvSpPr>
          <p:cNvPr id="3" name="Заголовок 2"/>
          <p:cNvSpPr>
            <a:spLocks noGrp="1"/>
          </p:cNvSpPr>
          <p:nvPr>
            <p:ph type="title"/>
          </p:nvPr>
        </p:nvSpPr>
        <p:spPr/>
        <p:txBody>
          <a:bodyPr/>
          <a:lstStyle/>
          <a:p>
            <a:pPr algn="ctr"/>
            <a:r>
              <a:rPr lang="ru-RU" dirty="0" smtClean="0"/>
              <a:t>Узнай писателя</a:t>
            </a:r>
            <a:endParaRPr lang="ru-RU" dirty="0"/>
          </a:p>
        </p:txBody>
      </p:sp>
      <p:sp>
        <p:nvSpPr>
          <p:cNvPr id="5" name="Заголовок 1"/>
          <p:cNvSpPr txBox="1">
            <a:spLocks/>
          </p:cNvSpPr>
          <p:nvPr/>
        </p:nvSpPr>
        <p:spPr>
          <a:xfrm>
            <a:off x="914400" y="2586789"/>
            <a:ext cx="1674421" cy="136769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8</a:t>
            </a:r>
            <a:endParaRPr kumimoji="0" lang="ru-RU" sz="8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ransition spd="med" advClick="0" advTm="4868">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64CD94-A904-4C61-980C-7A548526CB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0</TotalTime>
  <Words>2434</Words>
  <Application>Microsoft Office PowerPoint</Application>
  <PresentationFormat>Произвольный</PresentationFormat>
  <Paragraphs>356</Paragraphs>
  <Slides>41</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Открытая</vt:lpstr>
      <vt:lpstr>«По страницам учебника литературы»</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писателя</vt:lpstr>
      <vt:lpstr>Узнай литературного героя по портрету</vt:lpstr>
      <vt:lpstr>Узнай литературного героя по портрету</vt:lpstr>
      <vt:lpstr>Узнай литературного героя по портрету</vt:lpstr>
      <vt:lpstr>Узнай литературного героя по портрету</vt:lpstr>
      <vt:lpstr>Узнай литературного героя по портрету</vt:lpstr>
      <vt:lpstr>Узнай литературного героя по портрету</vt:lpstr>
      <vt:lpstr>Узнай литературного героя по портрету</vt:lpstr>
      <vt:lpstr>Узнай литературного героя по портрету</vt:lpstr>
      <vt:lpstr>Узнай литературного героя по портрету</vt:lpstr>
      <vt:lpstr>Узнай литературного героя по портрету</vt:lpstr>
      <vt:lpstr>Определи жанр литературного произведения</vt:lpstr>
      <vt:lpstr>Определи жанр литературного произведения</vt:lpstr>
      <vt:lpstr>Продолжи фразу и узнай героя</vt:lpstr>
      <vt:lpstr>Продолжи фразу и узнай героя</vt:lpstr>
      <vt:lpstr>Определи род занятий человека по фамилии</vt:lpstr>
      <vt:lpstr>Вспомни пословицу…</vt:lpstr>
      <vt:lpstr>Ответы к заданиям</vt:lpstr>
      <vt:lpstr>Ответы к заданиям</vt:lpstr>
      <vt:lpstr>Ответы к заданиям</vt:lpstr>
      <vt:lpstr>Презентация выполнена учителем Шишмаревой Е.В. Технический редактор Рахимов М.Н. 2012 год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2012-10-28T15:48:36Z</dcterms:created>
  <dcterms:modified xsi:type="dcterms:W3CDTF">2012-11-05T17:45:15Z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TC028952709991</vt:lpwstr>
  </property>
</Properties>
</file>