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2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53" d="100"/>
          <a:sy n="53" d="100"/>
        </p:scale>
        <p:origin x="-102" y="-6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ADE74-1B4A-43A8-82F7-4A4F4E0D2228}" type="datetimeFigureOut">
              <a:rPr lang="ru-RU" smtClean="0"/>
              <a:t>06.11.2012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EFA8-5C6A-43CC-B6D4-2D759D633E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ADE74-1B4A-43A8-82F7-4A4F4E0D2228}" type="datetimeFigureOut">
              <a:rPr lang="ru-RU" smtClean="0"/>
              <a:t>06.11.2012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EFA8-5C6A-43CC-B6D4-2D759D633E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ADE74-1B4A-43A8-82F7-4A4F4E0D2228}" type="datetimeFigureOut">
              <a:rPr lang="ru-RU" smtClean="0"/>
              <a:t>06.11.2012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EFA8-5C6A-43CC-B6D4-2D759D633E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ADE74-1B4A-43A8-82F7-4A4F4E0D2228}" type="datetimeFigureOut">
              <a:rPr lang="ru-RU" smtClean="0"/>
              <a:t>06.11.2012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EFA8-5C6A-43CC-B6D4-2D759D633E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ADE74-1B4A-43A8-82F7-4A4F4E0D2228}" type="datetimeFigureOut">
              <a:rPr lang="ru-RU" smtClean="0"/>
              <a:t>06.11.2012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EFA8-5C6A-43CC-B6D4-2D759D633E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ADE74-1B4A-43A8-82F7-4A4F4E0D2228}" type="datetimeFigureOut">
              <a:rPr lang="ru-RU" smtClean="0"/>
              <a:t>06.11.2012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EFA8-5C6A-43CC-B6D4-2D759D633E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ADE74-1B4A-43A8-82F7-4A4F4E0D2228}" type="datetimeFigureOut">
              <a:rPr lang="ru-RU" smtClean="0"/>
              <a:t>06.11.2012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EFA8-5C6A-43CC-B6D4-2D759D633E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ADE74-1B4A-43A8-82F7-4A4F4E0D2228}" type="datetimeFigureOut">
              <a:rPr lang="ru-RU" smtClean="0"/>
              <a:t>06.11.2012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EFA8-5C6A-43CC-B6D4-2D759D633E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ADE74-1B4A-43A8-82F7-4A4F4E0D2228}" type="datetimeFigureOut">
              <a:rPr lang="ru-RU" smtClean="0"/>
              <a:t>06.11.2012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EFA8-5C6A-43CC-B6D4-2D759D633E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ADE74-1B4A-43A8-82F7-4A4F4E0D2228}" type="datetimeFigureOut">
              <a:rPr lang="ru-RU" smtClean="0"/>
              <a:t>06.11.2012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EFA8-5C6A-43CC-B6D4-2D759D633E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ADE74-1B4A-43A8-82F7-4A4F4E0D2228}" type="datetimeFigureOut">
              <a:rPr lang="ru-RU" smtClean="0"/>
              <a:t>06.11.2012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EFA8-5C6A-43CC-B6D4-2D759D633E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ADE74-1B4A-43A8-82F7-4A4F4E0D2228}" type="datetimeFigureOut">
              <a:rPr lang="ru-RU" smtClean="0"/>
              <a:t>06.11.2012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1EFA8-5C6A-43CC-B6D4-2D759D633EB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620688"/>
            <a:ext cx="8280920" cy="3960440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ru-RU" b="1" dirty="0">
                <a:latin typeface="Monotype Corsiva" pitchFamily="66" charset="0"/>
              </a:rPr>
              <a:t>Взаимосвязь русской и тувинской художественной литературы при преподавании предмета «Литература» в средних классах.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4653136"/>
            <a:ext cx="5724128" cy="1512168"/>
          </a:xfrm>
          <a:solidFill>
            <a:schemeClr val="bg2">
              <a:lumMod val="75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 </a:t>
            </a:r>
            <a:r>
              <a:rPr lang="ru-RU" b="1" dirty="0" err="1">
                <a:solidFill>
                  <a:schemeClr val="tx1"/>
                </a:solidFill>
                <a:latin typeface="Monotype Corsiva" pitchFamily="66" charset="0"/>
              </a:rPr>
              <a:t>Сарыглар</a:t>
            </a:r>
            <a:r>
              <a:rPr lang="ru-RU" b="1" dirty="0">
                <a:solidFill>
                  <a:schemeClr val="tx1"/>
                </a:solidFill>
                <a:latin typeface="Monotype Corsiva" pitchFamily="66" charset="0"/>
              </a:rPr>
              <a:t> Ч.Ч. - учитель русского </a:t>
            </a:r>
          </a:p>
          <a:p>
            <a:r>
              <a:rPr lang="ru-RU" b="1" dirty="0">
                <a:solidFill>
                  <a:schemeClr val="tx1"/>
                </a:solidFill>
                <a:latin typeface="Monotype Corsiva" pitchFamily="66" charset="0"/>
              </a:rPr>
              <a:t>языка и литературы </a:t>
            </a:r>
            <a:endParaRPr lang="ru-RU" b="1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МБОУ Кызыл-Тайгинской СОШ</a:t>
            </a:r>
            <a:endParaRPr lang="ru-RU" b="1" dirty="0">
              <a:solidFill>
                <a:schemeClr val="tx1"/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5576" y="5301208"/>
            <a:ext cx="28803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Чудо </a:t>
            </a:r>
            <a:r>
              <a:rPr lang="ru-RU" sz="4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юдо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6386" name="Picture 2" descr="C:\Users\секретарь\Pictures\баба-яг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548680"/>
            <a:ext cx="3960440" cy="432048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42354" y="5157192"/>
            <a:ext cx="43444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Амырга-моос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48680"/>
            <a:ext cx="396044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algn="ctr">
              <a:buNone/>
            </a:pPr>
            <a:r>
              <a:rPr lang="ru-RU" sz="4800" b="1" dirty="0">
                <a:latin typeface="Monotype Corsiva" pitchFamily="66" charset="0"/>
              </a:rPr>
              <a:t>Драматические произведения:</a:t>
            </a:r>
            <a:endParaRPr lang="ru-RU" sz="4800" dirty="0">
              <a:latin typeface="Monotype Corsiva" pitchFamily="66" charset="0"/>
            </a:endParaRP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55576" y="1397000"/>
          <a:ext cx="7920880" cy="2298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  <a:gridCol w="388843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Н.А.Островский 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err="1" smtClean="0"/>
                        <a:t>В.Ш.Кок-оол</a:t>
                      </a:r>
                      <a:endParaRPr lang="ru-RU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3600" dirty="0" smtClean="0"/>
                        <a:t>«Гроза»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3600" dirty="0" smtClean="0"/>
                        <a:t>«</a:t>
                      </a:r>
                      <a:r>
                        <a:rPr lang="ru-RU" sz="3600" dirty="0" err="1" smtClean="0"/>
                        <a:t>Хайыраан</a:t>
                      </a:r>
                      <a:r>
                        <a:rPr lang="ru-RU" sz="3600" dirty="0" smtClean="0"/>
                        <a:t> бот»</a:t>
                      </a:r>
                      <a:endParaRPr lang="ru-RU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3600" dirty="0" smtClean="0"/>
                        <a:t>Катерина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3600" dirty="0" smtClean="0"/>
                        <a:t>Кара </a:t>
                      </a:r>
                      <a:endParaRPr lang="ru-RU" sz="3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G:\Новая папкау\катери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789040"/>
            <a:ext cx="3024336" cy="2520280"/>
          </a:xfrm>
          <a:prstGeom prst="rect">
            <a:avLst/>
          </a:prstGeom>
          <a:noFill/>
        </p:spPr>
      </p:pic>
      <p:pic>
        <p:nvPicPr>
          <p:cNvPr id="36866" name="Picture 2" descr="G:\Новая папкау\Хайыраан бо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789040"/>
            <a:ext cx="2880320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83264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8000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ru-RU" sz="8000" dirty="0" smtClean="0">
                <a:latin typeface="Monotype Corsiva" pitchFamily="66" charset="0"/>
              </a:rPr>
              <a:t>Спасибо за внимание. </a:t>
            </a:r>
            <a:endParaRPr lang="ru-RU" sz="80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Monotype Corsiva" pitchFamily="66" charset="0"/>
              </a:rPr>
              <a:t>Особые факторы преподавания  предмета «Литература»: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925144"/>
          </a:xfrm>
          <a:solidFill>
            <a:schemeClr val="bg2">
              <a:lumMod val="75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Monotype Corsiva" pitchFamily="66" charset="0"/>
              </a:rPr>
              <a:t>Неодинаковый  уровень лингвистической  подготовки учащихся разных национальных регионов;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Monotype Corsiva" pitchFamily="66" charset="0"/>
              </a:rPr>
              <a:t>Своеобразие социальных, этнографических и других особенностей их окружения, которые влияют на восприятие художественного текста детьми;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Monotype Corsiva" pitchFamily="66" charset="0"/>
              </a:rPr>
              <a:t>Национально-художественная  специфика родной литературы, устного народного творчества, формирующая  определенное национально-художественное мышление учащихся;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Monotype Corsiva" pitchFamily="66" charset="0"/>
              </a:rPr>
              <a:t>Индивидуально-психологические особенности восприятия действительности людьми разных национальностей. </a:t>
            </a:r>
            <a:endParaRPr lang="ru-RU" b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  <a:solidFill>
            <a:schemeClr val="bg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ru-RU" b="1" dirty="0">
                <a:latin typeface="Monotype Corsiva" pitchFamily="66" charset="0"/>
              </a:rPr>
              <a:t>Первый космонавт </a:t>
            </a:r>
            <a:r>
              <a:rPr lang="ru-RU" b="1" dirty="0" smtClean="0">
                <a:latin typeface="Monotype Corsiva" pitchFamily="66" charset="0"/>
              </a:rPr>
              <a:t/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>Юрий </a:t>
            </a:r>
            <a:r>
              <a:rPr lang="ru-RU" b="1" dirty="0">
                <a:latin typeface="Monotype Corsiva" pitchFamily="66" charset="0"/>
              </a:rPr>
              <a:t>Алексеевич Гагарин</a:t>
            </a:r>
            <a:r>
              <a:rPr lang="ru-RU" b="1" dirty="0" smtClean="0">
                <a:latin typeface="Monotype Corsiva" pitchFamily="66" charset="0"/>
              </a:rPr>
              <a:t>:</a:t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>
                <a:latin typeface="Monotype Corsiva" pitchFamily="66" charset="0"/>
              </a:rPr>
              <a:t>«Думаю, что чем больше человек прочитает хороших книг, тем разумнее, грамотнее, образованнее он станет». </a:t>
            </a:r>
            <a:r>
              <a:rPr lang="ru-RU" b="1" dirty="0" smtClean="0">
                <a:latin typeface="Monotype Corsiva" pitchFamily="66" charset="0"/>
              </a:rPr>
              <a:t> </a:t>
            </a:r>
            <a:endParaRPr lang="ru-RU" b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  <a:solidFill>
            <a:schemeClr val="bg2">
              <a:lumMod val="5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endParaRPr lang="ru-RU" sz="4400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ru-RU" sz="4400" b="1" dirty="0" smtClean="0">
                <a:latin typeface="Monotype Corsiva" pitchFamily="66" charset="0"/>
              </a:rPr>
              <a:t>С.В.Михалков </a:t>
            </a:r>
            <a:r>
              <a:rPr lang="ru-RU" sz="4400" b="1" dirty="0">
                <a:latin typeface="Monotype Corsiva" pitchFamily="66" charset="0"/>
              </a:rPr>
              <a:t>пишет, например, что «хорошая, вовремя прочитанная книга можно иногда решить судьбу человека, стать его путеводной звездой, на всю жизнь определить его  идеалы».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  <a:solidFill>
            <a:schemeClr val="bg2">
              <a:lumMod val="5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endParaRPr lang="ru-RU" sz="4400" b="1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ru-RU" sz="4400" b="1" dirty="0" smtClean="0">
                <a:latin typeface="Monotype Corsiva" pitchFamily="66" charset="0"/>
              </a:rPr>
              <a:t>Академик </a:t>
            </a:r>
            <a:r>
              <a:rPr lang="ru-RU" sz="4400" b="1" dirty="0">
                <a:latin typeface="Monotype Corsiva" pitchFamily="66" charset="0"/>
              </a:rPr>
              <a:t>Т.Н.Волков: </a:t>
            </a:r>
            <a:endParaRPr lang="ru-RU" sz="4400" b="1" dirty="0" smtClean="0">
              <a:latin typeface="Monotype Corsiva" pitchFamily="66" charset="0"/>
            </a:endParaRPr>
          </a:p>
          <a:p>
            <a:pPr algn="ctr">
              <a:buNone/>
            </a:pPr>
            <a:endParaRPr lang="ru-RU" sz="4400" b="1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ru-RU" sz="4400" b="1" dirty="0" smtClean="0">
                <a:latin typeface="Monotype Corsiva" pitchFamily="66" charset="0"/>
              </a:rPr>
              <a:t>«</a:t>
            </a:r>
            <a:r>
              <a:rPr lang="ru-RU" sz="4400" b="1" dirty="0">
                <a:latin typeface="Monotype Corsiva" pitchFamily="66" charset="0"/>
              </a:rPr>
              <a:t>Человек любой национальности теряет как личность очень много, если замыкается в своей национальной скорлупе».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9552" y="404664"/>
          <a:ext cx="3744416" cy="4969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/>
              </a:tblGrid>
              <a:tr h="10801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Тувинские народные сказки</a:t>
                      </a:r>
                    </a:p>
                  </a:txBody>
                  <a:tcPr/>
                </a:tc>
              </a:tr>
              <a:tr h="7360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err="1" smtClean="0">
                          <a:latin typeface="Monotype Corsiva" pitchFamily="66" charset="0"/>
                        </a:rPr>
                        <a:t>Багай-оол</a:t>
                      </a:r>
                      <a:endParaRPr lang="ru-RU" sz="2800" dirty="0" smtClean="0">
                        <a:latin typeface="Monotype Corsiva" pitchFamily="66" charset="0"/>
                      </a:endParaRPr>
                    </a:p>
                  </a:txBody>
                  <a:tcPr/>
                </a:tc>
              </a:tr>
              <a:tr h="7360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err="1" smtClean="0">
                          <a:latin typeface="Monotype Corsiva" pitchFamily="66" charset="0"/>
                        </a:rPr>
                        <a:t>Оскус-оол</a:t>
                      </a:r>
                      <a:endParaRPr lang="ru-RU" sz="2800" dirty="0" smtClean="0">
                        <a:latin typeface="Monotype Corsiva" pitchFamily="66" charset="0"/>
                      </a:endParaRPr>
                    </a:p>
                  </a:txBody>
                  <a:tcPr/>
                </a:tc>
              </a:tr>
              <a:tr h="7360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err="1" smtClean="0">
                          <a:latin typeface="Monotype Corsiva" pitchFamily="66" charset="0"/>
                        </a:rPr>
                        <a:t>Чангыс-карыш</a:t>
                      </a:r>
                      <a:endParaRPr lang="ru-RU" sz="2800" dirty="0" smtClean="0">
                        <a:latin typeface="Monotype Corsiva" pitchFamily="66" charset="0"/>
                      </a:endParaRPr>
                    </a:p>
                  </a:txBody>
                  <a:tcPr/>
                </a:tc>
              </a:tr>
              <a:tr h="7360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err="1" smtClean="0">
                          <a:latin typeface="Monotype Corsiva" pitchFamily="66" charset="0"/>
                        </a:rPr>
                        <a:t>Чылбыга-кадай</a:t>
                      </a:r>
                      <a:endParaRPr lang="ru-RU" sz="2800" dirty="0" smtClean="0">
                        <a:latin typeface="Monotype Corsiva" pitchFamily="66" charset="0"/>
                      </a:endParaRPr>
                    </a:p>
                  </a:txBody>
                  <a:tcPr/>
                </a:tc>
              </a:tr>
              <a:tr h="8008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err="1" smtClean="0">
                          <a:latin typeface="Monotype Corsiva" pitchFamily="66" charset="0"/>
                        </a:rPr>
                        <a:t>Амырга-моос</a:t>
                      </a:r>
                      <a:endParaRPr lang="ru-RU" sz="2800" dirty="0" smtClean="0">
                        <a:latin typeface="Monotype Corsiva" pitchFamily="66" charset="0"/>
                      </a:endParaRPr>
                    </a:p>
                    <a:p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355976" y="404664"/>
          <a:ext cx="4320480" cy="4968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</a:tblGrid>
              <a:tr h="1080120">
                <a:tc>
                  <a:txBody>
                    <a:bodyPr/>
                    <a:lstStyle/>
                    <a:p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    Русские народные сказки </a:t>
                      </a:r>
                      <a:endParaRPr lang="ru-RU" sz="2800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</a:tr>
              <a:tr h="6954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Иван </a:t>
                      </a:r>
                    </a:p>
                  </a:txBody>
                  <a:tcPr/>
                </a:tc>
              </a:tr>
              <a:tr h="7858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Иванушка - </a:t>
                      </a:r>
                      <a:r>
                        <a:rPr lang="ru-RU" sz="2800" kern="1200" dirty="0" err="1" smtClean="0">
                          <a:solidFill>
                            <a:schemeClr val="dk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дурачок</a:t>
                      </a: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</a:tr>
              <a:tr h="6985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Мальчик – с –пальчик</a:t>
                      </a:r>
                    </a:p>
                  </a:txBody>
                  <a:tcPr/>
                </a:tc>
              </a:tr>
              <a:tr h="7724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Баба Яга</a:t>
                      </a:r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r>
                        <a:rPr lang="ru-RU" sz="2800" kern="1200" dirty="0" err="1" smtClean="0">
                          <a:solidFill>
                            <a:schemeClr val="dk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Чудо-юдо</a:t>
                      </a: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 </a:t>
                      </a:r>
                      <a:endParaRPr lang="ru-RU" sz="2800" dirty="0">
                        <a:latin typeface="Monotype Corsiva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403648" y="5445224"/>
          <a:ext cx="6096000" cy="662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662176">
                <a:tc>
                  <a:txBody>
                    <a:bodyPr/>
                    <a:lstStyle/>
                    <a:p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          Добро всегда побеждает зло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type="title"/>
          </p:nvPr>
        </p:nvSpPr>
        <p:spPr>
          <a:xfrm>
            <a:off x="457200" y="2618830"/>
            <a:ext cx="8229600" cy="769441"/>
          </a:xfrm>
        </p:spPr>
        <p:txBody>
          <a:bodyPr>
            <a:sp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374441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79512" y="4941168"/>
            <a:ext cx="403244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Иванушка </a:t>
            </a:r>
            <a:r>
              <a:rPr lang="ru-RU" sz="4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дурачок</a:t>
            </a:r>
            <a:endParaRPr lang="ru-RU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39952" y="5085184"/>
            <a:ext cx="46805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</a:t>
            </a:r>
            <a:r>
              <a:rPr lang="ru-RU" sz="4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скус-оол</a:t>
            </a:r>
            <a:endParaRPr lang="ru-RU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5364" name="Picture 4" descr="C:\Users\секретарь\Pictures\оскус-оол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04664"/>
            <a:ext cx="3744416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5013176"/>
            <a:ext cx="3528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Мальчик с пальчик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32657"/>
            <a:ext cx="410445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412" name="rectole0000000001"/>
          <p:cNvGraphicFramePr>
            <a:graphicFrameLocks/>
          </p:cNvGraphicFramePr>
          <p:nvPr>
            <p:ph idx="1"/>
          </p:nvPr>
        </p:nvGraphicFramePr>
        <p:xfrm>
          <a:off x="467544" y="260648"/>
          <a:ext cx="3528392" cy="3888432"/>
        </p:xfrm>
        <a:graphic>
          <a:graphicData uri="http://schemas.openxmlformats.org/presentationml/2006/ole">
            <p:oleObj spid="_x0000_s17412" name="Изображение" r:id="rId4" imgW="0" imgH="0" progId="StaticMetafile">
              <p:embed/>
            </p:oleObj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4200296" y="4941168"/>
            <a:ext cx="494370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Чангыс</a:t>
            </a:r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-</a:t>
            </a:r>
            <a:r>
              <a:rPr lang="ru-RU" sz="4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карыш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/>
          <a:lstStyle/>
          <a:p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9"/>
            <a:ext cx="8229600" cy="64807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403244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899592" y="5157192"/>
            <a:ext cx="2813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Баба-Яга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44624" y="5229200"/>
            <a:ext cx="31316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Чылбыга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4341" name="Picture 5" descr="C:\Users\секретарь\Pictures\ячы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04664"/>
            <a:ext cx="3816424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</TotalTime>
  <Words>202</Words>
  <Application>Microsoft Office PowerPoint</Application>
  <PresentationFormat>Экран (4:3)</PresentationFormat>
  <Paragraphs>49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Picture (Metafile)</vt:lpstr>
      <vt:lpstr>Взаимосвязь русской и тувинской художественной литературы при преподавании предмета «Литература» в средних классах. </vt:lpstr>
      <vt:lpstr>Особые факторы преподавания  предмета «Литература»:</vt:lpstr>
      <vt:lpstr>Первый космонавт  Юрий Алексеевич Гагарин:  «Думаю, что чем больше человек прочитает хороших книг, тем разумнее, грамотнее, образованнее он станет».  </vt:lpstr>
      <vt:lpstr>Слайд 4</vt:lpstr>
      <vt:lpstr>Слайд 5</vt:lpstr>
      <vt:lpstr>Слайд 6</vt:lpstr>
      <vt:lpstr>  </vt:lpstr>
      <vt:lpstr>Слайд 8</vt:lpstr>
      <vt:lpstr>    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Взаимосвязь русской и тувинской художественной литературы при преподавании предмета «Литература» в средних классах.</dc:title>
  <dc:creator>секретарь</dc:creator>
  <cp:lastModifiedBy>секретарь</cp:lastModifiedBy>
  <cp:revision>15</cp:revision>
  <dcterms:created xsi:type="dcterms:W3CDTF">2012-11-06T02:16:48Z</dcterms:created>
  <dcterms:modified xsi:type="dcterms:W3CDTF">2012-11-06T05:52:07Z</dcterms:modified>
</cp:coreProperties>
</file>