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91" r:id="rId19"/>
    <p:sldId id="273" r:id="rId20"/>
    <p:sldId id="292" r:id="rId21"/>
    <p:sldId id="275" r:id="rId22"/>
    <p:sldId id="296" r:id="rId23"/>
    <p:sldId id="274" r:id="rId24"/>
    <p:sldId id="276" r:id="rId25"/>
    <p:sldId id="298" r:id="rId26"/>
    <p:sldId id="277" r:id="rId27"/>
    <p:sldId id="299" r:id="rId28"/>
    <p:sldId id="278" r:id="rId29"/>
    <p:sldId id="279" r:id="rId30"/>
    <p:sldId id="293" r:id="rId31"/>
    <p:sldId id="280" r:id="rId32"/>
    <p:sldId id="294" r:id="rId33"/>
    <p:sldId id="281" r:id="rId34"/>
    <p:sldId id="295" r:id="rId35"/>
    <p:sldId id="282" r:id="rId36"/>
    <p:sldId id="283" r:id="rId37"/>
    <p:sldId id="284" r:id="rId38"/>
    <p:sldId id="285" r:id="rId39"/>
    <p:sldId id="286" r:id="rId40"/>
    <p:sldId id="287" r:id="rId41"/>
    <p:sldId id="306" r:id="rId42"/>
    <p:sldId id="288" r:id="rId43"/>
    <p:sldId id="307" r:id="rId44"/>
    <p:sldId id="289" r:id="rId45"/>
    <p:sldId id="308" r:id="rId46"/>
    <p:sldId id="290" r:id="rId47"/>
    <p:sldId id="300" r:id="rId48"/>
    <p:sldId id="301" r:id="rId49"/>
    <p:sldId id="302" r:id="rId50"/>
    <p:sldId id="303" r:id="rId51"/>
    <p:sldId id="304" r:id="rId52"/>
    <p:sldId id="305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71" autoAdjust="0"/>
  </p:normalViewPr>
  <p:slideViewPr>
    <p:cSldViewPr>
      <p:cViewPr varScale="1">
        <p:scale>
          <a:sx n="53" d="100"/>
          <a:sy n="53" d="100"/>
        </p:scale>
        <p:origin x="-102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9ECE-D566-473D-95D6-FF2576BD8FFA}" type="datetimeFigureOut">
              <a:rPr lang="ru-RU" smtClean="0"/>
              <a:t>19.11.2014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FFDA-021B-437B-A865-0968A99412E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9ECE-D566-473D-95D6-FF2576BD8FFA}" type="datetimeFigureOut">
              <a:rPr lang="ru-RU" smtClean="0"/>
              <a:t>19.11.2014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FFDA-021B-437B-A865-0968A99412E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9ECE-D566-473D-95D6-FF2576BD8FFA}" type="datetimeFigureOut">
              <a:rPr lang="ru-RU" smtClean="0"/>
              <a:t>19.11.2014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FFDA-021B-437B-A865-0968A99412E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9ECE-D566-473D-95D6-FF2576BD8FFA}" type="datetimeFigureOut">
              <a:rPr lang="ru-RU" smtClean="0"/>
              <a:t>19.11.2014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FFDA-021B-437B-A865-0968A99412E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9ECE-D566-473D-95D6-FF2576BD8FFA}" type="datetimeFigureOut">
              <a:rPr lang="ru-RU" smtClean="0"/>
              <a:t>19.11.2014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FE8FFDA-021B-437B-A865-0968A99412E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9ECE-D566-473D-95D6-FF2576BD8FFA}" type="datetimeFigureOut">
              <a:rPr lang="ru-RU" smtClean="0"/>
              <a:t>19.11.2014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FFDA-021B-437B-A865-0968A99412E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9ECE-D566-473D-95D6-FF2576BD8FFA}" type="datetimeFigureOut">
              <a:rPr lang="ru-RU" smtClean="0"/>
              <a:t>19.11.2014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FFDA-021B-437B-A865-0968A99412E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9ECE-D566-473D-95D6-FF2576BD8FFA}" type="datetimeFigureOut">
              <a:rPr lang="ru-RU" smtClean="0"/>
              <a:t>19.11.2014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FFDA-021B-437B-A865-0968A99412E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9ECE-D566-473D-95D6-FF2576BD8FFA}" type="datetimeFigureOut">
              <a:rPr lang="ru-RU" smtClean="0"/>
              <a:t>19.11.2014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FFDA-021B-437B-A865-0968A99412E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9ECE-D566-473D-95D6-FF2576BD8FFA}" type="datetimeFigureOut">
              <a:rPr lang="ru-RU" smtClean="0"/>
              <a:t>19.11.2014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FFDA-021B-437B-A865-0968A99412E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9ECE-D566-473D-95D6-FF2576BD8FFA}" type="datetimeFigureOut">
              <a:rPr lang="ru-RU" smtClean="0"/>
              <a:t>19.11.2014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FFDA-021B-437B-A865-0968A99412E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FF9ECE-D566-473D-95D6-FF2576BD8FFA}" type="datetimeFigureOut">
              <a:rPr lang="ru-RU" smtClean="0"/>
              <a:t>19.11.2014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FE8FFDA-021B-437B-A865-0968A99412E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28.xml"/><Relationship Id="rId3" Type="http://schemas.openxmlformats.org/officeDocument/2006/relationships/slide" Target="slide5.xml"/><Relationship Id="rId7" Type="http://schemas.openxmlformats.org/officeDocument/2006/relationships/slide" Target="slide15.xml"/><Relationship Id="rId12" Type="http://schemas.openxmlformats.org/officeDocument/2006/relationships/slide" Target="slide2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11" Type="http://schemas.openxmlformats.org/officeDocument/2006/relationships/slide" Target="slide23.xml"/><Relationship Id="rId5" Type="http://schemas.openxmlformats.org/officeDocument/2006/relationships/slide" Target="slide11.xml"/><Relationship Id="rId10" Type="http://schemas.openxmlformats.org/officeDocument/2006/relationships/slide" Target="slide21.xml"/><Relationship Id="rId4" Type="http://schemas.openxmlformats.org/officeDocument/2006/relationships/slide" Target="slide7.xml"/><Relationship Id="rId9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6.xml"/><Relationship Id="rId18" Type="http://schemas.openxmlformats.org/officeDocument/2006/relationships/slide" Target="slide51.xml"/><Relationship Id="rId3" Type="http://schemas.openxmlformats.org/officeDocument/2006/relationships/slide" Target="slide31.xml"/><Relationship Id="rId7" Type="http://schemas.openxmlformats.org/officeDocument/2006/relationships/slide" Target="slide37.xml"/><Relationship Id="rId12" Type="http://schemas.openxmlformats.org/officeDocument/2006/relationships/slide" Target="slide44.xml"/><Relationship Id="rId17" Type="http://schemas.openxmlformats.org/officeDocument/2006/relationships/slide" Target="slide50.xml"/><Relationship Id="rId2" Type="http://schemas.openxmlformats.org/officeDocument/2006/relationships/slide" Target="slide29.xml"/><Relationship Id="rId16" Type="http://schemas.openxmlformats.org/officeDocument/2006/relationships/slide" Target="slide4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6.xml"/><Relationship Id="rId11" Type="http://schemas.openxmlformats.org/officeDocument/2006/relationships/slide" Target="slide42.xml"/><Relationship Id="rId5" Type="http://schemas.openxmlformats.org/officeDocument/2006/relationships/slide" Target="slide35.xml"/><Relationship Id="rId15" Type="http://schemas.openxmlformats.org/officeDocument/2006/relationships/slide" Target="slide48.xml"/><Relationship Id="rId10" Type="http://schemas.openxmlformats.org/officeDocument/2006/relationships/slide" Target="slide40.xml"/><Relationship Id="rId19" Type="http://schemas.openxmlformats.org/officeDocument/2006/relationships/slide" Target="slide52.xml"/><Relationship Id="rId4" Type="http://schemas.openxmlformats.org/officeDocument/2006/relationships/slide" Target="slide33.xml"/><Relationship Id="rId9" Type="http://schemas.openxmlformats.org/officeDocument/2006/relationships/slide" Target="slide39.xml"/><Relationship Id="rId14" Type="http://schemas.openxmlformats.org/officeDocument/2006/relationships/slide" Target="slide4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slide" Target="slide28.x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4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slide" Target="slide2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slide" Target="slide2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2248272"/>
            <a:ext cx="9252520" cy="1828800"/>
          </a:xfrm>
        </p:spPr>
        <p:txBody>
          <a:bodyPr anchor="ctr">
            <a:normAutofit fontScale="90000"/>
          </a:bodyPr>
          <a:lstStyle/>
          <a:p>
            <a:r>
              <a:rPr lang="ru-RU" sz="9600" spc="-300" dirty="0" smtClean="0">
                <a:solidFill>
                  <a:schemeClr val="accent4">
                    <a:lumMod val="50000"/>
                  </a:schemeClr>
                </a:solidFill>
              </a:rPr>
              <a:t>Математическая</a:t>
            </a:r>
            <a:r>
              <a:rPr lang="ru-RU" sz="96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96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9600" dirty="0" smtClean="0">
                <a:solidFill>
                  <a:schemeClr val="accent4">
                    <a:lumMod val="50000"/>
                  </a:schemeClr>
                </a:solidFill>
              </a:rPr>
              <a:t> игра</a:t>
            </a:r>
            <a:endParaRPr lang="ru-RU" sz="9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9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132856"/>
            <a:ext cx="1080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9912" y="2132856"/>
            <a:ext cx="1080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1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2132856"/>
            <a:ext cx="12241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1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237312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40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08720"/>
            <a:ext cx="8136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60мин – это…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3857272"/>
            <a:ext cx="17281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1с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4882178"/>
            <a:ext cx="14560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1ч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1716" y="4901615"/>
            <a:ext cx="18865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10с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8224" y="3885952"/>
            <a:ext cx="22322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10ч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909420"/>
            <a:ext cx="58578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33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2348880"/>
            <a:ext cx="2808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0" b="1" dirty="0" smtClean="0">
                <a:latin typeface="Times New Roman" pitchFamily="18" charset="0"/>
                <a:cs typeface="Times New Roman" pitchFamily="18" charset="0"/>
              </a:rPr>
              <a:t>1ч</a:t>
            </a:r>
            <a:endParaRPr lang="ru-RU" sz="1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237312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17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16973"/>
            <a:ext cx="86409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Какая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цифра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в переводе</a:t>
            </a:r>
          </a:p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с латинского языка обозначает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«никакая»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 Индии её называли шалунья.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021288"/>
            <a:ext cx="5857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76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276872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0" b="1" dirty="0" smtClean="0">
                <a:latin typeface="Times New Roman" pitchFamily="18" charset="0"/>
                <a:cs typeface="Times New Roman" pitchFamily="18" charset="0"/>
              </a:rPr>
              <a:t>Цифра  0</a:t>
            </a:r>
            <a:endParaRPr lang="ru-RU" sz="1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708" y="6165304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26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1763688" y="4509120"/>
            <a:ext cx="432048" cy="5040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111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7520" y="-27384"/>
            <a:ext cx="748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Какое число нужно поставить в пустую клетку квадрата?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01037"/>
              </p:ext>
            </p:extLst>
          </p:nvPr>
        </p:nvGraphicFramePr>
        <p:xfrm>
          <a:off x="759614" y="3429000"/>
          <a:ext cx="2592000" cy="25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00"/>
                <a:gridCol w="864000"/>
                <a:gridCol w="864000"/>
              </a:tblGrid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4000" b="1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000" b="1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4000" b="1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4000" b="1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4000" b="1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000" b="1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000" b="1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4000" b="1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4000" b="1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476107"/>
              </p:ext>
            </p:extLst>
          </p:nvPr>
        </p:nvGraphicFramePr>
        <p:xfrm>
          <a:off x="703470" y="3391257"/>
          <a:ext cx="2620371" cy="2592288"/>
        </p:xfrm>
        <a:graphic>
          <a:graphicData uri="http://schemas.openxmlformats.org/drawingml/2006/table">
            <a:tbl>
              <a:tblPr/>
              <a:tblGrid>
                <a:gridCol w="2620371"/>
              </a:tblGrid>
              <a:tr h="2592288"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51920" y="3429000"/>
            <a:ext cx="45365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 горизонтали и вертикали не должно быть одинаковых цифр</a:t>
            </a:r>
            <a:endParaRPr lang="ru-RU" sz="4000" dirty="0"/>
          </a:p>
        </p:txBody>
      </p:sp>
      <p:pic>
        <p:nvPicPr>
          <p:cNvPr id="1229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352" y="6017235"/>
            <a:ext cx="5857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50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2276872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165304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00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9945" y="1340768"/>
            <a:ext cx="69847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Как называется </a:t>
            </a:r>
          </a:p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день недели, </a:t>
            </a:r>
          </a:p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идущий перед пятницей?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721" y="5877272"/>
            <a:ext cx="5857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12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9870" y="404664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понедельник</a:t>
            </a:r>
            <a:endParaRPr lang="ru-RU" sz="5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40403" y="1268760"/>
            <a:ext cx="26673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вторник</a:t>
            </a:r>
            <a:endParaRPr lang="ru-RU" sz="5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87839" y="2132856"/>
            <a:ext cx="19527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среда</a:t>
            </a:r>
            <a:endParaRPr lang="ru-RU" sz="5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1983" y="3789040"/>
            <a:ext cx="26821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пятница</a:t>
            </a:r>
            <a:endParaRPr lang="ru-RU" sz="5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4053" y="5521587"/>
            <a:ext cx="41016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воскресенье</a:t>
            </a:r>
            <a:endParaRPr lang="ru-RU" sz="5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80543" y="4653136"/>
            <a:ext cx="2567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суббота</a:t>
            </a:r>
            <a:endParaRPr lang="ru-RU" sz="5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04107" y="2996952"/>
            <a:ext cx="25202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четверг</a:t>
            </a:r>
            <a:endParaRPr lang="ru-RU" sz="5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9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165304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44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mph" presetSubtype="0" fill="hold" grpId="1" nodeType="afterEffect">
                                  <p:stCondLst>
                                    <p:cond delay="12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1628800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latin typeface="Times New Roman" pitchFamily="18" charset="0"/>
                <a:cs typeface="Times New Roman" pitchFamily="18" charset="0"/>
              </a:rPr>
              <a:t>Как называется </a:t>
            </a:r>
          </a:p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последний месяц учебного года?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721" y="5877272"/>
            <a:ext cx="5857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58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872178"/>
              </p:ext>
            </p:extLst>
          </p:nvPr>
        </p:nvGraphicFramePr>
        <p:xfrm>
          <a:off x="755579" y="2564904"/>
          <a:ext cx="7776865" cy="2592288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872205"/>
                <a:gridCol w="984110"/>
                <a:gridCol w="984110"/>
                <a:gridCol w="984110"/>
                <a:gridCol w="984110"/>
                <a:gridCol w="984110"/>
                <a:gridCol w="984110"/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Числа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10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20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30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5" action="ppaction://hlinksldjump"/>
                        </a:rPr>
                        <a:t>40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5" action="ppaction://hlinksldjump"/>
                        </a:rPr>
                        <a:t>50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6" action="ppaction://hlinksldjump"/>
                        </a:rPr>
                        <a:t>60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Названия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  <a:hlinkClick r:id="rId7" action="ppaction://hlinksldjump"/>
                        </a:rPr>
                        <a:t>10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  <a:hlinkClick r:id="rId8" action="ppaction://hlinksldjump"/>
                        </a:rPr>
                        <a:t>20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  <a:hlinkClick r:id="rId9" action="ppaction://hlinksldjump"/>
                        </a:rPr>
                        <a:t>30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  <a:hlinkClick r:id="rId10" action="ppaction://hlinksldjump"/>
                        </a:rPr>
                        <a:t>40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  <a:hlinkClick r:id="rId11" action="ppaction://hlinksldjump"/>
                        </a:rPr>
                        <a:t>50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  <a:hlinkClick r:id="rId12" action="ppaction://hlinksldjump"/>
                        </a:rPr>
                        <a:t>60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05055" y="902623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этап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лево 4">
            <a:hlinkClick r:id="rId13" action="ppaction://hlinksldjump"/>
          </p:cNvPr>
          <p:cNvSpPr/>
          <p:nvPr/>
        </p:nvSpPr>
        <p:spPr>
          <a:xfrm>
            <a:off x="8316416" y="6212836"/>
            <a:ext cx="288032" cy="288032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587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052736"/>
            <a:ext cx="36724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atin typeface="+mj-lt"/>
              </a:rPr>
              <a:t>декабрь</a:t>
            </a:r>
            <a:endParaRPr lang="ru-RU" sz="66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7944" y="2649686"/>
            <a:ext cx="24482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atin typeface="+mj-lt"/>
              </a:rPr>
              <a:t>май</a:t>
            </a:r>
            <a:endParaRPr lang="ru-RU" sz="66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3717032"/>
            <a:ext cx="2736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atin typeface="+mj-lt"/>
              </a:rPr>
              <a:t>август</a:t>
            </a:r>
            <a:endParaRPr lang="ru-RU" sz="66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4221088"/>
            <a:ext cx="3032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atin typeface="+mj-lt"/>
              </a:rPr>
              <a:t>апрель</a:t>
            </a:r>
            <a:endParaRPr lang="ru-RU" sz="66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692696"/>
            <a:ext cx="3923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atin typeface="+mj-lt"/>
              </a:rPr>
              <a:t>сентябрь</a:t>
            </a:r>
            <a:endParaRPr lang="ru-RU" sz="66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832" y="5229200"/>
            <a:ext cx="23762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atin typeface="+mj-lt"/>
              </a:rPr>
              <a:t>июль</a:t>
            </a:r>
            <a:endParaRPr lang="ru-RU" sz="6600" b="1" dirty="0">
              <a:latin typeface="+mj-lt"/>
            </a:endParaRPr>
          </a:p>
        </p:txBody>
      </p:sp>
      <p:pic>
        <p:nvPicPr>
          <p:cNvPr id="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165304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11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2665" y="1628800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latin typeface="Times New Roman" pitchFamily="18" charset="0"/>
                <a:cs typeface="Times New Roman" pitchFamily="18" charset="0"/>
              </a:rPr>
              <a:t>Как называется </a:t>
            </a:r>
          </a:p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третий месяц </a:t>
            </a:r>
          </a:p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летних каникул?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721" y="5877272"/>
            <a:ext cx="5857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88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51438" y="3890665"/>
            <a:ext cx="315528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dirty="0" smtClean="0">
                <a:solidFill>
                  <a:prstClr val="black"/>
                </a:solidFill>
                <a:latin typeface="Franklin Gothic Medium"/>
              </a:rPr>
              <a:t>октябрь</a:t>
            </a:r>
            <a:endParaRPr lang="ru-RU" sz="6600" b="1" dirty="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453479"/>
            <a:ext cx="219162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dirty="0" smtClean="0">
                <a:solidFill>
                  <a:prstClr val="black"/>
                </a:solidFill>
                <a:latin typeface="Franklin Gothic Medium"/>
              </a:rPr>
              <a:t>июнь</a:t>
            </a:r>
            <a:endParaRPr lang="ru-RU" sz="6600" b="1" dirty="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5670" y="1076325"/>
            <a:ext cx="32784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atin typeface="+mj-lt"/>
              </a:rPr>
              <a:t>апрель</a:t>
            </a:r>
            <a:endParaRPr lang="ru-RU" sz="66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4076" y="577347"/>
            <a:ext cx="37444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atin typeface="+mj-lt"/>
              </a:rPr>
              <a:t>февраль</a:t>
            </a:r>
            <a:endParaRPr lang="ru-RU" sz="66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5892" y="5180818"/>
            <a:ext cx="25716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atin typeface="+mj-lt"/>
              </a:rPr>
              <a:t>август</a:t>
            </a:r>
            <a:endParaRPr lang="ru-RU" sz="66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3890665"/>
            <a:ext cx="31942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atin typeface="+mj-lt"/>
              </a:rPr>
              <a:t>март</a:t>
            </a:r>
            <a:endParaRPr lang="ru-RU" sz="66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04607" y="2162161"/>
            <a:ext cx="38393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atin typeface="+mj-lt"/>
              </a:rPr>
              <a:t>декабрь</a:t>
            </a:r>
            <a:endParaRPr lang="ru-RU" sz="6600" b="1" dirty="0">
              <a:latin typeface="+mj-lt"/>
            </a:endParaRPr>
          </a:p>
        </p:txBody>
      </p:sp>
      <p:pic>
        <p:nvPicPr>
          <p:cNvPr id="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237312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21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14431E-6 L 0.00295 -0.3538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176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6" grpId="1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9806" y="1844824"/>
            <a:ext cx="75386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Кого</a:t>
            </a:r>
          </a:p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в известной сказке было 12?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496" y="5373216"/>
            <a:ext cx="9036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atin typeface="+mj-lt"/>
              </a:rPr>
              <a:t>братьев-месяцев</a:t>
            </a:r>
            <a:endParaRPr lang="ru-RU" sz="8000" b="1" dirty="0">
              <a:latin typeface="+mj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571" y="548678"/>
            <a:ext cx="6855087" cy="495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237312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9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08" y="764704"/>
            <a:ext cx="903649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Как</a:t>
            </a:r>
          </a:p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называется дробь,</a:t>
            </a:r>
          </a:p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у которой числитель</a:t>
            </a:r>
          </a:p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равен</a:t>
            </a:r>
          </a:p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знаменателю?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721" y="5877272"/>
            <a:ext cx="5857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83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31640" y="2636912"/>
                <a:ext cx="6552728" cy="34560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ru-RU" sz="6600" b="1" dirty="0">
                  <a:latin typeface="+mj-lt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sz="96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9600" b="1" i="1" smtClean="0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ru-RU" sz="9600" b="1" i="1" smtClean="0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sz="9600" b="1" dirty="0" smtClean="0">
                    <a:latin typeface="+mj-lt"/>
                  </a:rPr>
                  <a:t>;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96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9600" b="1" i="1" dirty="0" smtClean="0">
                            <a:latin typeface="Cambria Math"/>
                          </a:rPr>
                          <m:t>𝟏𝟐</m:t>
                        </m:r>
                      </m:num>
                      <m:den>
                        <m:r>
                          <a:rPr lang="ru-RU" sz="9600" b="1" i="1" dirty="0" smtClean="0">
                            <a:latin typeface="Cambria Math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ru-RU" sz="9600" b="1" dirty="0" smtClean="0">
                    <a:latin typeface="+mj-lt"/>
                  </a:rPr>
                  <a:t>;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96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9600" b="1" i="1" dirty="0" smtClean="0"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ru-RU" sz="9600" b="1" i="1" dirty="0" smtClean="0"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endParaRPr lang="ru-RU" sz="9600" b="1" dirty="0" smtClean="0">
                  <a:latin typeface="+mj-lt"/>
                </a:endParaRPr>
              </a:p>
              <a:p>
                <a:pPr algn="ctr"/>
                <a:endParaRPr lang="ru-RU" sz="66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636912"/>
                <a:ext cx="6552728" cy="34560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45180" y="980728"/>
            <a:ext cx="76328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>
                <a:latin typeface="+mj-lt"/>
              </a:rPr>
              <a:t>неправильная</a:t>
            </a: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237312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94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1779" y="1124744"/>
            <a:ext cx="741682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Как называется разряд, </a:t>
            </a:r>
          </a:p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стоящий в числе третьим справа?</a:t>
            </a:r>
          </a:p>
          <a:p>
            <a:pPr algn="ctr"/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721" y="5877272"/>
            <a:ext cx="5857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61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548680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0" b="1" dirty="0">
                <a:latin typeface="+mj-lt"/>
              </a:rPr>
              <a:t>6</a:t>
            </a:r>
            <a:r>
              <a:rPr lang="ru-RU" sz="12000" b="1" dirty="0" smtClean="0">
                <a:latin typeface="+mj-lt"/>
              </a:rPr>
              <a:t>72</a:t>
            </a:r>
            <a:endParaRPr lang="ru-RU" sz="120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 rot="2433339">
            <a:off x="4748562" y="3822056"/>
            <a:ext cx="48432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latin typeface="+mj-lt"/>
              </a:rPr>
              <a:t>единицы</a:t>
            </a:r>
            <a:endParaRPr lang="ru-RU" sz="8800" dirty="0">
              <a:latin typeface="+mj-lt"/>
            </a:endParaRPr>
          </a:p>
        </p:txBody>
      </p:sp>
      <p:cxnSp>
        <p:nvCxnSpPr>
          <p:cNvPr id="5" name="Прямая со стрелкой 4"/>
          <p:cNvCxnSpPr>
            <a:stCxn id="3" idx="1"/>
          </p:cNvCxnSpPr>
          <p:nvPr/>
        </p:nvCxnSpPr>
        <p:spPr>
          <a:xfrm flipH="1" flipV="1">
            <a:off x="4644008" y="2204864"/>
            <a:ext cx="686288" cy="7659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2498767">
            <a:off x="2752608" y="3758044"/>
            <a:ext cx="4525161" cy="14465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8800" dirty="0" smtClean="0">
                <a:latin typeface="+mj-lt"/>
              </a:rPr>
              <a:t>десятки</a:t>
            </a:r>
            <a:endParaRPr lang="ru-RU" sz="88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 rot="2526726">
            <a:off x="744900" y="3324918"/>
            <a:ext cx="33843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latin typeface="+mj-lt"/>
              </a:rPr>
              <a:t>сотни</a:t>
            </a:r>
            <a:endParaRPr lang="ru-RU" sz="8800" dirty="0">
              <a:latin typeface="+mj-lt"/>
            </a:endParaRPr>
          </a:p>
        </p:txBody>
      </p:sp>
      <p:cxnSp>
        <p:nvCxnSpPr>
          <p:cNvPr id="12" name="Прямая со стрелкой 11"/>
          <p:cNvCxnSpPr>
            <a:stCxn id="7" idx="1"/>
          </p:cNvCxnSpPr>
          <p:nvPr/>
        </p:nvCxnSpPr>
        <p:spPr>
          <a:xfrm flipV="1">
            <a:off x="3324445" y="2204864"/>
            <a:ext cx="239443" cy="7729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8" idx="1"/>
          </p:cNvCxnSpPr>
          <p:nvPr/>
        </p:nvCxnSpPr>
        <p:spPr>
          <a:xfrm flipV="1">
            <a:off x="1181765" y="2204864"/>
            <a:ext cx="1255323" cy="7085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7544" y="3263363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C00000"/>
                </a:solidFill>
                <a:latin typeface="+mj-lt"/>
              </a:rPr>
              <a:t>сотни</a:t>
            </a:r>
            <a:endParaRPr lang="ru-RU" sz="9600" b="1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2771800" y="2376889"/>
            <a:ext cx="0" cy="119612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237312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41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8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80"/>
                            </p:stCondLst>
                            <p:childTnLst>
                              <p:par>
                                <p:cTn id="4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8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7" grpId="1"/>
      <p:bldP spid="8" grpId="0"/>
      <p:bldP spid="8" grpId="1"/>
      <p:bldP spid="8" grpId="2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944" y="620688"/>
            <a:ext cx="17375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этап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52514"/>
              </p:ext>
            </p:extLst>
          </p:nvPr>
        </p:nvGraphicFramePr>
        <p:xfrm>
          <a:off x="539552" y="1916832"/>
          <a:ext cx="8136906" cy="3888432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304258"/>
                <a:gridCol w="972108"/>
                <a:gridCol w="972108"/>
                <a:gridCol w="972108"/>
                <a:gridCol w="972108"/>
                <a:gridCol w="972108"/>
                <a:gridCol w="972108"/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Геометрия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10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20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30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  <a:hlinkClick r:id="rId5" action="ppaction://hlinksldjump"/>
                        </a:rPr>
                        <a:t>40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  <a:hlinkClick r:id="rId6" action="ppaction://hlinksldjump"/>
                        </a:rPr>
                        <a:t>50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  <a:hlinkClick r:id="rId7" action="ppaction://hlinksldjump"/>
                        </a:rPr>
                        <a:t>60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Вычисления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  <a:hlinkClick r:id="rId8" action="ppaction://hlinksldjump"/>
                        </a:rPr>
                        <a:t>10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  <a:hlinkClick r:id="rId9" action="ppaction://hlinksldjump"/>
                        </a:rPr>
                        <a:t>20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  <a:hlinkClick r:id="rId10" action="ppaction://hlinksldjump"/>
                        </a:rPr>
                        <a:t>30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  <a:hlinkClick r:id="rId11" action="ppaction://hlinksldjump"/>
                        </a:rPr>
                        <a:t>40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  <a:hlinkClick r:id="rId12" action="ppaction://hlinksldjump"/>
                        </a:rPr>
                        <a:t>50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  <a:hlinkClick r:id="rId13" action="ppaction://hlinksldjump"/>
                        </a:rPr>
                        <a:t>60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Четвёртый - лишний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  <a:hlinkClick r:id="rId14" action="ppaction://hlinksldjump"/>
                        </a:rPr>
                        <a:t>10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  <a:hlinkClick r:id="rId15" action="ppaction://hlinksldjump"/>
                        </a:rPr>
                        <a:t>20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  <a:hlinkClick r:id="rId16" action="ppaction://hlinksldjump"/>
                        </a:rPr>
                        <a:t>30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  <a:hlinkClick r:id="rId17" action="ppaction://hlinksldjump"/>
                        </a:rPr>
                        <a:t>40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  <a:hlinkClick r:id="rId18" action="ppaction://hlinksldjump"/>
                        </a:rPr>
                        <a:t>50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  <a:hlinkClick r:id="rId19" action="ppaction://hlinksldjump"/>
                        </a:rPr>
                        <a:t>60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235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124744"/>
            <a:ext cx="66967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Прибор</a:t>
            </a:r>
          </a:p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для измерения длины отрезков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4-конечная звезда 3">
            <a:hlinkClick r:id="rId2" action="ppaction://hlinksldjump"/>
          </p:cNvPr>
          <p:cNvSpPr/>
          <p:nvPr/>
        </p:nvSpPr>
        <p:spPr>
          <a:xfrm>
            <a:off x="8232470" y="6093296"/>
            <a:ext cx="540000" cy="5400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03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268760"/>
            <a:ext cx="6768752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Сколько козлят было </a:t>
            </a:r>
          </a:p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у «многодетной» мамы-козы?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лнце 2">
            <a:hlinkClick r:id="rId2" action="ppaction://hlinksldjump"/>
          </p:cNvPr>
          <p:cNvSpPr/>
          <p:nvPr/>
        </p:nvSpPr>
        <p:spPr>
          <a:xfrm>
            <a:off x="7967933" y="5949280"/>
            <a:ext cx="564507" cy="57606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95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0" t="1" r="-368" b="-1465"/>
          <a:stretch/>
        </p:blipFill>
        <p:spPr bwMode="auto">
          <a:xfrm rot="20632701">
            <a:off x="1028700" y="1287897"/>
            <a:ext cx="70866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3933056"/>
            <a:ext cx="46864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atin typeface="Calibri" pitchFamily="34" charset="0"/>
              </a:rPr>
              <a:t>линейка</a:t>
            </a:r>
            <a:endParaRPr lang="ru-RU" sz="8800" b="1" dirty="0">
              <a:latin typeface="Calibri" pitchFamily="34" charset="0"/>
            </a:endParaRPr>
          </a:p>
        </p:txBody>
      </p:sp>
      <p:pic>
        <p:nvPicPr>
          <p:cNvPr id="102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237312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80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556792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Часть прямой,</a:t>
            </a:r>
          </a:p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у которой есть </a:t>
            </a:r>
          </a:p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начало и конец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21288"/>
            <a:ext cx="63341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53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V="1">
            <a:off x="1187624" y="1412776"/>
            <a:ext cx="6048672" cy="172819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1079632" y="3068960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128304" y="1340768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483768" y="3854658"/>
            <a:ext cx="52565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atin typeface="Calibri" pitchFamily="34" charset="0"/>
              </a:rPr>
              <a:t>отрезок</a:t>
            </a:r>
            <a:endParaRPr lang="ru-RU" sz="8800" b="1" dirty="0">
              <a:latin typeface="Calibri" pitchFamily="34" charset="0"/>
            </a:endParaRPr>
          </a:p>
        </p:txBody>
      </p:sp>
      <p:pic>
        <p:nvPicPr>
          <p:cNvPr id="307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237312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70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136933"/>
            <a:ext cx="77768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Прямоугольник,</a:t>
            </a:r>
          </a:p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у которого</a:t>
            </a:r>
          </a:p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все стороны равны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949280"/>
            <a:ext cx="63341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98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8144" y="980728"/>
            <a:ext cx="2700000" cy="2700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547664" y="4293096"/>
            <a:ext cx="6192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atin typeface="Calibri" pitchFamily="34" charset="0"/>
              </a:rPr>
              <a:t>квадрат</a:t>
            </a:r>
            <a:endParaRPr lang="ru-RU" sz="8800" b="1" dirty="0">
              <a:latin typeface="Calibri" pitchFamily="34" charset="0"/>
            </a:endParaRPr>
          </a:p>
        </p:txBody>
      </p:sp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65304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49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5689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Какие прямые пересекаются</a:t>
            </a:r>
          </a:p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под прямым углом?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3717032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1. Параллельные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4593902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2. Перпендикулярные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5457998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3. Пересекающиеся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80" y="622892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22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4" grpId="2"/>
      <p:bldP spid="5" grpId="0"/>
      <p:bldP spid="5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56886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Фигура, </a:t>
            </a:r>
          </a:p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образованная</a:t>
            </a:r>
          </a:p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двумя лучами, выходящими</a:t>
            </a:r>
          </a:p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из одной точки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6156176" y="3861048"/>
            <a:ext cx="936104" cy="18315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6156176" y="5661248"/>
            <a:ext cx="18722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Дуга 9"/>
          <p:cNvSpPr/>
          <p:nvPr/>
        </p:nvSpPr>
        <p:spPr>
          <a:xfrm rot="446421">
            <a:off x="5935245" y="4933783"/>
            <a:ext cx="1080000" cy="1260000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084184" y="5589240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79712" y="1942430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Calibri" pitchFamily="34" charset="0"/>
              </a:rPr>
              <a:t>угол</a:t>
            </a:r>
            <a:endParaRPr lang="ru-RU" sz="9600" b="1" dirty="0">
              <a:latin typeface="Calibri" pitchFamily="34" charset="0"/>
            </a:endParaRPr>
          </a:p>
        </p:txBody>
      </p:sp>
      <p:pic>
        <p:nvPicPr>
          <p:cNvPr id="717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850" y="6182872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53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4932" y="476672"/>
                <a:ext cx="8149516" cy="4616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6600" b="1" dirty="0" smtClean="0">
                    <a:latin typeface="Times New Roman" pitchFamily="18" charset="0"/>
                    <a:cs typeface="Times New Roman" pitchFamily="18" charset="0"/>
                  </a:rPr>
                  <a:t>Какой из этих углов острый?</a:t>
                </a:r>
              </a:p>
              <a:p>
                <a:pPr algn="ctr"/>
                <a:endParaRPr lang="ru-RU" sz="54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sz="5400" b="1" dirty="0" smtClean="0">
                    <a:latin typeface="Times New Roman" pitchFamily="18" charset="0"/>
                    <a:cs typeface="Times New Roman" pitchFamily="18" charset="0"/>
                  </a:rPr>
                  <a:t>                     </a:t>
                </a:r>
              </a:p>
              <a:p>
                <a:pPr algn="ctr"/>
                <a:r>
                  <a:rPr lang="ru-RU" sz="5400" b="1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ru-RU" sz="5400" b="1" i="0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ru-RU" sz="5400" b="1" dirty="0" smtClean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:endParaRPr lang="ru-RU" sz="5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32" y="476672"/>
                <a:ext cx="8149516" cy="4616648"/>
              </a:xfrm>
              <a:prstGeom prst="rect">
                <a:avLst/>
              </a:prstGeom>
              <a:blipFill rotWithShape="1">
                <a:blip r:embed="rId2"/>
                <a:stretch>
                  <a:fillRect l="-2994" t="-4485" r="-52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>
            <a:off x="539552" y="2996952"/>
            <a:ext cx="1368152" cy="12241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907704" y="4221088"/>
            <a:ext cx="16561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835696" y="4149080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 rot="20881806">
            <a:off x="1043374" y="3915768"/>
            <a:ext cx="1296000" cy="828000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691374" y="3140968"/>
            <a:ext cx="14404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140˚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699792" y="3320410"/>
            <a:ext cx="144000" cy="144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395592" y="401187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1907704" y="4869161"/>
            <a:ext cx="792088" cy="14401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907696" y="6165304"/>
            <a:ext cx="1512176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Дуга 16"/>
          <p:cNvSpPr/>
          <p:nvPr/>
        </p:nvSpPr>
        <p:spPr>
          <a:xfrm>
            <a:off x="1835696" y="5877272"/>
            <a:ext cx="684000" cy="684000"/>
          </a:xfrm>
          <a:prstGeom prst="arc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339752" y="5373216"/>
            <a:ext cx="1296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059832" y="5479085"/>
            <a:ext cx="144000" cy="144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395592" y="5890046"/>
            <a:ext cx="440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7812360" y="2780928"/>
            <a:ext cx="0" cy="144015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6012160" y="4221080"/>
            <a:ext cx="18002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Дуга 26"/>
          <p:cNvSpPr/>
          <p:nvPr/>
        </p:nvSpPr>
        <p:spPr>
          <a:xfrm rot="16411127">
            <a:off x="7369009" y="3838716"/>
            <a:ext cx="828000" cy="756000"/>
          </a:xfrm>
          <a:prstGeom prst="arc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90689" y="3193221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7452336" y="3429000"/>
            <a:ext cx="144000" cy="1440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7812360" y="3861048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5076056" y="6237312"/>
            <a:ext cx="15548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6630881" y="4869161"/>
            <a:ext cx="374715" cy="135011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Дуга 35"/>
          <p:cNvSpPr/>
          <p:nvPr/>
        </p:nvSpPr>
        <p:spPr>
          <a:xfrm rot="16200000">
            <a:off x="6372288" y="5805352"/>
            <a:ext cx="756000" cy="828000"/>
          </a:xfrm>
          <a:prstGeom prst="arc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5400000" y="5395863"/>
            <a:ext cx="1044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105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668" y="5417790"/>
            <a:ext cx="176213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6588224" y="5890046"/>
            <a:ext cx="590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6558881" y="6165304"/>
            <a:ext cx="144000" cy="14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268" y="4143197"/>
            <a:ext cx="1651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37312"/>
            <a:ext cx="1651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30932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35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1" grpId="0" animBg="1"/>
      <p:bldP spid="12" grpId="0"/>
      <p:bldP spid="27" grpId="0" animBg="1"/>
      <p:bldP spid="28" grpId="0"/>
      <p:bldP spid="28" grpId="1"/>
      <p:bldP spid="29" grpId="0" animBg="1"/>
      <p:bldP spid="30" grpId="0"/>
      <p:bldP spid="36" grpId="0" animBg="1"/>
      <p:bldP spid="37" grpId="0"/>
      <p:bldP spid="38" grpId="0"/>
      <p:bldP spid="3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6638" y="1916832"/>
            <a:ext cx="77768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Сколько кг</a:t>
            </a:r>
          </a:p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в половине тонны?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2048" y="2996952"/>
            <a:ext cx="8748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1т = 1000кг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474" y="4509120"/>
            <a:ext cx="8373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1000кг : 2 = 500кг</a:t>
            </a:r>
          </a:p>
        </p:txBody>
      </p:sp>
      <p:pic>
        <p:nvPicPr>
          <p:cNvPr id="5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237312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67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692696"/>
            <a:ext cx="712879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Найди пример,</a:t>
            </a:r>
          </a:p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ответ которого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3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237312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2047" y="3212976"/>
            <a:ext cx="2880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) 9 х 3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4913292"/>
            <a:ext cx="3024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) 7 х 5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3212976"/>
            <a:ext cx="3312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) 8 х 2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2104" y="4869160"/>
            <a:ext cx="34563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) 6 х 4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30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9638"/>
            <a:ext cx="3810000" cy="5038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5436096" y="2564904"/>
            <a:ext cx="27363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семь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8316416" y="6212836"/>
            <a:ext cx="288032" cy="288032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423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484784"/>
            <a:ext cx="69127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Найти</a:t>
            </a:r>
          </a:p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третью часть </a:t>
            </a:r>
          </a:p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от числа 60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4-конечная звезда 2">
            <a:hlinkClick r:id="rId2" action="ppaction://hlinksldjump"/>
          </p:cNvPr>
          <p:cNvSpPr/>
          <p:nvPr/>
        </p:nvSpPr>
        <p:spPr>
          <a:xfrm>
            <a:off x="8232470" y="6093296"/>
            <a:ext cx="540000" cy="5400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3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71600" y="982359"/>
                <a:ext cx="7416824" cy="2048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8000" b="1" dirty="0" smtClean="0">
                    <a:latin typeface="Times New Roman" pitchFamily="18" charset="0"/>
                    <a:cs typeface="Times New Roman" pitchFamily="18" charset="0"/>
                  </a:rPr>
                  <a:t>Найти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8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88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8800" b="1" i="1" smtClean="0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8000" b="1" dirty="0" smtClean="0">
                    <a:latin typeface="Times New Roman" pitchFamily="18" charset="0"/>
                    <a:cs typeface="Times New Roman" pitchFamily="18" charset="0"/>
                  </a:rPr>
                  <a:t>  от 60</a:t>
                </a:r>
                <a:endParaRPr lang="ru-RU" sz="8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982359"/>
                <a:ext cx="7416824" cy="2048446"/>
              </a:xfrm>
              <a:prstGeom prst="rect">
                <a:avLst/>
              </a:prstGeom>
              <a:blipFill rotWithShape="1">
                <a:blip r:embed="rId2"/>
                <a:stretch>
                  <a:fillRect l="-6984" r="-411" b="-10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331640" y="3854658"/>
            <a:ext cx="70567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60 : 3   1 = 20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355976" y="4587626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237312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45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764704"/>
            <a:ext cx="784887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Взяли две монеты</a:t>
            </a:r>
          </a:p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на общую сумму 15р.</a:t>
            </a:r>
          </a:p>
          <a:p>
            <a:pPr algn="ctr"/>
            <a:endParaRPr lang="ru-RU" sz="6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Что это за монеты?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4-конечная звезда 2">
            <a:hlinkClick r:id="rId2" action="ppaction://hlinksldjump"/>
          </p:cNvPr>
          <p:cNvSpPr/>
          <p:nvPr/>
        </p:nvSpPr>
        <p:spPr>
          <a:xfrm>
            <a:off x="8232470" y="6093296"/>
            <a:ext cx="540000" cy="5400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86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39"/>
            <a:ext cx="3213411" cy="321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016" y="1556792"/>
            <a:ext cx="388843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237312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1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980728"/>
            <a:ext cx="763284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Найдите </a:t>
            </a:r>
          </a:p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ответ примера:</a:t>
            </a:r>
          </a:p>
          <a:p>
            <a:pPr algn="ctr"/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5 + 5 · 5 – 5  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4-конечная звезда 2">
            <a:hlinkClick r:id="rId2" action="ppaction://hlinksldjump"/>
          </p:cNvPr>
          <p:cNvSpPr/>
          <p:nvPr/>
        </p:nvSpPr>
        <p:spPr>
          <a:xfrm>
            <a:off x="8232470" y="6093296"/>
            <a:ext cx="540000" cy="5400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27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548680"/>
            <a:ext cx="65527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5 + 5 · 5 – 5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2126466"/>
            <a:ext cx="6840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1)  5 </a:t>
            </a:r>
            <a:r>
              <a:rPr lang="ru-RU" sz="8800" b="1" dirty="0">
                <a:latin typeface="Times New Roman" pitchFamily="18" charset="0"/>
                <a:cs typeface="Times New Roman" pitchFamily="18" charset="0"/>
              </a:rPr>
              <a:t>· 5 </a:t>
            </a:r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= 25</a:t>
            </a:r>
            <a:endParaRPr lang="ru-RU" sz="880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3577400"/>
            <a:ext cx="72986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2) 5 </a:t>
            </a:r>
            <a:r>
              <a:rPr lang="ru-RU" sz="8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25 = 30 </a:t>
            </a:r>
            <a:endParaRPr lang="ru-RU" sz="8800" dirty="0"/>
          </a:p>
        </p:txBody>
      </p:sp>
      <p:sp>
        <p:nvSpPr>
          <p:cNvPr id="5" name="TextBox 4"/>
          <p:cNvSpPr txBox="1"/>
          <p:nvPr/>
        </p:nvSpPr>
        <p:spPr>
          <a:xfrm>
            <a:off x="719572" y="5013176"/>
            <a:ext cx="68767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3) 30 </a:t>
            </a:r>
            <a:r>
              <a:rPr lang="ru-RU" sz="88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5 = 25 </a:t>
            </a:r>
            <a:endParaRPr lang="ru-RU" sz="8800" dirty="0"/>
          </a:p>
        </p:txBody>
      </p:sp>
      <p:sp>
        <p:nvSpPr>
          <p:cNvPr id="7" name="TextBox 6"/>
          <p:cNvSpPr txBox="1"/>
          <p:nvPr/>
        </p:nvSpPr>
        <p:spPr>
          <a:xfrm>
            <a:off x="6408204" y="548680"/>
            <a:ext cx="30603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25</a:t>
            </a:r>
            <a:endParaRPr lang="ru-RU" sz="9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237312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28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908720"/>
            <a:ext cx="73448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Сейчас 6 часов вечера. Сколько времени осталось до полночи?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&amp;Acy;&amp;ncy;&amp;icy;&amp;mcy;&amp;acy;&amp;shcy;&amp;kcy;&amp;icy; &amp;CHcy;&amp;acy;&amp;scy;&amp;ycy;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77" y="1168545"/>
            <a:ext cx="4348687" cy="434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52120" y="3270463"/>
            <a:ext cx="23762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0" dirty="0" smtClean="0">
                <a:latin typeface="+mj-lt"/>
              </a:rPr>
              <a:t>6ч</a:t>
            </a:r>
            <a:endParaRPr lang="ru-RU" sz="14000" dirty="0">
              <a:latin typeface="+mj-lt"/>
            </a:endParaRPr>
          </a:p>
        </p:txBody>
      </p:sp>
      <p:pic>
        <p:nvPicPr>
          <p:cNvPr id="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237312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44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3" y="-140042"/>
            <a:ext cx="8784976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6600" b="1" dirty="0" smtClean="0">
                <a:latin typeface="+mj-lt"/>
              </a:rPr>
              <a:t>Среди фигур выбрать лишнюю</a:t>
            </a:r>
            <a:endParaRPr lang="ru-RU" sz="6600" b="1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9612" y="2348880"/>
            <a:ext cx="2376264" cy="144016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115616" y="4365104"/>
            <a:ext cx="3096344" cy="1728192"/>
          </a:xfrm>
          <a:prstGeom prst="triangl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076056" y="2132856"/>
            <a:ext cx="2880320" cy="1656184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авильный пятиугольник 5"/>
          <p:cNvSpPr/>
          <p:nvPr/>
        </p:nvSpPr>
        <p:spPr>
          <a:xfrm>
            <a:off x="4788024" y="4077072"/>
            <a:ext cx="2808312" cy="2160240"/>
          </a:xfrm>
          <a:prstGeom prst="pentagon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051720" y="2577678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2420888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4953942"/>
            <a:ext cx="792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4725144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237312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82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/>
      <p:bldP spid="9" grpId="0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/>
              </a:rPr>
              <a:t>Среди величин найти лишнюю</a:t>
            </a:r>
            <a:endParaRPr lang="ru-RU" sz="660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2276872"/>
            <a:ext cx="13681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dirty="0" smtClean="0">
                <a:latin typeface="+mj-lt"/>
              </a:rPr>
              <a:t>г</a:t>
            </a:r>
            <a:endParaRPr lang="ru-RU" sz="120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52020" y="2276872"/>
            <a:ext cx="2376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dirty="0" smtClean="0">
                <a:latin typeface="+mj-lt"/>
              </a:rPr>
              <a:t>км</a:t>
            </a:r>
            <a:endParaRPr lang="ru-RU" sz="120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696" y="4362531"/>
            <a:ext cx="180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dirty="0" smtClean="0">
                <a:latin typeface="+mj-lt"/>
              </a:rPr>
              <a:t>кг</a:t>
            </a:r>
            <a:endParaRPr lang="ru-RU" sz="120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38074" y="4362531"/>
            <a:ext cx="14041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dirty="0" smtClean="0">
                <a:latin typeface="+mj-lt"/>
              </a:rPr>
              <a:t>ц</a:t>
            </a:r>
            <a:endParaRPr lang="ru-RU" sz="12000" dirty="0">
              <a:latin typeface="+mj-lt"/>
            </a:endParaRPr>
          </a:p>
        </p:txBody>
      </p:sp>
      <p:pic>
        <p:nvPicPr>
          <p:cNvPr id="11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237312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34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величин найти лишнюю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7684" y="4361975"/>
            <a:ext cx="2232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dirty="0" smtClean="0">
                <a:latin typeface="+mj-lt"/>
              </a:rPr>
              <a:t>см</a:t>
            </a:r>
            <a:endParaRPr lang="ru-RU" sz="12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3945" y="2567443"/>
            <a:ext cx="23042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dirty="0" smtClean="0">
                <a:latin typeface="+mj-lt"/>
              </a:rPr>
              <a:t>км</a:t>
            </a:r>
            <a:endParaRPr lang="ru-RU" sz="120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9929" y="4364600"/>
            <a:ext cx="2448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dirty="0" smtClean="0">
                <a:latin typeface="+mj-lt"/>
              </a:rPr>
              <a:t>мм</a:t>
            </a:r>
            <a:endParaRPr lang="ru-RU" sz="120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2567443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dirty="0" smtClean="0">
                <a:latin typeface="+mj-lt"/>
              </a:rPr>
              <a:t>мин</a:t>
            </a:r>
            <a:endParaRPr lang="ru-RU" sz="12000" dirty="0">
              <a:latin typeface="+mj-lt"/>
            </a:endParaRPr>
          </a:p>
        </p:txBody>
      </p:sp>
      <p:pic>
        <p:nvPicPr>
          <p:cNvPr id="11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237312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79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700808"/>
            <a:ext cx="58326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Сколько</a:t>
            </a:r>
          </a:p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суток </a:t>
            </a:r>
          </a:p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в неделе?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21288"/>
            <a:ext cx="58578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21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величин найти лишнюю</a:t>
            </a:r>
            <a:endParaRPr lang="ru-RU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1619672" y="2708920"/>
            <a:ext cx="180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/>
              <a:t>год</a:t>
            </a:r>
            <a:endParaRPr lang="ru-RU" sz="8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4509120"/>
            <a:ext cx="2448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/>
              <a:t>мин</a:t>
            </a:r>
            <a:endParaRPr lang="ru-RU" sz="8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57692" y="2708920"/>
            <a:ext cx="26642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/>
              <a:t>мес.</a:t>
            </a:r>
            <a:endParaRPr lang="ru-RU" sz="8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4509120"/>
            <a:ext cx="25289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/>
              <a:t>кг</a:t>
            </a:r>
            <a:endParaRPr lang="ru-RU" sz="8800" b="1" dirty="0"/>
          </a:p>
        </p:txBody>
      </p:sp>
      <p:pic>
        <p:nvPicPr>
          <p:cNvPr id="11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237312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88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6" presetClass="emph" presetSubtype="0" fill="hold" grpId="2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7" grpId="2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</a:t>
            </a:r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чисел </a:t>
            </a:r>
            <a:r>
              <a:rPr lang="ru-RU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найти </a:t>
            </a:r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лишнее</a:t>
            </a:r>
            <a:endParaRPr lang="ru-RU" sz="6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732240" y="2132856"/>
                <a:ext cx="1656184" cy="1991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6600" b="1" i="1" smtClean="0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6600" b="1" i="0" smtClean="0">
                              <a:effectLst/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ru-RU" sz="6600" b="1" i="0" smtClean="0">
                              <a:effectLst/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ru-RU" sz="66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2132856"/>
                <a:ext cx="1656184" cy="199131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14049" y="4581128"/>
                <a:ext cx="2448272" cy="2042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8800" b="1" dirty="0" smtClean="0"/>
                  <a:t>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8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8800" b="1" i="1" smtClean="0">
                            <a:latin typeface="Cambria Math"/>
                          </a:rPr>
                          <m:t>𝟔</m:t>
                        </m:r>
                      </m:num>
                      <m:den>
                        <m:r>
                          <a:rPr lang="ru-RU" sz="8800" b="1" i="1" smtClean="0">
                            <a:latin typeface="Cambria Math"/>
                          </a:rPr>
                          <m:t>𝟏𝟏</m:t>
                        </m:r>
                      </m:den>
                    </m:f>
                  </m:oMath>
                </a14:m>
                <a:endParaRPr lang="ru-RU" sz="88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049" y="4581128"/>
                <a:ext cx="2448272" cy="2042034"/>
              </a:xfrm>
              <a:prstGeom prst="rect">
                <a:avLst/>
              </a:prstGeom>
              <a:blipFill rotWithShape="1">
                <a:blip r:embed="rId3"/>
                <a:stretch>
                  <a:fillRect l="-23940" t="-299" b="-149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552" y="1988840"/>
                <a:ext cx="2700300" cy="2048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8800" b="1" dirty="0" smtClean="0"/>
                  <a:t>14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8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88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8800" b="1" i="1" smtClean="0"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endParaRPr lang="ru-RU" sz="8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988840"/>
                <a:ext cx="2700300" cy="2048446"/>
              </a:xfrm>
              <a:prstGeom prst="rect">
                <a:avLst/>
              </a:prstGeom>
              <a:blipFill rotWithShape="1">
                <a:blip r:embed="rId4"/>
                <a:stretch>
                  <a:fillRect l="-21719" t="-298" b="-14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20072" y="4444774"/>
                <a:ext cx="2592288" cy="2043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8800" b="1" dirty="0" smtClean="0"/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8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8800" b="1" i="1" smtClean="0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ru-RU" sz="8800" b="1" i="1" smtClean="0">
                            <a:latin typeface="Cambria Math"/>
                          </a:rPr>
                          <m:t>𝟏𝟕</m:t>
                        </m:r>
                      </m:den>
                    </m:f>
                  </m:oMath>
                </a14:m>
                <a:endParaRPr lang="ru-RU" sz="8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4444774"/>
                <a:ext cx="2592288" cy="2043252"/>
              </a:xfrm>
              <a:prstGeom prst="rect">
                <a:avLst/>
              </a:prstGeom>
              <a:blipFill rotWithShape="1">
                <a:blip r:embed="rId5"/>
                <a:stretch>
                  <a:fillRect l="-22300" t="-299" b="-149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237312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8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</a:t>
            </a:r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чисел </a:t>
            </a:r>
            <a:r>
              <a:rPr lang="ru-RU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найти </a:t>
            </a:r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лишнее</a:t>
            </a:r>
            <a:endParaRPr lang="ru-RU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1308900" y="2564904"/>
            <a:ext cx="2592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atin typeface="+mj-lt"/>
              </a:rPr>
              <a:t>15р.</a:t>
            </a:r>
            <a:endParaRPr lang="ru-RU" sz="88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4797152"/>
            <a:ext cx="2110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atin typeface="+mj-lt"/>
              </a:rPr>
              <a:t>8</a:t>
            </a:r>
            <a:r>
              <a:rPr lang="en-US" sz="8800" b="1" dirty="0" smtClean="0">
                <a:latin typeface="+mj-lt"/>
              </a:rPr>
              <a:t>$</a:t>
            </a:r>
            <a:endParaRPr lang="ru-RU" sz="88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2586644"/>
            <a:ext cx="28803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atin typeface="+mj-lt"/>
              </a:rPr>
              <a:t>72к.</a:t>
            </a:r>
            <a:endParaRPr lang="ru-RU" sz="88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4718754"/>
            <a:ext cx="2448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atin typeface="+mj-lt"/>
              </a:rPr>
              <a:t>9р.</a:t>
            </a:r>
            <a:endParaRPr lang="ru-RU" sz="8800" b="1" dirty="0">
              <a:latin typeface="+mj-lt"/>
            </a:endParaRPr>
          </a:p>
        </p:txBody>
      </p:sp>
      <p:pic>
        <p:nvPicPr>
          <p:cNvPr id="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237312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89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43908" y="2533546"/>
            <a:ext cx="16561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1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8273" y="1817600"/>
            <a:ext cx="52925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понедельник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21840" y="3423077"/>
            <a:ext cx="36724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вторник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5127313"/>
            <a:ext cx="24482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среда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5011" y="4728242"/>
            <a:ext cx="31131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четверг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772" y="3212976"/>
            <a:ext cx="3491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пятница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873" y="1888956"/>
            <a:ext cx="36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суббота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712" y="404664"/>
            <a:ext cx="49743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воскресенье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237312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15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772816"/>
            <a:ext cx="7560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Назовите </a:t>
            </a:r>
          </a:p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наибольшее двузначное число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578" y="5949280"/>
            <a:ext cx="58578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94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2276872"/>
            <a:ext cx="9361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0" b="1" dirty="0" smtClean="0">
                <a:cs typeface="Times New Roman" pitchFamily="18" charset="0"/>
              </a:rPr>
              <a:t>9</a:t>
            </a:r>
            <a:endParaRPr lang="ru-RU" sz="12000" b="1" dirty="0"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1296" y="2276872"/>
            <a:ext cx="7920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>
                <a:cs typeface="Times New Roman" pitchFamily="18" charset="0"/>
              </a:rPr>
              <a:t>9</a:t>
            </a:r>
          </a:p>
          <a:p>
            <a:endParaRPr lang="ru-RU" dirty="0"/>
          </a:p>
        </p:txBody>
      </p:sp>
      <p:pic>
        <p:nvPicPr>
          <p:cNvPr id="512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237312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48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484784"/>
            <a:ext cx="57606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Назовите наименьшее трёхзначное число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877272"/>
            <a:ext cx="58578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47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954</TotalTime>
  <Words>512</Words>
  <Application>Microsoft Office PowerPoint</Application>
  <PresentationFormat>Экран (4:3)</PresentationFormat>
  <Paragraphs>222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Апекс</vt:lpstr>
      <vt:lpstr>Математическая  игра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Среди величин найти лишнюю</vt:lpstr>
      <vt:lpstr>Среди величин найти лишнюю</vt:lpstr>
      <vt:lpstr>Среди величин найти лишнюю</vt:lpstr>
      <vt:lpstr>Среди чисел найти лишнее</vt:lpstr>
      <vt:lpstr>Среди чисел найти лишнее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106</cp:revision>
  <dcterms:created xsi:type="dcterms:W3CDTF">2013-03-10T11:25:34Z</dcterms:created>
  <dcterms:modified xsi:type="dcterms:W3CDTF">2014-11-19T12:27:30Z</dcterms:modified>
</cp:coreProperties>
</file>