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4" r:id="rId18"/>
    <p:sldId id="273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DEF2E-C275-4B38-AE9E-04C553AE17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3BFEF-97B8-4818-A389-4A63F63E0CD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сосна</a:t>
          </a:r>
          <a:endParaRPr lang="ru-RU" sz="4000" b="1" dirty="0">
            <a:solidFill>
              <a:srgbClr val="002060"/>
            </a:solidFill>
          </a:endParaRPr>
        </a:p>
      </dgm:t>
    </dgm:pt>
    <dgm:pt modelId="{28EB2FA6-F17F-460E-93CB-3FC6435BCB97}" type="parTrans" cxnId="{9AAA45C9-AB11-4768-992C-5FA4FC033690}">
      <dgm:prSet/>
      <dgm:spPr/>
      <dgm:t>
        <a:bodyPr/>
        <a:lstStyle/>
        <a:p>
          <a:endParaRPr lang="ru-RU"/>
        </a:p>
      </dgm:t>
    </dgm:pt>
    <dgm:pt modelId="{E7A05A70-5CBA-41F0-A8BA-DCEC7061E97F}" type="sibTrans" cxnId="{9AAA45C9-AB11-4768-992C-5FA4FC033690}">
      <dgm:prSet/>
      <dgm:spPr/>
      <dgm:t>
        <a:bodyPr/>
        <a:lstStyle/>
        <a:p>
          <a:endParaRPr lang="ru-RU"/>
        </a:p>
      </dgm:t>
    </dgm:pt>
    <dgm:pt modelId="{E15C86FD-0D8A-4872-9F21-4ECC0882B3D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Жук-короед</a:t>
          </a:r>
          <a:endParaRPr lang="ru-RU" b="1" dirty="0">
            <a:solidFill>
              <a:srgbClr val="FFFF00"/>
            </a:solidFill>
          </a:endParaRPr>
        </a:p>
      </dgm:t>
    </dgm:pt>
    <dgm:pt modelId="{8776FE05-21DA-4B66-B766-9BCC6FEB2855}" type="parTrans" cxnId="{A5EC34BF-2B73-4642-97F9-5C6F4C149CC8}">
      <dgm:prSet/>
      <dgm:spPr/>
      <dgm:t>
        <a:bodyPr/>
        <a:lstStyle/>
        <a:p>
          <a:endParaRPr lang="ru-RU"/>
        </a:p>
      </dgm:t>
    </dgm:pt>
    <dgm:pt modelId="{D7354DAB-CD08-4765-8A86-5DDA42053B72}" type="sibTrans" cxnId="{A5EC34BF-2B73-4642-97F9-5C6F4C149CC8}">
      <dgm:prSet/>
      <dgm:spPr/>
      <dgm:t>
        <a:bodyPr/>
        <a:lstStyle/>
        <a:p>
          <a:endParaRPr lang="ru-RU"/>
        </a:p>
      </dgm:t>
    </dgm:pt>
    <dgm:pt modelId="{88035435-AEF8-44D2-8A59-7595EA71F8E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ястреб</a:t>
          </a:r>
          <a:endParaRPr lang="ru-RU" b="1" dirty="0">
            <a:solidFill>
              <a:srgbClr val="002060"/>
            </a:solidFill>
          </a:endParaRPr>
        </a:p>
      </dgm:t>
    </dgm:pt>
    <dgm:pt modelId="{51BE6F40-3A93-4C19-95D7-52F57EC5FA80}" type="parTrans" cxnId="{A58D6BD3-2050-4BC7-AEF3-2D3A688C9131}">
      <dgm:prSet/>
      <dgm:spPr/>
      <dgm:t>
        <a:bodyPr/>
        <a:lstStyle/>
        <a:p>
          <a:endParaRPr lang="ru-RU"/>
        </a:p>
      </dgm:t>
    </dgm:pt>
    <dgm:pt modelId="{758918B5-E140-440A-BF76-5841257AA101}" type="sibTrans" cxnId="{A58D6BD3-2050-4BC7-AEF3-2D3A688C9131}">
      <dgm:prSet/>
      <dgm:spPr/>
      <dgm:t>
        <a:bodyPr/>
        <a:lstStyle/>
        <a:p>
          <a:endParaRPr lang="ru-RU"/>
        </a:p>
      </dgm:t>
    </dgm:pt>
    <dgm:pt modelId="{0E44DB7B-3CCF-4D60-BA30-9A9EC4AF27EA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дятел</a:t>
          </a:r>
          <a:endParaRPr lang="ru-RU" b="1" dirty="0">
            <a:solidFill>
              <a:srgbClr val="FF0000"/>
            </a:solidFill>
          </a:endParaRPr>
        </a:p>
      </dgm:t>
    </dgm:pt>
    <dgm:pt modelId="{18E1F7FA-4BA8-4777-B19F-863AB21E17DB}" type="sibTrans" cxnId="{8B647162-7A14-424E-8464-CBE787C0C9B7}">
      <dgm:prSet/>
      <dgm:spPr/>
      <dgm:t>
        <a:bodyPr/>
        <a:lstStyle/>
        <a:p>
          <a:endParaRPr lang="ru-RU"/>
        </a:p>
      </dgm:t>
    </dgm:pt>
    <dgm:pt modelId="{90150A50-40F3-4193-8F98-B6B16222E3E6}" type="parTrans" cxnId="{8B647162-7A14-424E-8464-CBE787C0C9B7}">
      <dgm:prSet/>
      <dgm:spPr/>
      <dgm:t>
        <a:bodyPr/>
        <a:lstStyle/>
        <a:p>
          <a:endParaRPr lang="ru-RU"/>
        </a:p>
      </dgm:t>
    </dgm:pt>
    <dgm:pt modelId="{262DD5CF-3474-40C4-B7D0-704DB27764EB}" type="pres">
      <dgm:prSet presAssocID="{7FADEF2E-C275-4B38-AE9E-04C553AE174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CAC88-AE7B-4F66-ADBC-D20751563A5D}" type="pres">
      <dgm:prSet presAssocID="{7FADEF2E-C275-4B38-AE9E-04C553AE1742}" presName="arrow" presStyleLbl="bgShp" presStyleIdx="0" presStyleCnt="1" custScaleX="117647"/>
      <dgm:spPr>
        <a:solidFill>
          <a:schemeClr val="tx2">
            <a:lumMod val="60000"/>
            <a:lumOff val="40000"/>
          </a:schemeClr>
        </a:solidFill>
      </dgm:spPr>
    </dgm:pt>
    <dgm:pt modelId="{519CA196-6FD4-4B59-ACBF-F00EFEC7B520}" type="pres">
      <dgm:prSet presAssocID="{7FADEF2E-C275-4B38-AE9E-04C553AE1742}" presName="linearProcess" presStyleCnt="0"/>
      <dgm:spPr/>
    </dgm:pt>
    <dgm:pt modelId="{6A3E2BAB-BE39-4E6A-A03A-B491D192CAA6}" type="pres">
      <dgm:prSet presAssocID="{70D3BFEF-97B8-4818-A389-4A63F63E0CD4}" presName="textNode" presStyleLbl="node1" presStyleIdx="0" presStyleCnt="4" custScaleX="62178" custLinFactNeighborX="-68035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FBAC-57C8-4D07-BF4D-3F61A4600E26}" type="pres">
      <dgm:prSet presAssocID="{E7A05A70-5CBA-41F0-A8BA-DCEC7061E97F}" presName="sibTrans" presStyleCnt="0"/>
      <dgm:spPr/>
    </dgm:pt>
    <dgm:pt modelId="{623D224C-2A08-4A14-8E2C-38A7D9D5294A}" type="pres">
      <dgm:prSet presAssocID="{E15C86FD-0D8A-4872-9F21-4ECC0882B3D1}" presName="textNode" presStyleLbl="node1" presStyleIdx="1" presStyleCnt="4" custScaleX="64458" custLinFactX="-2488" custLinFactNeighborX="-100000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AC214-8860-4CFA-9FB2-5646491D5C96}" type="pres">
      <dgm:prSet presAssocID="{D7354DAB-CD08-4765-8A86-5DDA42053B72}" presName="sibTrans" presStyleCnt="0"/>
      <dgm:spPr/>
    </dgm:pt>
    <dgm:pt modelId="{F789C897-97D2-4889-A0AB-9A56169ACA00}" type="pres">
      <dgm:prSet presAssocID="{88035435-AEF8-44D2-8A59-7595EA71F8E7}" presName="textNode" presStyleLbl="node1" presStyleIdx="2" presStyleCnt="4" custScaleX="60068" custLinFactX="25182" custLinFactNeighborX="100000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7253-D73E-46B5-BB29-11345227D4D8}" type="pres">
      <dgm:prSet presAssocID="{758918B5-E140-440A-BF76-5841257AA101}" presName="sibTrans" presStyleCnt="0"/>
      <dgm:spPr/>
    </dgm:pt>
    <dgm:pt modelId="{D0925AB5-6CC2-425B-8115-CE426933753E}" type="pres">
      <dgm:prSet presAssocID="{0E44DB7B-3CCF-4D60-BA30-9A9EC4AF27EA}" presName="textNode" presStyleLbl="node1" presStyleIdx="3" presStyleCnt="4" custScaleX="60134" custLinFactX="-86181" custLinFactNeighborX="-100000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D6BD3-2050-4BC7-AEF3-2D3A688C9131}" srcId="{7FADEF2E-C275-4B38-AE9E-04C553AE1742}" destId="{88035435-AEF8-44D2-8A59-7595EA71F8E7}" srcOrd="2" destOrd="0" parTransId="{51BE6F40-3A93-4C19-95D7-52F57EC5FA80}" sibTransId="{758918B5-E140-440A-BF76-5841257AA101}"/>
    <dgm:cxn modelId="{9AAA45C9-AB11-4768-992C-5FA4FC033690}" srcId="{7FADEF2E-C275-4B38-AE9E-04C553AE1742}" destId="{70D3BFEF-97B8-4818-A389-4A63F63E0CD4}" srcOrd="0" destOrd="0" parTransId="{28EB2FA6-F17F-460E-93CB-3FC6435BCB97}" sibTransId="{E7A05A70-5CBA-41F0-A8BA-DCEC7061E97F}"/>
    <dgm:cxn modelId="{A5EC34BF-2B73-4642-97F9-5C6F4C149CC8}" srcId="{7FADEF2E-C275-4B38-AE9E-04C553AE1742}" destId="{E15C86FD-0D8A-4872-9F21-4ECC0882B3D1}" srcOrd="1" destOrd="0" parTransId="{8776FE05-21DA-4B66-B766-9BCC6FEB2855}" sibTransId="{D7354DAB-CD08-4765-8A86-5DDA42053B72}"/>
    <dgm:cxn modelId="{8B647162-7A14-424E-8464-CBE787C0C9B7}" srcId="{7FADEF2E-C275-4B38-AE9E-04C553AE1742}" destId="{0E44DB7B-3CCF-4D60-BA30-9A9EC4AF27EA}" srcOrd="3" destOrd="0" parTransId="{90150A50-40F3-4193-8F98-B6B16222E3E6}" sibTransId="{18E1F7FA-4BA8-4777-B19F-863AB21E17DB}"/>
    <dgm:cxn modelId="{848E8E3A-595D-426A-A72F-BFA0E814EF2C}" type="presOf" srcId="{70D3BFEF-97B8-4818-A389-4A63F63E0CD4}" destId="{6A3E2BAB-BE39-4E6A-A03A-B491D192CAA6}" srcOrd="0" destOrd="0" presId="urn:microsoft.com/office/officeart/2005/8/layout/hProcess9"/>
    <dgm:cxn modelId="{7DBF5461-246F-4D43-8F87-44659835C383}" type="presOf" srcId="{88035435-AEF8-44D2-8A59-7595EA71F8E7}" destId="{F789C897-97D2-4889-A0AB-9A56169ACA00}" srcOrd="0" destOrd="0" presId="urn:microsoft.com/office/officeart/2005/8/layout/hProcess9"/>
    <dgm:cxn modelId="{06D5CA16-DCC6-43D6-8A94-B62C005C031E}" type="presOf" srcId="{7FADEF2E-C275-4B38-AE9E-04C553AE1742}" destId="{262DD5CF-3474-40C4-B7D0-704DB27764EB}" srcOrd="0" destOrd="0" presId="urn:microsoft.com/office/officeart/2005/8/layout/hProcess9"/>
    <dgm:cxn modelId="{B8C74305-126B-4F09-A444-521B1B5907F3}" type="presOf" srcId="{E15C86FD-0D8A-4872-9F21-4ECC0882B3D1}" destId="{623D224C-2A08-4A14-8E2C-38A7D9D5294A}" srcOrd="0" destOrd="0" presId="urn:microsoft.com/office/officeart/2005/8/layout/hProcess9"/>
    <dgm:cxn modelId="{26924155-8DCD-4488-B67A-7E4F0D19B593}" type="presOf" srcId="{0E44DB7B-3CCF-4D60-BA30-9A9EC4AF27EA}" destId="{D0925AB5-6CC2-425B-8115-CE426933753E}" srcOrd="0" destOrd="0" presId="urn:microsoft.com/office/officeart/2005/8/layout/hProcess9"/>
    <dgm:cxn modelId="{E858B2AA-B90D-405D-96D7-FBF23270A204}" type="presParOf" srcId="{262DD5CF-3474-40C4-B7D0-704DB27764EB}" destId="{15ACAC88-AE7B-4F66-ADBC-D20751563A5D}" srcOrd="0" destOrd="0" presId="urn:microsoft.com/office/officeart/2005/8/layout/hProcess9"/>
    <dgm:cxn modelId="{0B44BE6C-E27A-4DA8-B06A-0CEE30EF5C76}" type="presParOf" srcId="{262DD5CF-3474-40C4-B7D0-704DB27764EB}" destId="{519CA196-6FD4-4B59-ACBF-F00EFEC7B520}" srcOrd="1" destOrd="0" presId="urn:microsoft.com/office/officeart/2005/8/layout/hProcess9"/>
    <dgm:cxn modelId="{DE333FDD-BAAE-4692-901F-EF610525AD4C}" type="presParOf" srcId="{519CA196-6FD4-4B59-ACBF-F00EFEC7B520}" destId="{6A3E2BAB-BE39-4E6A-A03A-B491D192CAA6}" srcOrd="0" destOrd="0" presId="urn:microsoft.com/office/officeart/2005/8/layout/hProcess9"/>
    <dgm:cxn modelId="{D63D3F4A-EC8A-4339-9B05-C97D00CC8071}" type="presParOf" srcId="{519CA196-6FD4-4B59-ACBF-F00EFEC7B520}" destId="{E2FDFBAC-57C8-4D07-BF4D-3F61A4600E26}" srcOrd="1" destOrd="0" presId="urn:microsoft.com/office/officeart/2005/8/layout/hProcess9"/>
    <dgm:cxn modelId="{BC0D9639-6287-4D0E-B326-B8AE339C8E4D}" type="presParOf" srcId="{519CA196-6FD4-4B59-ACBF-F00EFEC7B520}" destId="{623D224C-2A08-4A14-8E2C-38A7D9D5294A}" srcOrd="2" destOrd="0" presId="urn:microsoft.com/office/officeart/2005/8/layout/hProcess9"/>
    <dgm:cxn modelId="{62C67665-B522-4F8F-88A0-80088E259DDF}" type="presParOf" srcId="{519CA196-6FD4-4B59-ACBF-F00EFEC7B520}" destId="{0B1AC214-8860-4CFA-9FB2-5646491D5C96}" srcOrd="3" destOrd="0" presId="urn:microsoft.com/office/officeart/2005/8/layout/hProcess9"/>
    <dgm:cxn modelId="{799492FD-3BFE-4702-86C1-2D8E1F3A3EFD}" type="presParOf" srcId="{519CA196-6FD4-4B59-ACBF-F00EFEC7B520}" destId="{F789C897-97D2-4889-A0AB-9A56169ACA00}" srcOrd="4" destOrd="0" presId="urn:microsoft.com/office/officeart/2005/8/layout/hProcess9"/>
    <dgm:cxn modelId="{47E16CD7-514F-41CE-B662-82B40408FB5E}" type="presParOf" srcId="{519CA196-6FD4-4B59-ACBF-F00EFEC7B520}" destId="{B22F7253-D73E-46B5-BB29-11345227D4D8}" srcOrd="5" destOrd="0" presId="urn:microsoft.com/office/officeart/2005/8/layout/hProcess9"/>
    <dgm:cxn modelId="{9C135CBA-EBF5-48EE-8AE5-9DA8077279E8}" type="presParOf" srcId="{519CA196-6FD4-4B59-ACBF-F00EFEC7B520}" destId="{D0925AB5-6CC2-425B-8115-CE426933753E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779232-EA76-43B9-BC60-F329BE4097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systema.ru/08nature/mamm/074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domir.ru/place/images/dub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sides.ru/big/item_2418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g-fotki.yandex.ru/get/3003/eloona.14/0_1f9b4_4400e6fc_L" TargetMode="External"/><Relationship Id="rId4" Type="http://schemas.openxmlformats.org/officeDocument/2006/relationships/hyperlink" Target="http://www.ecosystema.ru/08nature/mamm/114.jpg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  <a:latin typeface="Bookman Old Style" pitchFamily="18" charset="0"/>
              </a:rPr>
              <a:t>Законы </a:t>
            </a:r>
          </a:p>
          <a:p>
            <a:pPr algn="ctr"/>
            <a:r>
              <a:rPr lang="ru-RU" sz="6000" i="1" dirty="0" smtClean="0">
                <a:solidFill>
                  <a:srgbClr val="002060"/>
                </a:solidFill>
                <a:latin typeface="Bookman Old Style" pitchFamily="18" charset="0"/>
              </a:rPr>
              <a:t>лесной жизни.</a:t>
            </a:r>
            <a:endParaRPr lang="ru-RU" sz="60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Лесные ароматы – это информация, которую посылают растения животным.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3b00559bae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3330585" cy="2619367"/>
          </a:xfrm>
          <a:prstGeom prst="rect">
            <a:avLst/>
          </a:prstGeom>
          <a:noFill/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4526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643314"/>
            <a:ext cx="2286016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357298"/>
            <a:ext cx="2773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Солнечные лучи, ветер, дождь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тоже несут информацию жителям леса.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240624" cy="24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1428736"/>
            <a:ext cx="50521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Солнце- указывает растениям, </a:t>
            </a:r>
          </a:p>
          <a:p>
            <a:r>
              <a:rPr lang="ru-RU" sz="2800" b="1" dirty="0" smtClean="0"/>
              <a:t>когда надо распускать почки, </a:t>
            </a:r>
          </a:p>
          <a:p>
            <a:r>
              <a:rPr lang="ru-RU" sz="2800" b="1" dirty="0" smtClean="0"/>
              <a:t>сбрасывать листву, </a:t>
            </a:r>
          </a:p>
          <a:p>
            <a:r>
              <a:rPr lang="ru-RU" sz="2800" b="1" dirty="0" smtClean="0"/>
              <a:t>готовиться к зиме.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21471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00430" y="4286256"/>
            <a:ext cx="6295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Указывает птицам, что пора</a:t>
            </a:r>
          </a:p>
          <a:p>
            <a:r>
              <a:rPr lang="ru-RU" sz="2800" b="1" dirty="0" smtClean="0"/>
              <a:t> возвращаться домой </a:t>
            </a:r>
          </a:p>
          <a:p>
            <a:r>
              <a:rPr lang="ru-RU" sz="2800" b="1" dirty="0" smtClean="0"/>
              <a:t>из тёплых стран.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1908175" y="404813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ЦЕПИ ПИТАНИЯ</a:t>
            </a:r>
          </a:p>
        </p:txBody>
      </p:sp>
      <p:pic>
        <p:nvPicPr>
          <p:cNvPr id="448518" name="Picture 6" descr="Картинка 172 из 1558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5038"/>
            <a:ext cx="2447925" cy="2736850"/>
          </a:xfrm>
          <a:prstGeom prst="rect">
            <a:avLst/>
          </a:prstGeom>
          <a:noFill/>
        </p:spPr>
      </p:pic>
      <p:pic>
        <p:nvPicPr>
          <p:cNvPr id="448520" name="Picture 8" descr="Картинка 69 из 35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1333" r="24594" b="48959"/>
          <a:stretch>
            <a:fillRect/>
          </a:stretch>
        </p:blipFill>
        <p:spPr bwMode="auto">
          <a:xfrm>
            <a:off x="4140200" y="3644900"/>
            <a:ext cx="1079500" cy="528638"/>
          </a:xfrm>
          <a:prstGeom prst="rect">
            <a:avLst/>
          </a:prstGeom>
          <a:noFill/>
        </p:spPr>
      </p:pic>
      <p:pic>
        <p:nvPicPr>
          <p:cNvPr id="448524" name="Picture 12" descr="item_241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284538"/>
            <a:ext cx="2381250" cy="1195387"/>
          </a:xfrm>
          <a:prstGeom prst="rect">
            <a:avLst/>
          </a:prstGeom>
          <a:noFill/>
        </p:spPr>
      </p:pic>
      <p:sp>
        <p:nvSpPr>
          <p:cNvPr id="448525" name="AutoShape 13"/>
          <p:cNvSpPr>
            <a:spLocks noChangeArrowheads="1"/>
          </p:cNvSpPr>
          <p:nvPr/>
        </p:nvSpPr>
        <p:spPr bwMode="auto">
          <a:xfrm>
            <a:off x="2916238" y="3644900"/>
            <a:ext cx="1008062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8527" name="AutoShape 15"/>
          <p:cNvSpPr>
            <a:spLocks noChangeArrowheads="1"/>
          </p:cNvSpPr>
          <p:nvPr/>
        </p:nvSpPr>
        <p:spPr bwMode="auto">
          <a:xfrm>
            <a:off x="5435600" y="3644900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8529" name="Picture 17" descr="Картинка 16 из 10325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9666" t="4625" r="9668" b="44333"/>
          <a:stretch>
            <a:fillRect/>
          </a:stretch>
        </p:blipFill>
        <p:spPr bwMode="auto">
          <a:xfrm>
            <a:off x="3924300" y="3357563"/>
            <a:ext cx="1728788" cy="1014412"/>
          </a:xfrm>
          <a:prstGeom prst="rect">
            <a:avLst/>
          </a:prstGeom>
          <a:noFill/>
        </p:spPr>
      </p:pic>
      <p:sp>
        <p:nvSpPr>
          <p:cNvPr id="448530" name="AutoShape 18"/>
          <p:cNvSpPr>
            <a:spLocks noChangeArrowheads="1"/>
          </p:cNvSpPr>
          <p:nvPr/>
        </p:nvSpPr>
        <p:spPr bwMode="auto">
          <a:xfrm>
            <a:off x="3059113" y="3644900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8531" name="AutoShape 19"/>
          <p:cNvSpPr>
            <a:spLocks noChangeArrowheads="1"/>
          </p:cNvSpPr>
          <p:nvPr/>
        </p:nvSpPr>
        <p:spPr bwMode="auto">
          <a:xfrm>
            <a:off x="5724525" y="3716338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8533" name="Picture 21" descr="Картинка 124 из 19287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t="8417" r="4408" b="34875"/>
          <a:stretch>
            <a:fillRect/>
          </a:stretch>
        </p:blipFill>
        <p:spPr bwMode="auto">
          <a:xfrm>
            <a:off x="6588125" y="3213100"/>
            <a:ext cx="2376488" cy="130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48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48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5" grpId="0" animBg="1"/>
      <p:bldP spid="448525" grpId="1" animBg="1"/>
      <p:bldP spid="448527" grpId="0" animBg="1"/>
      <p:bldP spid="448527" grpId="1" animBg="1"/>
      <p:bldP spid="448530" grpId="0" animBg="1"/>
      <p:bldP spid="4485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214282" y="1714488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Цепи питания.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857224" y="2143116"/>
            <a:ext cx="2143140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357554" y="2214554"/>
            <a:ext cx="178595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357818" y="1857364"/>
            <a:ext cx="1930532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арт\Копия пищевые цеп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4393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7861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Тля</a:t>
            </a:r>
            <a:r>
              <a:rPr lang="ru-RU" sz="3600" dirty="0" smtClean="0"/>
              <a:t> – </a:t>
            </a:r>
            <a:r>
              <a:rPr lang="ru-RU" sz="3600" b="1" dirty="0" smtClean="0">
                <a:solidFill>
                  <a:srgbClr val="002060"/>
                </a:solidFill>
              </a:rPr>
              <a:t>божья коровка </a:t>
            </a:r>
            <a:r>
              <a:rPr lang="ru-RU" sz="3600" dirty="0" smtClean="0"/>
              <a:t>– </a:t>
            </a:r>
            <a:r>
              <a:rPr lang="ru-RU" sz="3600" b="1" dirty="0" smtClean="0"/>
              <a:t>синица</a:t>
            </a:r>
            <a:r>
              <a:rPr lang="ru-RU" sz="3600" dirty="0" smtClean="0"/>
              <a:t> - </a:t>
            </a:r>
            <a:r>
              <a:rPr lang="ru-RU" sz="3600" b="1" dirty="0" smtClean="0">
                <a:solidFill>
                  <a:srgbClr val="C00000"/>
                </a:solidFill>
              </a:rPr>
              <a:t>орёл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рофическая структура бгц\oc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955324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Admin\Рабочий стол\трофическая структура бгц\зая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1997738" cy="195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Admin\Рабочий стол\трофическая структура бгц\лис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28"/>
            <a:ext cx="221457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C:\Documents and Settings\Admin\Рабочий стол\трофическая структура бгц\no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2346552" cy="156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:\Documents and Settings\Admin\Рабочий стол\трофическая структура бгц\l дождевой черв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357694"/>
            <a:ext cx="2286016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Documents and Settings\Admin\Рабочий стол\трофическая структура бгц\дроз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643314"/>
            <a:ext cx="2424112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Documents and Settings\Admin\Рабочий стол\трофическая структура бгц\ястреб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643422"/>
            <a:ext cx="203434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14348" y="22145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осина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228599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заяц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235743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лиса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14546" y="12144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3504" y="1285860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286388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листва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00232" y="6286520"/>
            <a:ext cx="303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дождевой червь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86314" y="5429264"/>
            <a:ext cx="113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дрозд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16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ястреб</a:t>
            </a:r>
            <a:endParaRPr lang="ru-RU" sz="28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714480" y="48577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071934" y="428625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286512" y="4286256"/>
            <a:ext cx="1271590" cy="1128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9052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 природе всё взаимосвязано,</a:t>
            </a:r>
          </a:p>
          <a:p>
            <a:r>
              <a:rPr lang="ru-RU" sz="4800" b="1" dirty="0" smtClean="0"/>
              <a:t> если гибнет одно звено цепи, </a:t>
            </a:r>
          </a:p>
          <a:p>
            <a:pPr algn="ctr"/>
            <a:r>
              <a:rPr lang="ru-RU" sz="4800" b="1" dirty="0" smtClean="0"/>
              <a:t>то исчезает и следующее.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105835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Нарушение цепи питания причиняет вред природе или ведёт к её гибели.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42988" y="1989138"/>
            <a:ext cx="6553200" cy="3357562"/>
            <a:chOff x="657" y="1253"/>
            <a:chExt cx="4128" cy="211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30" y="1253"/>
              <a:ext cx="3810" cy="1270"/>
              <a:chOff x="930" y="1253"/>
              <a:chExt cx="3810" cy="1270"/>
            </a:xfrm>
          </p:grpSpPr>
          <p:pic>
            <p:nvPicPr>
              <p:cNvPr id="7175" name="Picture 5" descr="природа_000431_(coxot cor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930" y="1566"/>
                <a:ext cx="745" cy="635"/>
              </a:xfrm>
              <a:prstGeom prst="rect">
                <a:avLst/>
              </a:prstGeom>
              <a:noFill/>
              <a:ln w="38100">
                <a:solidFill>
                  <a:srgbClr val="CCFFCC"/>
                </a:solidFill>
                <a:miter lim="800000"/>
                <a:headEnd/>
                <a:tailEnd/>
              </a:ln>
            </p:spPr>
          </p:pic>
          <p:pic>
            <p:nvPicPr>
              <p:cNvPr id="7176" name="Picture 6" descr="природа_000362_(coxot cor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415" y="1253"/>
                <a:ext cx="1325" cy="1270"/>
              </a:xfrm>
              <a:prstGeom prst="rect">
                <a:avLst/>
              </a:prstGeom>
              <a:noFill/>
              <a:ln w="38100">
                <a:solidFill>
                  <a:srgbClr val="CCFFCC"/>
                </a:solidFill>
                <a:miter lim="800000"/>
                <a:headEnd/>
                <a:tailEnd/>
              </a:ln>
            </p:spPr>
          </p:pic>
          <p:pic>
            <p:nvPicPr>
              <p:cNvPr id="7177" name="Picture 7" descr="природа_000251_(coxot cor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2007" y="1460"/>
                <a:ext cx="994" cy="847"/>
              </a:xfrm>
              <a:prstGeom prst="rect">
                <a:avLst/>
              </a:prstGeom>
              <a:noFill/>
              <a:ln w="38100">
                <a:solidFill>
                  <a:srgbClr val="CCFFCC"/>
                </a:solidFill>
                <a:miter lim="800000"/>
                <a:headEnd/>
                <a:tailEnd/>
              </a:ln>
            </p:spPr>
          </p:pic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1701" y="1888"/>
                <a:ext cx="31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3016" y="1842"/>
                <a:ext cx="40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2" name="Text Box 13"/>
            <p:cNvSpPr txBox="1">
              <a:spLocks noChangeArrowheads="1"/>
            </p:cNvSpPr>
            <p:nvPr/>
          </p:nvSpPr>
          <p:spPr bwMode="auto">
            <a:xfrm>
              <a:off x="3379" y="2704"/>
              <a:ext cx="140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ЛЯГУШКА</a:t>
              </a:r>
            </a:p>
            <a:p>
              <a:pPr algn="ctr">
                <a:spcBef>
                  <a:spcPct val="50000"/>
                </a:spcBef>
              </a:pPr>
              <a:r>
                <a:rPr lang="ru-RU"/>
                <a:t>3 звено – </a:t>
              </a:r>
              <a:r>
                <a:rPr lang="ru-RU" i="1"/>
                <a:t>насекомоядное</a:t>
              </a:r>
            </a:p>
          </p:txBody>
        </p:sp>
        <p:sp>
          <p:nvSpPr>
            <p:cNvPr id="7173" name="Text Box 14"/>
            <p:cNvSpPr txBox="1">
              <a:spLocks noChangeArrowheads="1"/>
            </p:cNvSpPr>
            <p:nvPr/>
          </p:nvSpPr>
          <p:spPr bwMode="auto">
            <a:xfrm>
              <a:off x="1837" y="2432"/>
              <a:ext cx="149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КУЗНЕЧИК</a:t>
              </a:r>
            </a:p>
            <a:p>
              <a:pPr algn="ctr">
                <a:spcBef>
                  <a:spcPct val="50000"/>
                </a:spcBef>
              </a:pPr>
              <a:r>
                <a:rPr lang="ru-RU"/>
                <a:t>2 звено – </a:t>
              </a:r>
            </a:p>
            <a:p>
              <a:pPr algn="ctr">
                <a:spcBef>
                  <a:spcPct val="50000"/>
                </a:spcBef>
              </a:pPr>
              <a:r>
                <a:rPr lang="ru-RU" i="1"/>
                <a:t>растительноядное</a:t>
              </a:r>
            </a:p>
          </p:txBody>
        </p:sp>
        <p:sp>
          <p:nvSpPr>
            <p:cNvPr id="7174" name="Text Box 15"/>
            <p:cNvSpPr txBox="1">
              <a:spLocks noChangeArrowheads="1"/>
            </p:cNvSpPr>
            <p:nvPr/>
          </p:nvSpPr>
          <p:spPr bwMode="auto">
            <a:xfrm>
              <a:off x="657" y="2296"/>
              <a:ext cx="12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КРАПИВА</a:t>
              </a:r>
            </a:p>
            <a:p>
              <a:pPr algn="ctr">
                <a:spcBef>
                  <a:spcPct val="50000"/>
                </a:spcBef>
              </a:pPr>
              <a:r>
                <a:rPr lang="ru-RU"/>
                <a:t>1 звено - </a:t>
              </a:r>
              <a:r>
                <a:rPr lang="ru-RU" i="1"/>
                <a:t>растение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Нарушение цепи питания</a:t>
            </a:r>
          </a:p>
        </p:txBody>
      </p:sp>
      <p:pic>
        <p:nvPicPr>
          <p:cNvPr id="8195" name="Picture 6" descr="природа_000431_(coxot co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86025"/>
            <a:ext cx="1182688" cy="100806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22535" name="Picture 7" descr="природа_000362_(coxot co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3" y="1989138"/>
            <a:ext cx="2103437" cy="2016125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197" name="Picture 8" descr="природа_000251_(coxot cor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13" y="2317750"/>
            <a:ext cx="1577975" cy="134461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2700338" y="29972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4787900" y="2924175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5364163" y="4292600"/>
            <a:ext cx="22320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ЛЯГУШКА</a:t>
            </a:r>
          </a:p>
          <a:p>
            <a:pPr algn="ctr">
              <a:spcBef>
                <a:spcPct val="50000"/>
              </a:spcBef>
            </a:pPr>
            <a:r>
              <a:rPr lang="ru-RU"/>
              <a:t>3 звено – </a:t>
            </a:r>
            <a:r>
              <a:rPr lang="ru-RU" i="1"/>
              <a:t>насекомоядное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2916238" y="3860800"/>
            <a:ext cx="23764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КУЗНЕЧИК</a:t>
            </a:r>
          </a:p>
          <a:p>
            <a:pPr algn="ctr">
              <a:spcBef>
                <a:spcPct val="50000"/>
              </a:spcBef>
            </a:pPr>
            <a:r>
              <a:rPr lang="ru-RU"/>
              <a:t>2 звено – </a:t>
            </a:r>
          </a:p>
          <a:p>
            <a:pPr algn="ctr">
              <a:spcBef>
                <a:spcPct val="50000"/>
              </a:spcBef>
            </a:pPr>
            <a:r>
              <a:rPr lang="ru-RU" i="1"/>
              <a:t>растительноядное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1042988" y="3644900"/>
            <a:ext cx="1943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КРАПИВА</a:t>
            </a:r>
          </a:p>
          <a:p>
            <a:pPr algn="ctr">
              <a:spcBef>
                <a:spcPct val="50000"/>
              </a:spcBef>
            </a:pPr>
            <a:r>
              <a:rPr lang="ru-RU"/>
              <a:t>1 звено - </a:t>
            </a:r>
            <a:r>
              <a:rPr lang="ru-RU" i="1"/>
              <a:t>растение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987675" y="2060575"/>
            <a:ext cx="2305050" cy="33131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 презентаций\93268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000240"/>
            <a:ext cx="8370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</a:t>
            </a:r>
          </a:p>
          <a:p>
            <a:pPr algn="ctr"/>
            <a:r>
              <a:rPr lang="ru-RU" sz="6600" dirty="0" smtClean="0"/>
              <a:t>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9_karpaty6_dnevk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Вырос  молодой  ельник.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Ростом он маленький, а пройти сквозь него трудно. Тесно стоят ёлочки друг к другу.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3359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634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642918"/>
            <a:ext cx="34290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старом хвойном лесу можно свободно пройти под кронами могучих деревьев.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8429684" cy="9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А почему?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" y="1142984"/>
            <a:ext cx="87868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Выжили только те ёлочки, которые подошли к жизни в сообществе. 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Остальные исчезли.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ееее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33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3" y="571480"/>
            <a:ext cx="51435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Молодая ёлочка создаёт тень, так она подаёт сигнал  тенелюбивым травам, кустам, грибам, мхам. </a:t>
            </a:r>
          </a:p>
          <a:p>
            <a:r>
              <a:rPr lang="ru-RU" sz="3600" dirty="0" smtClean="0"/>
              <a:t>А светолюбивые травы поймут, что им здесь не место. Ель разрастётся и закроет солнце, да ещё засыплет старыми иголками.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9e1f_2a071e2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1000108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светло там! И тень от берёзок не страшна  ни травам, ни  грибам. Просто прикрывает их «своим покрывальцем» от ярких солнечных лучей, чтобы не получить ожогов.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0"/>
            <a:ext cx="485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Зайди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в берёзовую рощу!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02f_3b55c9e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pic>
        <p:nvPicPr>
          <p:cNvPr id="3" name="Рисунок 2" descr="6aab7d7eb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929330"/>
            <a:ext cx="819657" cy="642918"/>
          </a:xfrm>
          <a:prstGeom prst="rect">
            <a:avLst/>
          </a:prstGeom>
        </p:spPr>
      </p:pic>
      <p:pic>
        <p:nvPicPr>
          <p:cNvPr id="4" name="Рисунок 3" descr="39fc08d27c354a77c8a7b6419fd05a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929330"/>
            <a:ext cx="928694" cy="6965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5929330"/>
            <a:ext cx="1500166" cy="642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3570" y="214290"/>
            <a:ext cx="3357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Гриб – подберёзовик </a:t>
            </a:r>
            <a:r>
              <a:rPr lang="ru-RU" sz="3200" b="1" dirty="0" smtClean="0"/>
              <a:t>будет</a:t>
            </a:r>
            <a:r>
              <a:rPr lang="ru-RU" sz="3200" dirty="0" smtClean="0"/>
              <a:t> расти в берёзовой роще, а вот боровику здесь </a:t>
            </a:r>
            <a:r>
              <a:rPr lang="ru-RU" sz="3200" dirty="0" smtClean="0">
                <a:solidFill>
                  <a:srgbClr val="FF0000"/>
                </a:solidFill>
              </a:rPr>
              <a:t>не место </a:t>
            </a:r>
            <a:r>
              <a:rPr lang="ru-RU" sz="3200" dirty="0" smtClean="0"/>
              <a:t>– не друг он этому обществу, ему надо отправляться в хвойные леса.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Появление грибов – это информация о том,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его приняли в сообщество.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178593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929066"/>
            <a:ext cx="356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Опята – принял берёзовый лес.</a:t>
            </a:r>
            <a:endParaRPr lang="ru-RU" sz="3200" b="1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3439" y="1428736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Лисичек – хвойный лес.</a:t>
            </a:r>
            <a:endParaRPr lang="ru-RU" sz="3200" b="1" dirty="0"/>
          </a:p>
        </p:txBody>
      </p:sp>
      <p:pic>
        <p:nvPicPr>
          <p:cNvPr id="9" name="Picture 17" descr="Безымянный"/>
          <p:cNvPicPr>
            <a:picLocks noChangeAspect="1" noChangeArrowheads="1"/>
          </p:cNvPicPr>
          <p:nvPr/>
        </p:nvPicPr>
        <p:blipFill>
          <a:blip r:embed="rId4"/>
          <a:srcRect r="47980" b="-536"/>
          <a:stretch>
            <a:fillRect/>
          </a:stretch>
        </p:blipFill>
        <p:spPr bwMode="auto">
          <a:xfrm>
            <a:off x="3000364" y="3143248"/>
            <a:ext cx="21351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57818" y="3500438"/>
            <a:ext cx="3308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Подосиновиков –</a:t>
            </a:r>
          </a:p>
          <a:p>
            <a:r>
              <a:rPr lang="ru-RU" sz="3200" b="1" dirty="0" smtClean="0"/>
              <a:t> смешанный лес.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621508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каждого свой дом.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343</Words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Нарушение цепи питания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46</cp:revision>
  <dcterms:modified xsi:type="dcterms:W3CDTF">2013-03-20T15:16:22Z</dcterms:modified>
</cp:coreProperties>
</file>