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60" r:id="rId10"/>
    <p:sldId id="263" r:id="rId11"/>
    <p:sldId id="261" r:id="rId12"/>
    <p:sldId id="262" r:id="rId13"/>
    <p:sldId id="257" r:id="rId14"/>
    <p:sldId id="281" r:id="rId15"/>
    <p:sldId id="266" r:id="rId16"/>
    <p:sldId id="264" r:id="rId17"/>
    <p:sldId id="282" r:id="rId18"/>
    <p:sldId id="283" r:id="rId19"/>
    <p:sldId id="267" r:id="rId20"/>
    <p:sldId id="268" r:id="rId21"/>
    <p:sldId id="288" r:id="rId22"/>
    <p:sldId id="284" r:id="rId23"/>
    <p:sldId id="28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8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E779-DBD0-4389-82CA-2F5F5134CD74}" type="datetimeFigureOut">
              <a:rPr lang="ru-RU"/>
              <a:pPr>
                <a:defRPr/>
              </a:pPr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A352-17BF-4D3A-B5C8-10F890969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97FC-0718-41AB-A7DF-93E8E55CB93F}" type="datetimeFigureOut">
              <a:rPr lang="ru-RU"/>
              <a:pPr>
                <a:defRPr/>
              </a:pPr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6C3F4-5009-4C39-ADA3-2745F357E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E31C-8BCE-4E7D-BFAB-D0D4D8A39681}" type="datetimeFigureOut">
              <a:rPr lang="ru-RU"/>
              <a:pPr>
                <a:defRPr/>
              </a:pPr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D1F1-21DE-4E1A-AFC1-9C6197B93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E1C1-1191-4112-8A36-DB74E32F7B26}" type="datetimeFigureOut">
              <a:rPr lang="ru-RU"/>
              <a:pPr>
                <a:defRPr/>
              </a:pPr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8150C-D56F-43F9-ACA0-4C8B5F097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4644D-5FF9-48DD-A82D-7FD1F6C45C9C}" type="datetimeFigureOut">
              <a:rPr lang="ru-RU"/>
              <a:pPr>
                <a:defRPr/>
              </a:pPr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6ADE7-2F90-4630-9DA0-810212C70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2C22-84E2-4AC6-A4DA-39B8A72D420A}" type="datetimeFigureOut">
              <a:rPr lang="ru-RU"/>
              <a:pPr>
                <a:defRPr/>
              </a:pPr>
              <a:t>25.07.2015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C736-BEAB-45E5-B9E4-6561DB123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351D-C2C2-4CAB-AF92-38FCCE30DA64}" type="datetimeFigureOut">
              <a:rPr lang="ru-RU"/>
              <a:pPr>
                <a:defRPr/>
              </a:pPr>
              <a:t>25.07.2015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A332B-D69D-4D5F-A3EE-F87DFFCF8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1C0D-07D7-4CD7-A2C6-4DF648B1CF11}" type="datetimeFigureOut">
              <a:rPr lang="ru-RU"/>
              <a:pPr>
                <a:defRPr/>
              </a:pPr>
              <a:t>25.07.2015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EE63-AA42-4626-8388-B81A9D455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68F9-4151-452A-B998-E2429DF95190}" type="datetimeFigureOut">
              <a:rPr lang="ru-RU"/>
              <a:pPr>
                <a:defRPr/>
              </a:pPr>
              <a:t>25.07.2015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A282-56D0-4C77-A20F-D2FBF64B5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1AD6-FC75-48E9-9A64-43A935C7C84C}" type="datetimeFigureOut">
              <a:rPr lang="ru-RU"/>
              <a:pPr>
                <a:defRPr/>
              </a:pPr>
              <a:t>25.07.2015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0EB3-27BF-44F6-B9DB-09FA36D24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71581-9E2F-45DE-B5D4-E749CB16361A}" type="datetimeFigureOut">
              <a:rPr lang="ru-RU"/>
              <a:pPr>
                <a:defRPr/>
              </a:pPr>
              <a:t>25.07.2015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0A523-C732-4558-8E43-A11FF4529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ECD36C-AAFB-42A3-A2FC-B03237E1E74A}" type="datetimeFigureOut">
              <a:rPr lang="ru-RU"/>
              <a:pPr>
                <a:defRPr/>
              </a:pPr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59CF7F-13A5-49BF-B0B8-1E79C2FD9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6;&#1086;&#1089;&#1089;&#1080;&#1103;%202.wm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73;&#1045;&#1056;&#1045;&#1047;&#1067;.wm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Содержимое 3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773238"/>
            <a:ext cx="35433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4638" cy="6858000"/>
          </a:xfrm>
        </p:spPr>
      </p:pic>
      <p:sp>
        <p:nvSpPr>
          <p:cNvPr id="13" name="Скругленная прямоугольная выноска 12"/>
          <p:cNvSpPr>
            <a:spLocks noChangeArrowheads="1"/>
          </p:cNvSpPr>
          <p:nvPr/>
        </p:nvSpPr>
        <p:spPr bwMode="auto">
          <a:xfrm>
            <a:off x="5076825" y="1989138"/>
            <a:ext cx="3311525" cy="3240087"/>
          </a:xfrm>
          <a:prstGeom prst="wedgeRoundRectCallout">
            <a:avLst>
              <a:gd name="adj1" fmla="val -39407"/>
              <a:gd name="adj2" fmla="val 77194"/>
              <a:gd name="adj3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b="1">
                <a:solidFill>
                  <a:srgbClr val="FFFFFF"/>
                </a:solidFill>
                <a:latin typeface="Monotype Corsiva" pitchFamily="66" charset="0"/>
              </a:rPr>
              <a:t>Государственный флаг можно увидеть везде, где находится российская власть, начиная от мест работы Президента, Правительства и Государственной Думы и заканчивая зданием, где работает официальное представительство России в какой-нибудь далёкой стране.</a:t>
            </a:r>
          </a:p>
        </p:txBody>
      </p:sp>
      <p:pic>
        <p:nvPicPr>
          <p:cNvPr id="6" name="Рисунок 5" descr="флаг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133600"/>
            <a:ext cx="4249737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4638" cy="6858000"/>
          </a:xfrm>
        </p:spPr>
      </p:pic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89138"/>
            <a:ext cx="33115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4356100" y="2708275"/>
            <a:ext cx="3671888" cy="30241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Monotype Corsiva" pitchFamily="66" charset="0"/>
              </a:rPr>
              <a:t>Государственный герб обязательно изображается на всех важных государственных бумагах.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052513"/>
            <a:ext cx="22256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4638" cy="6858000"/>
          </a:xfr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4356100" y="2708275"/>
            <a:ext cx="3671888" cy="30241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Monotype Corsiva" pitchFamily="66" charset="0"/>
              </a:rPr>
              <a:t>Существует специальный Федеральный конституционный закон «О государственном гимне Российской Федерации». В этом законе объясняется, где и когда исполняется государственный гимн и как надо себя при этом вести. </a:t>
            </a:r>
          </a:p>
        </p:txBody>
      </p:sp>
      <p:pic>
        <p:nvPicPr>
          <p:cNvPr id="9" name="Рисунок 8" descr="гим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84313"/>
            <a:ext cx="35274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0638" y="404813"/>
            <a:ext cx="9164638" cy="6858000"/>
          </a:xfrm>
        </p:spPr>
      </p:pic>
      <p:sp>
        <p:nvSpPr>
          <p:cNvPr id="25603" name="Прямоугольник 6"/>
          <p:cNvSpPr>
            <a:spLocks noChangeArrowheads="1"/>
          </p:cNvSpPr>
          <p:nvPr/>
        </p:nvSpPr>
        <p:spPr bwMode="auto">
          <a:xfrm>
            <a:off x="4643438" y="1844675"/>
            <a:ext cx="3887787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Конституция Российской Федерации — это основной закон государства, то есть список самых главных правил, которые установили для себя граждане Российской Федерации. </a:t>
            </a:r>
          </a:p>
        </p:txBody>
      </p:sp>
      <p:pic>
        <p:nvPicPr>
          <p:cNvPr id="6" name="Рисунок 5" descr="конст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58142">
            <a:off x="1116013" y="1916113"/>
            <a:ext cx="30337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Содержимое 3" descr="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4638" cy="6858000"/>
          </a:xfr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4859338" y="1412875"/>
            <a:ext cx="3673475" cy="30241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</a:rPr>
              <a:t>В специальной статье конституции РФ сказано, кто такой глава государства  и  чем он должен заниматься.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7" name="Рисунок 6" descr="президен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141663"/>
            <a:ext cx="4103687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4638" cy="6858000"/>
          </a:xfrm>
        </p:spPr>
      </p:pic>
      <p:pic>
        <p:nvPicPr>
          <p:cNvPr id="27651" name="Рисунок 6" descr="97_b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0"/>
            <a:ext cx="8207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4638" cy="6858000"/>
          </a:xfrm>
        </p:spPr>
      </p:pic>
      <p:pic>
        <p:nvPicPr>
          <p:cNvPr id="14" name="Рисунок 13" descr="класс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989138"/>
            <a:ext cx="3744913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5003800" y="2852738"/>
            <a:ext cx="35258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Сегодня праздник у меня</a:t>
            </a:r>
            <a:br>
              <a:rPr lang="ru-RU"/>
            </a:br>
            <a:r>
              <a:rPr lang="ru-RU"/>
              <a:t>В школу я иду с цветами</a:t>
            </a:r>
            <a:br>
              <a:rPr lang="ru-RU"/>
            </a:br>
            <a:r>
              <a:rPr lang="ru-RU"/>
              <a:t>А рядом мамочка моя</a:t>
            </a:r>
            <a:br>
              <a:rPr lang="ru-RU"/>
            </a:br>
            <a:r>
              <a:rPr lang="ru-RU"/>
              <a:t>Мы с нею школьницами стали.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Содержимое 3" descr="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4638" cy="6858000"/>
          </a:xfrm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843213" y="2282825"/>
            <a:ext cx="53308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Если заболею вдруг,</a:t>
            </a:r>
            <a:br>
              <a:rPr lang="ru-RU"/>
            </a:br>
            <a:r>
              <a:rPr lang="ru-RU"/>
              <a:t>Помощь мне окажет врач</a:t>
            </a:r>
            <a:br>
              <a:rPr lang="ru-RU"/>
            </a:br>
            <a:r>
              <a:rPr lang="ru-RU"/>
              <a:t>Вылечит он мой недуг,</a:t>
            </a:r>
            <a:br>
              <a:rPr lang="ru-RU"/>
            </a:br>
            <a:r>
              <a:rPr lang="ru-RU"/>
              <a:t>Скажет ласково «Не плачь»</a:t>
            </a:r>
            <a:br>
              <a:rPr lang="ru-RU"/>
            </a:br>
            <a:r>
              <a:rPr lang="ru-RU"/>
              <a:t>Ты здоров, и я здоров.</a:t>
            </a:r>
            <a:br>
              <a:rPr lang="ru-RU"/>
            </a:br>
            <a:r>
              <a:rPr lang="ru-RU"/>
              <a:t>Нам нельзя без докторов.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Содержимое 3" descr="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4638" cy="6858000"/>
          </a:xfrm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348038" y="2420938"/>
            <a:ext cx="30654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Рады мама, папа, брат.</a:t>
            </a:r>
            <a:br>
              <a:rPr lang="ru-RU"/>
            </a:br>
            <a:r>
              <a:rPr lang="ru-RU"/>
              <a:t>И я тоже очень рад.</a:t>
            </a:r>
            <a:br>
              <a:rPr lang="ru-RU"/>
            </a:br>
            <a:r>
              <a:rPr lang="ru-RU"/>
              <a:t>У нас в семье веселье,</a:t>
            </a:r>
            <a:br>
              <a:rPr lang="ru-RU"/>
            </a:br>
            <a:r>
              <a:rPr lang="ru-RU"/>
              <a:t>Поздравьте с Новосельем!</a:t>
            </a:r>
            <a:br>
              <a:rPr lang="ru-RU"/>
            </a:br>
            <a:r>
              <a:rPr lang="ru-RU"/>
              <a:t>Ответ. Право на жилище.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6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4638" cy="6858000"/>
          </a:xfrm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1116013" y="1557338"/>
            <a:ext cx="7056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Но кроме прав в Конституции оговорены и обязанности граждан.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58152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547813" y="2924175"/>
            <a:ext cx="4968875" cy="31686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Monotype Corsiva" pitchFamily="66" charset="0"/>
              </a:rPr>
              <a:t>Например,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Monotype Corsiva" pitchFamily="66" charset="0"/>
              </a:rPr>
              <a:t>Часть 4 статьи 43 Конституции РФ на ребенка возлагается обязанность получить основное общее образование.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Содержимое 3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09341" y="1052736"/>
            <a:ext cx="746787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Российская Федерация</a:t>
            </a:r>
          </a:p>
        </p:txBody>
      </p:sp>
      <p:pic>
        <p:nvPicPr>
          <p:cNvPr id="14341" name="Picture 5" descr="1005602509"/>
          <p:cNvPicPr>
            <a:picLocks noChangeAspect="1" noChangeArrowheads="1"/>
          </p:cNvPicPr>
          <p:nvPr/>
        </p:nvPicPr>
        <p:blipFill>
          <a:blip r:embed="rId3" cstate="print"/>
          <a:srcRect t="7422" r="1645" b="5064"/>
          <a:stretch>
            <a:fillRect/>
          </a:stretch>
        </p:blipFill>
        <p:spPr bwMode="auto">
          <a:xfrm>
            <a:off x="468313" y="1844675"/>
            <a:ext cx="8135937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0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4638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9750" y="1125538"/>
            <a:ext cx="2927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Monotype Corsiva" pitchFamily="66" charset="0"/>
              </a:rPr>
              <a:t>Сохранять и беречь </a:t>
            </a:r>
          </a:p>
          <a:p>
            <a:pPr algn="ctr"/>
            <a:r>
              <a:rPr lang="ru-RU" sz="2800">
                <a:latin typeface="Monotype Corsiva" pitchFamily="66" charset="0"/>
              </a:rPr>
              <a:t>природу</a:t>
            </a:r>
          </a:p>
        </p:txBody>
      </p:sp>
      <p:pic>
        <p:nvPicPr>
          <p:cNvPr id="6" name="Рисунок 5" descr="природ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133600"/>
            <a:ext cx="22764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436096" y="1268760"/>
            <a:ext cx="2693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Защищать Родину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55650" y="4005263"/>
            <a:ext cx="27368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Monotype Corsiva" pitchFamily="66" charset="0"/>
              </a:rPr>
              <a:t>Уважать взгляды,</a:t>
            </a:r>
          </a:p>
          <a:p>
            <a:r>
              <a:rPr lang="ru-RU" sz="2400">
                <a:latin typeface="Monotype Corsiva" pitchFamily="66" charset="0"/>
              </a:rPr>
              <a:t> свободу других людей </a:t>
            </a:r>
          </a:p>
        </p:txBody>
      </p:sp>
      <p:pic>
        <p:nvPicPr>
          <p:cNvPr id="11" name="Рисунок 10" descr="руки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797425"/>
            <a:ext cx="2343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40751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Обязанности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356100" y="558958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Monotype Corsiva" pitchFamily="66" charset="0"/>
              </a:rPr>
              <a:t>Культурно вести себя в классе, </a:t>
            </a:r>
          </a:p>
          <a:p>
            <a:r>
              <a:rPr lang="ru-RU" sz="2400">
                <a:latin typeface="Monotype Corsiva" pitchFamily="66" charset="0"/>
              </a:rPr>
              <a:t>школе и за их пределами.</a:t>
            </a:r>
          </a:p>
        </p:txBody>
      </p:sp>
      <p:pic>
        <p:nvPicPr>
          <p:cNvPr id="14" name="Рисунок 13" descr="класс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933825"/>
            <a:ext cx="22002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220072" y="1916832"/>
            <a:ext cx="28797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Monotype Corsiva" pitchFamily="66" charset="0"/>
              </a:rPr>
              <a:t>Заботиться </a:t>
            </a:r>
          </a:p>
          <a:p>
            <a:pPr algn="ctr"/>
            <a:r>
              <a:rPr lang="ru-RU" sz="2400" dirty="0">
                <a:latin typeface="Monotype Corsiva" pitchFamily="66" charset="0"/>
              </a:rPr>
              <a:t>о сохранности исторических и культурных памятниках </a:t>
            </a:r>
          </a:p>
        </p:txBody>
      </p:sp>
      <p:pic>
        <p:nvPicPr>
          <p:cNvPr id="16" name="Рисунок 15" descr="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060848"/>
            <a:ext cx="137795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Содержимое 3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http://img.zema.su/http:/sdelanounas.ru/i/y/x/YXN2YWdyb3VwLmNvbS91cGxvYWQvaW1hZ2UvZm90by8za29nX2wuanBnP19faWQ9MjI1MzA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313" y="984250"/>
            <a:ext cx="7239000" cy="54292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Содержимое 3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1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196975"/>
            <a:ext cx="3919538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/>
          <p:cNvSpPr>
            <a:spLocks noGrp="1"/>
          </p:cNvSpPr>
          <p:nvPr>
            <p:ph type="body" idx="1"/>
          </p:nvPr>
        </p:nvSpPr>
        <p:spPr>
          <a:xfrm>
            <a:off x="914400" y="765175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Содержимое 3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750" y="2924175"/>
            <a:ext cx="8229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rgbClr val="F6183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13" descr="PhotoGeo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841" y="212834"/>
            <a:ext cx="8732678" cy="6432332"/>
          </a:xfrm>
          <a:prstGeom prst="snip2Diag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Содержимое 3" descr="4.jpg"/>
          <p:cNvPicPr>
            <a:picLocks noGrp="1" noChangeAspect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0963" y="2301875"/>
            <a:ext cx="3902075" cy="3121025"/>
          </a:xfrm>
        </p:spPr>
      </p:pic>
      <p:pic>
        <p:nvPicPr>
          <p:cNvPr id="16387" name="Содержимое 3" descr="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10" descr="Полосатый рейс (&quot;экспедиция&quot; на озера ХМАО) * Рыболовные Отчеты * Форум рыбаков Хабаровского кр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957" y="204952"/>
            <a:ext cx="8797284" cy="6432331"/>
          </a:xfrm>
          <a:prstGeom prst="snip2Diag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Содержимое 3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16" descr="Озёра Югры! :: Моя любимая Югра. :: Олег Авдеев :: Галерея а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52" y="191993"/>
            <a:ext cx="8751661" cy="6450975"/>
          </a:xfrm>
          <a:prstGeom prst="snip2Diag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Содержимое 3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Содержимое 3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Содержимое 3" descr="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4638" cy="6858000"/>
          </a:xfrm>
        </p:spPr>
      </p:pic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900113" y="2997200"/>
            <a:ext cx="7343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4" name="Рисунок 2" descr="molodezh_bashkiri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96975"/>
            <a:ext cx="80645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4638" cy="7118350"/>
          </a:xfrm>
        </p:spPr>
      </p:pic>
      <p:sp>
        <p:nvSpPr>
          <p:cNvPr id="9" name="Прямоугольник 8"/>
          <p:cNvSpPr/>
          <p:nvPr/>
        </p:nvSpPr>
        <p:spPr>
          <a:xfrm>
            <a:off x="467544" y="1556792"/>
            <a:ext cx="792088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Что записано в конституции?</a:t>
            </a:r>
          </a:p>
        </p:txBody>
      </p:sp>
      <p:sp>
        <p:nvSpPr>
          <p:cNvPr id="8" name="Волна 7"/>
          <p:cNvSpPr/>
          <p:nvPr/>
        </p:nvSpPr>
        <p:spPr>
          <a:xfrm>
            <a:off x="1042988" y="2781300"/>
            <a:ext cx="2374900" cy="115252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ГЕРБ</a:t>
            </a:r>
          </a:p>
        </p:txBody>
      </p:sp>
      <p:sp>
        <p:nvSpPr>
          <p:cNvPr id="11" name="Волна 10"/>
          <p:cNvSpPr/>
          <p:nvPr/>
        </p:nvSpPr>
        <p:spPr>
          <a:xfrm>
            <a:off x="5364163" y="2924175"/>
            <a:ext cx="2376487" cy="115252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ФЛАГ</a:t>
            </a:r>
          </a:p>
        </p:txBody>
      </p:sp>
      <p:sp>
        <p:nvSpPr>
          <p:cNvPr id="14" name="Волна 13"/>
          <p:cNvSpPr/>
          <p:nvPr/>
        </p:nvSpPr>
        <p:spPr>
          <a:xfrm>
            <a:off x="3203575" y="4508500"/>
            <a:ext cx="2376488" cy="115093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ГИМН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206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RePack by SPecialiST</cp:lastModifiedBy>
  <cp:revision>33</cp:revision>
  <dcterms:created xsi:type="dcterms:W3CDTF">2013-11-26T16:19:12Z</dcterms:created>
  <dcterms:modified xsi:type="dcterms:W3CDTF">2015-07-25T12:20:29Z</dcterms:modified>
</cp:coreProperties>
</file>