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sldIdLst>
    <p:sldId id="257" r:id="rId2"/>
    <p:sldId id="256" r:id="rId3"/>
    <p:sldId id="259" r:id="rId4"/>
    <p:sldId id="258" r:id="rId5"/>
    <p:sldId id="260" r:id="rId6"/>
    <p:sldId id="29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8" r:id="rId15"/>
    <p:sldId id="272" r:id="rId16"/>
    <p:sldId id="289" r:id="rId17"/>
    <p:sldId id="273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69" r:id="rId31"/>
    <p:sldId id="285" r:id="rId32"/>
    <p:sldId id="286" r:id="rId33"/>
    <p:sldId id="287" r:id="rId34"/>
    <p:sldId id="27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E1C"/>
    <a:srgbClr val="003399"/>
    <a:srgbClr val="E92909"/>
    <a:srgbClr val="FFFF99"/>
    <a:srgbClr val="FA326B"/>
    <a:srgbClr val="66FF99"/>
    <a:srgbClr val="F96841"/>
    <a:srgbClr val="E33607"/>
    <a:srgbClr val="A34B09"/>
    <a:srgbClr val="EC06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67" autoAdjust="0"/>
  </p:normalViewPr>
  <p:slideViewPr>
    <p:cSldViewPr>
      <p:cViewPr varScale="1">
        <p:scale>
          <a:sx n="46" d="100"/>
          <a:sy n="46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5B6805-D04E-4297-935E-A3105DADDA3C}" type="datetimeFigureOut">
              <a:rPr lang="ru-RU"/>
              <a:pPr>
                <a:defRPr/>
              </a:pPr>
              <a:t>04.11.2008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278CEF-45B2-45DF-8270-9C99FD722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78CEF-45B2-45DF-8270-9C99FD722B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88101-BC30-4DEE-AA5D-EBAF7571770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11BA-6509-4446-80AB-76D5A244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E34A3-E574-4F2D-A274-E6F7B6439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97D3-E0CA-4D7A-BA2A-308530F6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F7DA-AAAC-40AB-B419-9B312FBA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FD16-9DD2-4797-BDA4-B5267B556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F78B-1B87-46F8-8FF9-D2763FF6D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FC05-08D8-4B00-86E1-417F5F2A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63E4-01DC-402D-83FC-E744D046E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61F7-5168-4AAE-94F6-C6CE58123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1DF7-63C8-4E75-9BFD-6B017994E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21B0-49EA-4A93-98CF-E40231B6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5CF8-0317-4BDF-98CF-FE0939DB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47"/>
            </a:gs>
            <a:gs pos="50000">
              <a:srgbClr val="66FF99"/>
            </a:gs>
            <a:gs pos="100000">
              <a:srgbClr val="2F76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E5F78E-21F0-4F5D-9EB3-067B05F8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D:\02.%20&#1055;&#1077;&#1089;&#1077;&#1085;&#1082;&#1072;%20&#1082;&#1088;&#1072;&#1089;&#1085;&#1086;&#1081;%20&#1096;&#1072;&#1087;&#1086;&#1095;&#1082;&#1080;.mp3" TargetMode="External"/><Relationship Id="rId1" Type="http://schemas.openxmlformats.org/officeDocument/2006/relationships/audio" Target="file:///C:\Documents%20and%20Settings\&#1058;&#1072;&#1085;&#1103;.09515748BC46444\&#1056;&#1072;&#1073;&#1086;&#1095;&#1080;&#1081;%20&#1089;&#1090;&#1086;&#1083;\&#1052;&#1086;&#1103;%20&#1084;&#1091;&#1079;&#1099;&#1082;&#1072;\&#1087;&#1077;&#1089;&#1085;&#1103;%20&#1080;&#1079;%20&#1084;&#1091;&#1083;&#1100;&#1090;\02.%20&#1055;&#1077;&#1089;&#1077;&#1085;&#1082;&#1072;%20&#1082;&#1088;&#1072;&#1089;&#1085;&#1086;&#1081;%20&#1096;&#1072;&#1087;&#1086;&#1095;&#1082;&#1080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44475"/>
            <a:ext cx="8001000" cy="30321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E92909"/>
                </a:solidFill>
              </a:rPr>
              <a:t>Вот  и прозвенел звонок,</a:t>
            </a:r>
            <a:br>
              <a:rPr lang="ru-RU" sz="3600" smtClean="0">
                <a:solidFill>
                  <a:srgbClr val="E92909"/>
                </a:solidFill>
              </a:rPr>
            </a:br>
            <a:r>
              <a:rPr lang="ru-RU" sz="3600" smtClean="0">
                <a:solidFill>
                  <a:srgbClr val="E92909"/>
                </a:solidFill>
              </a:rPr>
              <a:t>Начинается урок.</a:t>
            </a:r>
            <a:br>
              <a:rPr lang="ru-RU" sz="3600" smtClean="0">
                <a:solidFill>
                  <a:srgbClr val="E92909"/>
                </a:solidFill>
              </a:rPr>
            </a:br>
            <a:r>
              <a:rPr lang="ru-RU" sz="3600" smtClean="0">
                <a:solidFill>
                  <a:srgbClr val="E92909"/>
                </a:solidFill>
              </a:rPr>
              <a:t>Очень тихо вы садитесь</a:t>
            </a:r>
            <a:br>
              <a:rPr lang="ru-RU" sz="3600" smtClean="0">
                <a:solidFill>
                  <a:srgbClr val="E92909"/>
                </a:solidFill>
              </a:rPr>
            </a:br>
            <a:r>
              <a:rPr lang="ru-RU" sz="3600" smtClean="0">
                <a:solidFill>
                  <a:srgbClr val="E92909"/>
                </a:solidFill>
              </a:rPr>
              <a:t>И работать не ленитесь!</a:t>
            </a:r>
          </a:p>
        </p:txBody>
      </p:sp>
      <p:pic>
        <p:nvPicPr>
          <p:cNvPr id="11266" name="Picture 2" descr="C:\Documents and Settings\11\Рабочий стол\весна\рисунок весн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Wingdings" pitchFamily="2" charset="2"/>
              <a:buChar char="Ø"/>
            </a:pPr>
            <a:r>
              <a:rPr lang="ru-RU" sz="4000" smtClean="0">
                <a:solidFill>
                  <a:srgbClr val="FA326B"/>
                </a:solidFill>
              </a:rPr>
              <a:t>16 – 3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u-RU" sz="4000" smtClean="0">
                <a:solidFill>
                  <a:srgbClr val="FA326B"/>
                </a:solidFill>
              </a:rPr>
              <a:t>16 – 5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u-RU" sz="4000" smtClean="0">
                <a:solidFill>
                  <a:srgbClr val="FA326B"/>
                </a:solidFill>
              </a:rPr>
              <a:t>16 – 2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u-RU" sz="4000" smtClean="0">
                <a:solidFill>
                  <a:srgbClr val="FA326B"/>
                </a:solidFill>
              </a:rPr>
              <a:t>16 – 4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u-RU" sz="4000" smtClean="0">
                <a:solidFill>
                  <a:srgbClr val="FA326B"/>
                </a:solidFill>
              </a:rPr>
              <a:t>16 - 6</a:t>
            </a:r>
          </a:p>
        </p:txBody>
      </p:sp>
      <p:pic>
        <p:nvPicPr>
          <p:cNvPr id="10243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"/>
            <a:ext cx="46720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11\Рабочий стол\344530c2a7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78486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733800" y="4724400"/>
            <a:ext cx="838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3800" y="3886200"/>
            <a:ext cx="838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11\Мои документы\Мои рисунки\%21%21%21138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0"/>
          <p:cNvGrpSpPr>
            <a:grpSpLocks/>
          </p:cNvGrpSpPr>
          <p:nvPr/>
        </p:nvGrpSpPr>
        <p:grpSpPr bwMode="auto">
          <a:xfrm>
            <a:off x="3810000" y="4267200"/>
            <a:ext cx="3886200" cy="228600"/>
            <a:chOff x="480" y="1632"/>
            <a:chExt cx="2448" cy="1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480" y="1728"/>
              <a:ext cx="1517" cy="0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2016" y="1728"/>
              <a:ext cx="890" cy="0"/>
            </a:xfrm>
            <a:prstGeom prst="line">
              <a:avLst/>
            </a:prstGeom>
            <a:noFill/>
            <a:ln w="698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480" y="1632"/>
              <a:ext cx="0" cy="144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2016" y="1632"/>
              <a:ext cx="0" cy="144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2928" y="1632"/>
              <a:ext cx="0" cy="144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6" name="Picture 2" descr="C:\Documents and Settings\11\Рабочий стол\tmb_otkritka-eji_i_dikoobrazi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239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5440362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accent6"/>
                </a:solidFill>
              </a:rPr>
              <a:t>Составьте словосочетания существительное +прилагательное, используя слова левого столбика и признаки предметов из правого.</a:t>
            </a:r>
            <a:r>
              <a:rPr lang="ru-RU" sz="3600" dirty="0" smtClean="0">
                <a:solidFill>
                  <a:srgbClr val="FA326B"/>
                </a:solidFill>
              </a:rPr>
              <a:t/>
            </a:r>
            <a:br>
              <a:rPr lang="ru-RU" sz="3600" dirty="0" smtClean="0">
                <a:solidFill>
                  <a:srgbClr val="FA326B"/>
                </a:solidFill>
              </a:rPr>
            </a:br>
            <a:r>
              <a:rPr lang="ru-RU" sz="3600" dirty="0" smtClean="0">
                <a:solidFill>
                  <a:srgbClr val="FA326B"/>
                </a:solidFill>
              </a:rPr>
              <a:t/>
            </a:r>
            <a:br>
              <a:rPr lang="ru-RU" sz="3600" dirty="0" smtClean="0">
                <a:solidFill>
                  <a:srgbClr val="FA326B"/>
                </a:solidFill>
              </a:rPr>
            </a:br>
            <a:r>
              <a:rPr lang="ru-RU" sz="3600" dirty="0" err="1" smtClean="0">
                <a:solidFill>
                  <a:schemeClr val="tx1"/>
                </a:solidFill>
              </a:rPr>
              <a:t>м...лина</a:t>
            </a:r>
            <a:r>
              <a:rPr lang="ru-RU" sz="3600" dirty="0" smtClean="0">
                <a:solidFill>
                  <a:schemeClr val="tx1"/>
                </a:solidFill>
              </a:rPr>
              <a:t>, за…</a:t>
            </a:r>
            <a:r>
              <a:rPr lang="ru-RU" sz="3600" dirty="0" err="1" smtClean="0">
                <a:solidFill>
                  <a:schemeClr val="tx1"/>
                </a:solidFill>
              </a:rPr>
              <a:t>ц</a:t>
            </a:r>
            <a:r>
              <a:rPr lang="ru-RU" sz="3600" dirty="0" smtClean="0">
                <a:solidFill>
                  <a:schemeClr val="tx1"/>
                </a:solidFill>
              </a:rPr>
              <a:t>                  цвет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err="1" smtClean="0">
                <a:solidFill>
                  <a:schemeClr val="tx1"/>
                </a:solidFill>
              </a:rPr>
              <a:t>сах</a:t>
            </a:r>
            <a:r>
              <a:rPr lang="ru-RU" sz="3600" dirty="0" smtClean="0">
                <a:solidFill>
                  <a:schemeClr val="tx1"/>
                </a:solidFill>
              </a:rPr>
              <a:t>…</a:t>
            </a:r>
            <a:r>
              <a:rPr lang="ru-RU" sz="3600" dirty="0" err="1" smtClean="0">
                <a:solidFill>
                  <a:schemeClr val="tx1"/>
                </a:solidFill>
              </a:rPr>
              <a:t>р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</a:rPr>
              <a:t>пом</a:t>
            </a:r>
            <a:r>
              <a:rPr lang="ru-RU" sz="3600" dirty="0" smtClean="0">
                <a:solidFill>
                  <a:schemeClr val="tx1"/>
                </a:solidFill>
              </a:rPr>
              <a:t>…</a:t>
            </a:r>
            <a:r>
              <a:rPr lang="ru-RU" sz="3600" dirty="0" err="1" smtClean="0">
                <a:solidFill>
                  <a:schemeClr val="tx1"/>
                </a:solidFill>
              </a:rPr>
              <a:t>дор</a:t>
            </a:r>
            <a:r>
              <a:rPr lang="ru-RU" sz="3600" dirty="0" smtClean="0">
                <a:solidFill>
                  <a:schemeClr val="tx1"/>
                </a:solidFill>
              </a:rPr>
              <a:t>              вкус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пер…</a:t>
            </a:r>
            <a:r>
              <a:rPr lang="ru-RU" sz="3600" dirty="0" err="1" smtClean="0">
                <a:solidFill>
                  <a:schemeClr val="tx1"/>
                </a:solidFill>
              </a:rPr>
              <a:t>ц</a:t>
            </a:r>
            <a:r>
              <a:rPr lang="ru-RU" sz="3600" dirty="0" smtClean="0">
                <a:solidFill>
                  <a:schemeClr val="tx1"/>
                </a:solidFill>
              </a:rPr>
              <a:t>, с…</a:t>
            </a:r>
            <a:r>
              <a:rPr lang="ru-RU" sz="3600" dirty="0" err="1" smtClean="0">
                <a:solidFill>
                  <a:schemeClr val="tx1"/>
                </a:solidFill>
              </a:rPr>
              <a:t>рень</a:t>
            </a:r>
            <a:r>
              <a:rPr lang="ru-RU" sz="3600" dirty="0" smtClean="0">
                <a:solidFill>
                  <a:schemeClr val="tx1"/>
                </a:solidFill>
              </a:rPr>
              <a:t>                величина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м…</a:t>
            </a:r>
            <a:r>
              <a:rPr lang="ru-RU" sz="3600" dirty="0" err="1" smtClean="0">
                <a:solidFill>
                  <a:schemeClr val="tx1"/>
                </a:solidFill>
              </a:rPr>
              <a:t>дведь</a:t>
            </a:r>
            <a:r>
              <a:rPr lang="ru-RU" sz="3600" dirty="0" smtClean="0">
                <a:solidFill>
                  <a:schemeClr val="tx1"/>
                </a:solidFill>
              </a:rPr>
              <a:t>                           запах</a:t>
            </a:r>
          </a:p>
        </p:txBody>
      </p:sp>
      <p:pic>
        <p:nvPicPr>
          <p:cNvPr id="6146" name="Picture 2" descr="C:\Documents and Settings\All Users\Документы\Мои рисунки\Образцы рисунков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3811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антоним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0" y="2133600"/>
            <a:ext cx="10820400" cy="3048000"/>
          </a:xfrm>
        </p:spPr>
        <p:txBody>
          <a:bodyPr/>
          <a:lstStyle/>
          <a:p>
            <a:r>
              <a:rPr lang="ru-RU" sz="4000" u="sng" dirty="0" smtClean="0">
                <a:solidFill>
                  <a:schemeClr val="tx1"/>
                </a:solidFill>
              </a:rPr>
              <a:t>Назовите</a:t>
            </a:r>
            <a:r>
              <a:rPr lang="en-US" sz="4000" u="sng" dirty="0" smtClean="0">
                <a:solidFill>
                  <a:schemeClr val="tx1"/>
                </a:solidFill>
              </a:rPr>
              <a:t> </a:t>
            </a:r>
            <a:r>
              <a:rPr lang="ru-RU" sz="4000" u="sng" dirty="0" smtClean="0">
                <a:solidFill>
                  <a:schemeClr val="tx1"/>
                </a:solidFill>
              </a:rPr>
              <a:t>прилагательные антонимы</a:t>
            </a:r>
            <a:r>
              <a:rPr lang="en-US" sz="4000" u="sng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1\Рабочий стол\33592_prev_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1\Рабочий стол\0_cc5f_96c2f9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1\Рабочий стол\2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1\Рабочий стол\www.PicsDesktop.com_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1\Рабочий стол\i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33375"/>
            <a:ext cx="4714875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685800"/>
            <a:ext cx="644586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Тема: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Обобщение </a:t>
            </a:r>
          </a:p>
          <a:p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наний</a:t>
            </a:r>
            <a:endParaRPr lang="ru-RU" sz="5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 именах </a:t>
            </a:r>
          </a:p>
          <a:p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рилагательных,</a:t>
            </a:r>
          </a:p>
          <a:p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«Весна</a:t>
            </a:r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11\Рабочий стол\vesn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352800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1\Рабочий стол\1355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11\Рабочий стол\ind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Слово – словосочетание - …..</a:t>
            </a:r>
            <a:endParaRPr lang="ru-RU" dirty="0"/>
          </a:p>
        </p:txBody>
      </p:sp>
      <p:pic>
        <p:nvPicPr>
          <p:cNvPr id="1026" name="Picture 2" descr="C:\Documents and Settings\All Users\Документы\Мои рисунки\Образцы рисунков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56186"/>
            <a:ext cx="2676525" cy="323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11\Рабочий стол\весна\2004_vesna_Zayka_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3" name="TextBox 2"/>
          <p:cNvSpPr txBox="1"/>
          <p:nvPr/>
        </p:nvSpPr>
        <p:spPr>
          <a:xfrm>
            <a:off x="7696200" y="2819400"/>
            <a:ext cx="920060" cy="3733800"/>
          </a:xfrm>
          <a:prstGeom prst="rect">
            <a:avLst/>
          </a:prstGeom>
        </p:spPr>
        <p:txBody>
          <a:bodyPr vert="wordArtVert" wrap="square" rtlCol="0">
            <a:spAutoFit/>
          </a:bodyPr>
          <a:lstStyle/>
          <a:p>
            <a:r>
              <a:rPr lang="ru-RU" sz="4400" b="1" dirty="0" smtClean="0">
                <a:solidFill>
                  <a:srgbClr val="003E1C"/>
                </a:solidFill>
              </a:rPr>
              <a:t>Весна </a:t>
            </a:r>
            <a:endParaRPr lang="ru-RU" sz="4400" b="1" dirty="0">
              <a:solidFill>
                <a:srgbClr val="003E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ll Users\Документы\Мои рисунки\Образцы рисунков\тюльпа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2484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Весна приготовила букет  из семи цветов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96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1.Что такое имя прилагательное</a:t>
            </a:r>
            <a:r>
              <a:rPr lang="en-US" sz="2800" dirty="0" smtClean="0"/>
              <a:t>?</a:t>
            </a:r>
          </a:p>
          <a:p>
            <a:r>
              <a:rPr lang="ru-RU" sz="2800" dirty="0" smtClean="0"/>
              <a:t>2. Как изменяются прилагательные</a:t>
            </a:r>
            <a:r>
              <a:rPr lang="en-US" sz="2800" dirty="0" smtClean="0"/>
              <a:t>?</a:t>
            </a:r>
            <a:r>
              <a:rPr lang="ru-RU" sz="2800" dirty="0" smtClean="0"/>
              <a:t> С чем связаны в предложении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r>
              <a:rPr lang="ru-RU" sz="2800" dirty="0" smtClean="0"/>
              <a:t>3. Расскажите о прилагательных мужского рода.</a:t>
            </a:r>
          </a:p>
          <a:p>
            <a:r>
              <a:rPr lang="ru-RU" sz="2800" dirty="0" smtClean="0"/>
              <a:t>4. Расскажите о прилагательных женского рода.</a:t>
            </a:r>
          </a:p>
          <a:p>
            <a:r>
              <a:rPr lang="ru-RU" sz="2800" dirty="0" smtClean="0"/>
              <a:t>5. Расскажите о прилагательных среднего рода.</a:t>
            </a:r>
          </a:p>
          <a:p>
            <a:r>
              <a:rPr lang="ru-RU" sz="2800" dirty="0" smtClean="0"/>
              <a:t>6. Расскажите о прилагательных множественного числа.</a:t>
            </a:r>
          </a:p>
          <a:p>
            <a:r>
              <a:rPr lang="ru-RU" sz="2800" dirty="0" smtClean="0"/>
              <a:t>7. Как еще изменяются имена прилагательные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2050" name="Picture 2" descr="C:\Documents and Settings\All Users\Документы\Мои рисунки\Образцы рисунков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049110"/>
            <a:ext cx="2066925" cy="249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конечная звезда 2"/>
          <p:cNvSpPr/>
          <p:nvPr/>
        </p:nvSpPr>
        <p:spPr>
          <a:xfrm>
            <a:off x="0" y="0"/>
            <a:ext cx="9144000" cy="6858000"/>
          </a:xfrm>
          <a:prstGeom prst="star24">
            <a:avLst>
              <a:gd name="adj" fmla="val 41868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838200"/>
            <a:ext cx="6477000" cy="51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Игра «Словесный мяч».</a:t>
            </a:r>
          </a:p>
          <a:p>
            <a:endParaRPr lang="ru-RU" dirty="0" smtClean="0"/>
          </a:p>
          <a:p>
            <a:r>
              <a:rPr lang="ru-RU" sz="3200" i="1" dirty="0" smtClean="0">
                <a:solidFill>
                  <a:srgbClr val="0070C0"/>
                </a:solidFill>
              </a:rPr>
              <a:t>Задание для 1 ряда  </a:t>
            </a:r>
          </a:p>
          <a:p>
            <a:r>
              <a:rPr lang="ru-RU" sz="3200" dirty="0" smtClean="0"/>
              <a:t>                   </a:t>
            </a:r>
          </a:p>
          <a:p>
            <a:r>
              <a:rPr lang="ru-RU" sz="2600" i="1" dirty="0" smtClean="0"/>
              <a:t>Подберите однокоренные </a:t>
            </a:r>
          </a:p>
          <a:p>
            <a:r>
              <a:rPr lang="ru-RU" sz="2600" i="1" dirty="0" smtClean="0"/>
              <a:t>прилагательные разного рода и числа: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Весна - …………………..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Солнце - …………………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Радость - ………………..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Зелень - …………………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конечная звезда 2"/>
          <p:cNvSpPr/>
          <p:nvPr/>
        </p:nvSpPr>
        <p:spPr>
          <a:xfrm>
            <a:off x="0" y="0"/>
            <a:ext cx="9144000" cy="6858000"/>
          </a:xfrm>
          <a:prstGeom prst="star24">
            <a:avLst>
              <a:gd name="adj" fmla="val 41868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838200"/>
            <a:ext cx="701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    Задание для 2 ряда  </a:t>
            </a:r>
          </a:p>
          <a:p>
            <a:r>
              <a:rPr lang="ru-RU" dirty="0" smtClean="0"/>
              <a:t>                   </a:t>
            </a:r>
          </a:p>
          <a:p>
            <a:r>
              <a:rPr lang="ru-RU" sz="2800" i="1" dirty="0" smtClean="0"/>
              <a:t>Подберите однокоренные прилагательные и образуйте словосочетания  существительное + прилагательное разного рода и числа: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accent2"/>
                </a:solidFill>
              </a:rPr>
              <a:t>Светить - ……………………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Цвести - …………………….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Летать - …………….……….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конечная звезда 2"/>
          <p:cNvSpPr/>
          <p:nvPr/>
        </p:nvSpPr>
        <p:spPr>
          <a:xfrm>
            <a:off x="0" y="0"/>
            <a:ext cx="9144000" cy="6858000"/>
          </a:xfrm>
          <a:prstGeom prst="star24">
            <a:avLst>
              <a:gd name="adj" fmla="val 41868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5400" y="1066800"/>
            <a:ext cx="6477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     Задание для 3 ряда  </a:t>
            </a:r>
          </a:p>
          <a:p>
            <a:r>
              <a:rPr lang="ru-RU" sz="4000" dirty="0" smtClean="0"/>
              <a:t>                   </a:t>
            </a:r>
          </a:p>
          <a:p>
            <a:r>
              <a:rPr lang="ru-RU" sz="2800" i="1" dirty="0" smtClean="0"/>
              <a:t>Подберите однокоренные прилагательные и составьте с ними предложение: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accent2"/>
                </a:solidFill>
              </a:rPr>
              <a:t>   Тепло - ……………………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  Звонко - …………………..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  Прекрасно - .……………..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76962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Выпишите из текста словосочетания существительное + прилагательное. Определите число  имен  прилагательных:</a:t>
            </a:r>
          </a:p>
          <a:p>
            <a:endParaRPr lang="ru-RU" sz="2800" i="1" dirty="0" smtClean="0"/>
          </a:p>
          <a:p>
            <a:r>
              <a:rPr lang="ru-RU" sz="2800" dirty="0" smtClean="0">
                <a:solidFill>
                  <a:schemeClr val="accent2"/>
                </a:solidFill>
              </a:rPr>
              <a:t>Чуть солнышко пригрело откосы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И стало в лесу потеплей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Береза  зеленые косы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Развесила с тонких ветвей.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        Вся в белое платье одета,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        В сережках, в листве кружевной,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        Встречает горячее лето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        Она на опушке лесной.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sz="2800" i="1" dirty="0" smtClean="0"/>
              <a:t>Что такое откосы</a:t>
            </a:r>
            <a:r>
              <a:rPr lang="en-US" sz="2800" i="1" dirty="0" smtClean="0"/>
              <a:t>?</a:t>
            </a:r>
            <a:endParaRPr lang="ru-RU" sz="2800" i="1" dirty="0"/>
          </a:p>
        </p:txBody>
      </p:sp>
      <p:pic>
        <p:nvPicPr>
          <p:cNvPr id="3074" name="Picture 2" descr="C:\Documents and Settings\All Users\Документы\Мои рисунки\Образцы рисунков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25310"/>
            <a:ext cx="2066925" cy="249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11\Рабочий стол\6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228600"/>
            <a:ext cx="8385175" cy="1431925"/>
          </a:xfrm>
        </p:spPr>
        <p:txBody>
          <a:bodyPr/>
          <a:lstStyle/>
          <a:p>
            <a:pPr algn="l" eaLnBrk="1" hangingPunct="1"/>
            <a:r>
              <a:rPr lang="ru-RU" dirty="0" smtClean="0">
                <a:solidFill>
                  <a:schemeClr val="accent2"/>
                </a:solidFill>
              </a:rPr>
              <a:t>    </a:t>
            </a:r>
            <a:r>
              <a:rPr lang="ru-RU" u="sng" dirty="0" smtClean="0">
                <a:solidFill>
                  <a:schemeClr val="tx1"/>
                </a:solidFill>
              </a:rPr>
              <a:t>Цели: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07350" cy="38862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Обобщить теоретические</a:t>
            </a:r>
          </a:p>
          <a:p>
            <a:pPr eaLnBrk="1" hangingPunct="1">
              <a:buNone/>
            </a:pPr>
            <a:r>
              <a:rPr lang="ru-RU" sz="2800" dirty="0" smtClean="0"/>
              <a:t>    знания об именах прилагательных;</a:t>
            </a:r>
          </a:p>
          <a:p>
            <a:pPr eaLnBrk="1" hangingPunct="1"/>
            <a:r>
              <a:rPr lang="ru-RU" sz="2800" dirty="0" smtClean="0"/>
              <a:t>Развивать умения</a:t>
            </a:r>
          </a:p>
          <a:p>
            <a:pPr eaLnBrk="1" hangingPunct="1">
              <a:buNone/>
            </a:pPr>
            <a:r>
              <a:rPr lang="ru-RU" sz="2800" dirty="0" smtClean="0"/>
              <a:t>    употреблять их в речи;</a:t>
            </a:r>
          </a:p>
          <a:p>
            <a:pPr eaLnBrk="1" hangingPunct="1"/>
            <a:r>
              <a:rPr lang="ru-RU" sz="2800" dirty="0" smtClean="0"/>
              <a:t>Раскрыть красоту</a:t>
            </a:r>
          </a:p>
          <a:p>
            <a:pPr eaLnBrk="1" hangingPunct="1">
              <a:buNone/>
            </a:pPr>
            <a:r>
              <a:rPr lang="ru-RU" sz="2800" dirty="0" smtClean="0"/>
              <a:t>    весенней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90600" y="1524000"/>
            <a:ext cx="70866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Рассмотрите внимательно картину  И. Левитана «Март».</a:t>
            </a: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Какое настроение она вызывает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1\Рабочий стол\levitan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1981200"/>
            <a:ext cx="8458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514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Слово – словосочетание - предложение - ...</a:t>
            </a:r>
            <a:endParaRPr lang="ru-RU" sz="3200" dirty="0"/>
          </a:p>
        </p:txBody>
      </p:sp>
      <p:pic>
        <p:nvPicPr>
          <p:cNvPr id="4098" name="Picture 2" descr="C:\Documents and Settings\All Users\Документы\Мои рисунки\Образцы рисунков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76600"/>
            <a:ext cx="2752725" cy="332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" y="1295400"/>
            <a:ext cx="8382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09800" y="2057400"/>
            <a:ext cx="48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слово – словосочетание - предложение - текст</a:t>
            </a:r>
            <a:endParaRPr lang="ru-RU" sz="4400" dirty="0"/>
          </a:p>
        </p:txBody>
      </p:sp>
      <p:pic>
        <p:nvPicPr>
          <p:cNvPr id="5122" name="Picture 2" descr="C:\Documents and Settings\All Users\Документы\Мои рисунки\Образцы рисунков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37490"/>
            <a:ext cx="2905125" cy="350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467201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672013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 rot="7157874">
            <a:off x="6628607" y="1677193"/>
            <a:ext cx="2514600" cy="925513"/>
          </a:xfrm>
          <a:prstGeom prst="rect">
            <a:avLst/>
          </a:prstGeom>
        </p:spPr>
        <p:txBody>
          <a:bodyPr vert="wordArtVert" wrap="none" fromWordArt="1">
            <a:prstTxWarp prst="textCascadeUp">
              <a:avLst>
                <a:gd name="adj" fmla="val 64889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auto"/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19800000" scaled="1"/>
                </a:gradFill>
                <a:latin typeface="Impact"/>
              </a:rPr>
              <a:t>молодцы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подснеж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2971800" cy="4724400"/>
          </a:xfrm>
          <a:prstGeom prst="rect">
            <a:avLst/>
          </a:prstGeom>
          <a:noFill/>
        </p:spPr>
      </p:pic>
      <p:pic>
        <p:nvPicPr>
          <p:cNvPr id="1027" name="Picture 3" descr="C:\Documents and Settings\11\Рабочий стол\120435135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105400" y="1066800"/>
            <a:ext cx="4038600" cy="5791200"/>
          </a:xfrm>
        </p:spPr>
        <p:txBody>
          <a:bodyPr/>
          <a:lstStyle/>
          <a:p>
            <a:pPr algn="l"/>
            <a:r>
              <a:rPr lang="ru-RU" sz="2400" dirty="0" smtClean="0"/>
              <a:t>Прозвенел звонок для нас.</a:t>
            </a:r>
            <a:br>
              <a:rPr lang="ru-RU" sz="2400" dirty="0" smtClean="0"/>
            </a:br>
            <a:r>
              <a:rPr lang="ru-RU" sz="2400" dirty="0" smtClean="0"/>
              <a:t>Все зашли спокойно в класс.</a:t>
            </a:r>
            <a:br>
              <a:rPr lang="ru-RU" sz="2400" dirty="0" smtClean="0"/>
            </a:br>
            <a:r>
              <a:rPr lang="ru-RU" sz="2400" dirty="0" smtClean="0"/>
              <a:t>Встали все у парт красиво, </a:t>
            </a:r>
            <a:br>
              <a:rPr lang="ru-RU" sz="2400" dirty="0" smtClean="0"/>
            </a:br>
            <a:r>
              <a:rPr lang="ru-RU" sz="2400" dirty="0" smtClean="0"/>
              <a:t>Поздоровались учтиво.</a:t>
            </a:r>
            <a:br>
              <a:rPr lang="ru-RU" sz="2400" dirty="0" smtClean="0"/>
            </a:br>
            <a:r>
              <a:rPr lang="ru-RU" sz="2400" dirty="0" smtClean="0"/>
              <a:t>Тихо сели, спинки прямо.</a:t>
            </a:r>
            <a:br>
              <a:rPr lang="ru-RU" sz="2400" dirty="0" smtClean="0"/>
            </a:br>
            <a:r>
              <a:rPr lang="ru-RU" sz="2400" dirty="0" smtClean="0"/>
              <a:t>Вижу, класс наш хоть куда.</a:t>
            </a:r>
            <a:br>
              <a:rPr lang="ru-RU" sz="2400" dirty="0" smtClean="0"/>
            </a:br>
            <a:r>
              <a:rPr lang="ru-RU" sz="2400" dirty="0" smtClean="0"/>
              <a:t>Мы начнём урок, друзья.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7772400" cy="1219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3399"/>
                </a:solidFill>
              </a:rPr>
              <a:t>Что обозначает имя прилагательное</a:t>
            </a:r>
            <a:r>
              <a:rPr lang="en-US" dirty="0" smtClean="0">
                <a:solidFill>
                  <a:srgbClr val="003399"/>
                </a:solidFill>
              </a:rPr>
              <a:t>?</a:t>
            </a:r>
            <a:endParaRPr lang="ru-RU" dirty="0" smtClean="0">
              <a:solidFill>
                <a:srgbClr val="003399"/>
              </a:solidFill>
            </a:endParaRPr>
          </a:p>
        </p:txBody>
      </p:sp>
      <p:pic>
        <p:nvPicPr>
          <p:cNvPr id="3074" name="Picture 2" descr="C:\Documents and Settings\11\Мои документы\Мои рисунки\app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048000" cy="4267200"/>
          </a:xfrm>
          <a:prstGeom prst="rect">
            <a:avLst/>
          </a:prstGeom>
          <a:noFill/>
        </p:spPr>
      </p:pic>
      <p:pic>
        <p:nvPicPr>
          <p:cNvPr id="3075" name="Picture 3" descr="C:\Documents and Settings\11\Мои документы\Мои рисунки\app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30289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s\Документы\Мои рисунки\Образцы рисунков\Image1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Rot="1" noChangeArrowheads="1"/>
          </p:cNvSpPr>
          <p:nvPr/>
        </p:nvSpPr>
        <p:spPr bwMode="auto">
          <a:xfrm>
            <a:off x="3048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685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99"/>
                </a:solidFill>
              </a:rPr>
              <a:t>Какие признаки предметов вы знаете</a:t>
            </a:r>
            <a:r>
              <a:rPr lang="en-US" dirty="0" smtClean="0">
                <a:solidFill>
                  <a:srgbClr val="003399"/>
                </a:solidFill>
              </a:rPr>
              <a:t>?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4099" name="Picture 3" descr="C:\Documents and Settings\All Users\Документы\Мои рисунки\Образцы рисунков\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705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02. Песенка красной шапочки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422775" y="3048000"/>
            <a:ext cx="298450" cy="304800"/>
          </a:xfrm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38200"/>
            <a:ext cx="702468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02. Песенка красной шапочки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02. Песенка красной шапочки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All Users\Документы\Мои рисунки\Образцы рисунков\роз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97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  <p:audio>
              <p:cMediaNode vol="98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1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228600"/>
            <a:ext cx="7915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11\Рабочий стол\1201515700_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7924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335</Words>
  <Application>Microsoft PowerPoint</Application>
  <PresentationFormat>Экран (4:3)</PresentationFormat>
  <Paragraphs>78</Paragraphs>
  <Slides>34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Вот  и прозвенел звонок, Начинается урок. Очень тихо вы садитесь И работать не ленитесь!</vt:lpstr>
      <vt:lpstr>Слайд 2</vt:lpstr>
      <vt:lpstr>    Цели:</vt:lpstr>
      <vt:lpstr>Прозвенел звонок для нас. Все зашли спокойно в класс. Встали все у парт красиво,  Поздоровались учтиво. Тихо сели, спинки прямо. Вижу, класс наш хоть куда. Мы начнём урок, друзья.</vt:lpstr>
      <vt:lpstr>Что обозначает имя прилагательное?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Составьте словосочетания существительное +прилагательное, используя слова левого столбика и признаки предметов из правого.  м...лина, за…ц                  цвет сах…р, пом…дор              вкус пер…ц, с…рень                величина м…дведь                           запах</vt:lpstr>
      <vt:lpstr>Назовите прилагательные антонимы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Слово – словосочетание - …..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11</cp:lastModifiedBy>
  <cp:revision>120</cp:revision>
  <cp:lastPrinted>1601-01-01T00:00:00Z</cp:lastPrinted>
  <dcterms:created xsi:type="dcterms:W3CDTF">1601-01-01T00:00:00Z</dcterms:created>
  <dcterms:modified xsi:type="dcterms:W3CDTF">2008-11-04T09:13:43Z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