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ABF6-CDBD-43C6-932F-413F001D5E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5DDC-7F15-4D32-8FC4-581FA0FDA0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3214710"/>
          </a:xfrm>
        </p:spPr>
        <p:txBody>
          <a:bodyPr/>
          <a:lstStyle/>
          <a:p>
            <a:r>
              <a:rPr lang="ru-RU" dirty="0" smtClean="0"/>
              <a:t>Двадцать четвертое октября</a:t>
            </a:r>
            <a:br>
              <a:rPr lang="ru-RU" dirty="0" smtClean="0"/>
            </a:br>
            <a:r>
              <a:rPr lang="ru-RU" dirty="0" smtClean="0"/>
              <a:t>Классная работа</a:t>
            </a:r>
            <a:br>
              <a:rPr lang="ru-RU" dirty="0" smtClean="0"/>
            </a:br>
            <a:r>
              <a:rPr lang="ru-RU" dirty="0" smtClean="0"/>
              <a:t>Буквы О и А в корнях </a:t>
            </a:r>
            <a:br>
              <a:rPr lang="ru-RU" dirty="0" smtClean="0"/>
            </a:br>
            <a:r>
              <a:rPr lang="ru-RU" dirty="0" smtClean="0"/>
              <a:t>КАС и КОС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51054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Урок в 6 классе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Учитель: Литвинова Е.С</a:t>
            </a:r>
            <a:r>
              <a:rPr lang="ru-RU" dirty="0" smtClean="0">
                <a:solidFill>
                  <a:schemeClr val="tx1"/>
                </a:solidFill>
              </a:rPr>
              <a:t>., МАОУ СОШ 78, Челябинск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409029136223.jpg"/>
          <p:cNvPicPr>
            <a:picLocks noChangeAspect="1"/>
          </p:cNvPicPr>
          <p:nvPr/>
        </p:nvPicPr>
        <p:blipFill>
          <a:blip r:embed="rId2"/>
          <a:srcRect r="36441" b="65625"/>
          <a:stretch>
            <a:fillRect/>
          </a:stretch>
        </p:blipFill>
        <p:spPr>
          <a:xfrm>
            <a:off x="428596" y="4000504"/>
            <a:ext cx="3281843" cy="17771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«Четвертый лишний»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ru-RU" sz="3200" dirty="0" smtClean="0"/>
              <a:t>1</a:t>
            </a:r>
            <a:r>
              <a:rPr lang="ru-RU" sz="3200" dirty="0"/>
              <a:t>) Легкое </a:t>
            </a:r>
            <a:r>
              <a:rPr lang="ru-RU" sz="3200" dirty="0" err="1"/>
              <a:t>прик...сновение</a:t>
            </a:r>
            <a:r>
              <a:rPr lang="ru-RU" sz="3200" dirty="0"/>
              <a:t>.</a:t>
            </a:r>
          </a:p>
          <a:p>
            <a:pPr lvl="1">
              <a:buNone/>
            </a:pPr>
            <a:r>
              <a:rPr lang="ru-RU" sz="3200" dirty="0"/>
              <a:t>2) </a:t>
            </a:r>
            <a:r>
              <a:rPr lang="ru-RU" sz="3200" dirty="0" err="1"/>
              <a:t>Неприк</a:t>
            </a:r>
            <a:r>
              <a:rPr lang="ru-RU" sz="3200" dirty="0"/>
              <a:t>...</a:t>
            </a:r>
            <a:r>
              <a:rPr lang="ru-RU" sz="3200" dirty="0" err="1"/>
              <a:t>сновенный</a:t>
            </a:r>
            <a:r>
              <a:rPr lang="ru-RU" sz="3200" dirty="0"/>
              <a:t> запас.</a:t>
            </a:r>
          </a:p>
          <a:p>
            <a:pPr lvl="1">
              <a:buNone/>
            </a:pPr>
            <a:r>
              <a:rPr lang="ru-RU" sz="3200" dirty="0"/>
              <a:t>3) </a:t>
            </a:r>
            <a:r>
              <a:rPr lang="ru-RU" sz="3200" i="1" dirty="0"/>
              <a:t>К…</a:t>
            </a:r>
            <a:r>
              <a:rPr lang="ru-RU" sz="3200" i="1" dirty="0" err="1"/>
              <a:t>сательная</a:t>
            </a:r>
            <a:r>
              <a:rPr lang="ru-RU" sz="3200" i="1" dirty="0"/>
              <a:t> линия.</a:t>
            </a:r>
            <a:endParaRPr lang="ru-RU" sz="3200" dirty="0"/>
          </a:p>
          <a:p>
            <a:pPr lvl="1">
              <a:buNone/>
            </a:pPr>
            <a:r>
              <a:rPr lang="ru-RU" sz="3200" dirty="0"/>
              <a:t>4) Точки </a:t>
            </a:r>
            <a:r>
              <a:rPr lang="ru-RU" sz="3200" dirty="0" err="1"/>
              <a:t>соприк...сновения</a:t>
            </a:r>
            <a:r>
              <a:rPr lang="ru-RU" sz="3200" dirty="0"/>
              <a:t>.</a:t>
            </a:r>
          </a:p>
          <a:p>
            <a:pPr lvl="1">
              <a:buNone/>
            </a:pPr>
            <a:r>
              <a:rPr lang="ru-RU" sz="3200" dirty="0"/>
              <a:t>1) Слегка к…</a:t>
            </a:r>
            <a:r>
              <a:rPr lang="ru-RU" sz="3200" dirty="0" err="1"/>
              <a:t>саться</a:t>
            </a:r>
            <a:r>
              <a:rPr lang="ru-RU" sz="3200" dirty="0"/>
              <a:t>.</a:t>
            </a:r>
          </a:p>
          <a:p>
            <a:pPr lvl="1">
              <a:buNone/>
            </a:pPr>
            <a:r>
              <a:rPr lang="ru-RU" sz="3200" dirty="0"/>
              <a:t>2) Вопрос, к…</a:t>
            </a:r>
            <a:r>
              <a:rPr lang="ru-RU" sz="3200" dirty="0" err="1"/>
              <a:t>сающийся</a:t>
            </a:r>
            <a:r>
              <a:rPr lang="ru-RU" sz="3200" dirty="0"/>
              <a:t> нас.</a:t>
            </a:r>
          </a:p>
          <a:p>
            <a:pPr lvl="1">
              <a:buNone/>
            </a:pPr>
            <a:r>
              <a:rPr lang="ru-RU" sz="3200" dirty="0"/>
              <a:t>3) Осторожно </a:t>
            </a:r>
            <a:r>
              <a:rPr lang="ru-RU" sz="3200" dirty="0" err="1"/>
              <a:t>прик...саться</a:t>
            </a:r>
            <a:r>
              <a:rPr lang="ru-RU" sz="3200" dirty="0"/>
              <a:t>.</a:t>
            </a:r>
          </a:p>
          <a:p>
            <a:pPr lvl="1">
              <a:buNone/>
            </a:pPr>
            <a:r>
              <a:rPr lang="ru-RU" sz="3200" dirty="0"/>
              <a:t>4) </a:t>
            </a:r>
            <a:r>
              <a:rPr lang="ru-RU" sz="3200" i="1" dirty="0" err="1"/>
              <a:t>Соприк</a:t>
            </a:r>
            <a:r>
              <a:rPr lang="ru-RU" sz="3200" i="1" dirty="0"/>
              <a:t>…</a:t>
            </a:r>
            <a:r>
              <a:rPr lang="ru-RU" sz="3200" i="1" dirty="0" err="1"/>
              <a:t>сновение</a:t>
            </a:r>
            <a:r>
              <a:rPr lang="ru-RU" sz="3200" i="1" dirty="0"/>
              <a:t> с противником</a:t>
            </a:r>
            <a:r>
              <a:rPr lang="ru-RU" sz="3200" b="1" i="1" dirty="0"/>
              <a:t>.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Вспомнить все изученные чередования гласных в корне;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 Изучить правило написания гласных О и А в </a:t>
            </a:r>
            <a:r>
              <a:rPr lang="ru-RU" dirty="0" err="1" smtClean="0"/>
              <a:t>корях</a:t>
            </a:r>
            <a:r>
              <a:rPr lang="ru-RU" dirty="0" smtClean="0"/>
              <a:t> </a:t>
            </a:r>
            <a:r>
              <a:rPr lang="ru-RU" dirty="0" err="1" smtClean="0"/>
              <a:t>Кас</a:t>
            </a:r>
            <a:r>
              <a:rPr lang="ru-RU" dirty="0" smtClean="0"/>
              <a:t>/Кос;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 Отработать данное правило на примере упражнений.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на засыпку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357298"/>
            <a:ext cx="3500462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«Собери пару».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Ра…спилить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Ра...сортировать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Ра...</a:t>
            </a:r>
            <a:r>
              <a:rPr lang="ru-RU" sz="3300" dirty="0" err="1"/>
              <a:t>ровненная</a:t>
            </a:r>
            <a:endParaRPr lang="ru-RU" sz="3300" dirty="0"/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…бежать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Ра…битое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Ра…следованное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Ра...сыпанное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/>
              <a:t>Ра…</a:t>
            </a:r>
            <a:r>
              <a:rPr lang="ru-RU" sz="3300" dirty="0" err="1"/>
              <a:t>писные</a:t>
            </a:r>
            <a:endParaRPr lang="ru-RU" sz="3300" dirty="0"/>
          </a:p>
          <a:p>
            <a:pPr marL="514350" indent="-514350">
              <a:buFont typeface="+mj-lt"/>
              <a:buAutoNum type="arabicPeriod"/>
            </a:pPr>
            <a:r>
              <a:rPr lang="ru-RU" sz="3300" dirty="0" err="1"/>
              <a:t>Бе</a:t>
            </a:r>
            <a:r>
              <a:rPr lang="ru-RU" sz="3300" dirty="0"/>
              <a:t>...</a:t>
            </a:r>
            <a:r>
              <a:rPr lang="ru-RU" sz="3300" dirty="0" smtClean="0"/>
              <a:t>шумно</a:t>
            </a:r>
            <a:endParaRPr lang="ru-RU" sz="33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321703" y="3536157"/>
            <a:ext cx="42148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43438" y="1643050"/>
            <a:ext cx="36433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Ходить,</a:t>
            </a:r>
          </a:p>
          <a:p>
            <a:r>
              <a:rPr lang="ru-RU" sz="2800" dirty="0" smtClean="0"/>
              <a:t>ложки,</a:t>
            </a:r>
          </a:p>
          <a:p>
            <a:r>
              <a:rPr lang="ru-RU" sz="2800" dirty="0" smtClean="0"/>
              <a:t>зерно,</a:t>
            </a:r>
          </a:p>
          <a:p>
            <a:r>
              <a:rPr lang="ru-RU" sz="2800" dirty="0" smtClean="0"/>
              <a:t>преступление,</a:t>
            </a:r>
          </a:p>
          <a:p>
            <a:r>
              <a:rPr lang="ru-RU" sz="2800" dirty="0" smtClean="0"/>
              <a:t>окно,</a:t>
            </a:r>
          </a:p>
          <a:p>
            <a:r>
              <a:rPr lang="ru-RU" sz="2800" dirty="0" smtClean="0"/>
              <a:t>с корабля,</a:t>
            </a:r>
          </a:p>
          <a:p>
            <a:r>
              <a:rPr lang="ru-RU" sz="2800" dirty="0" smtClean="0"/>
              <a:t>площадка,</a:t>
            </a:r>
          </a:p>
          <a:p>
            <a:r>
              <a:rPr lang="ru-RU" sz="2800" dirty="0" smtClean="0"/>
              <a:t>товар,</a:t>
            </a:r>
          </a:p>
          <a:p>
            <a:r>
              <a:rPr lang="ru-RU" sz="2800" dirty="0" smtClean="0"/>
              <a:t>дерево.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над вопросами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dirty="0"/>
              <a:t>- Что определяет выбор гласной в корнях </a:t>
            </a:r>
            <a:r>
              <a:rPr lang="ru-RU" sz="3300" i="1" dirty="0"/>
              <a:t>-лаг- - -лож- </a:t>
            </a:r>
            <a:r>
              <a:rPr lang="ru-RU" sz="3300" dirty="0"/>
              <a:t>и </a:t>
            </a:r>
            <a:r>
              <a:rPr lang="ru-RU" sz="3300" i="1" dirty="0"/>
              <a:t>-</a:t>
            </a:r>
            <a:r>
              <a:rPr lang="ru-RU" sz="3300" i="1" dirty="0" err="1"/>
              <a:t>раст</a:t>
            </a:r>
            <a:r>
              <a:rPr lang="ru-RU" sz="3300" i="1" dirty="0"/>
              <a:t>- --рос-?</a:t>
            </a:r>
            <a:endParaRPr lang="ru-RU" sz="3300" dirty="0"/>
          </a:p>
          <a:p>
            <a:pPr>
              <a:buNone/>
            </a:pPr>
            <a:r>
              <a:rPr lang="ru-RU" sz="3300" i="1" dirty="0"/>
              <a:t>- </a:t>
            </a:r>
            <a:r>
              <a:rPr lang="ru-RU" sz="3300" dirty="0"/>
              <a:t>В чем заключается загадочность этих корней?</a:t>
            </a:r>
          </a:p>
          <a:p>
            <a:pPr>
              <a:buNone/>
            </a:pPr>
            <a:r>
              <a:rPr lang="ru-RU" sz="3300" dirty="0"/>
              <a:t>- </a:t>
            </a:r>
            <a:r>
              <a:rPr lang="ru-RU" sz="3300" u="sng" dirty="0"/>
              <a:t>Какие еще корни </a:t>
            </a:r>
            <a:r>
              <a:rPr lang="ru-RU" sz="3300" dirty="0"/>
              <a:t>с чередованием вам известны?</a:t>
            </a:r>
          </a:p>
          <a:p>
            <a:pPr>
              <a:buNone/>
            </a:pPr>
            <a:r>
              <a:rPr lang="ru-RU" sz="3300" dirty="0"/>
              <a:t>- Найдите в предложении речевую ошибку. </a:t>
            </a:r>
            <a:r>
              <a:rPr lang="ru-RU" sz="3300" b="1" dirty="0">
                <a:solidFill>
                  <a:srgbClr val="002060"/>
                </a:solidFill>
              </a:rPr>
              <a:t>Германия располагала на скорую и легкую победу.</a:t>
            </a:r>
          </a:p>
          <a:p>
            <a:pPr>
              <a:buNone/>
            </a:pPr>
            <a:r>
              <a:rPr lang="ru-RU" sz="3300" dirty="0"/>
              <a:t>- Выпишите слово </a:t>
            </a:r>
            <a:r>
              <a:rPr lang="ru-RU" sz="3300" dirty="0" err="1">
                <a:solidFill>
                  <a:srgbClr val="002060"/>
                </a:solidFill>
              </a:rPr>
              <a:t>распол</a:t>
            </a:r>
            <a:r>
              <a:rPr lang="ru-RU" sz="3300" dirty="0">
                <a:solidFill>
                  <a:srgbClr val="002060"/>
                </a:solidFill>
              </a:rPr>
              <a:t>..</a:t>
            </a:r>
            <a:r>
              <a:rPr lang="ru-RU" sz="3300" dirty="0" smtClean="0">
                <a:solidFill>
                  <a:srgbClr val="002060"/>
                </a:solidFill>
              </a:rPr>
              <a:t>гала</a:t>
            </a:r>
            <a:r>
              <a:rPr lang="ru-RU" sz="3300" i="1" dirty="0"/>
              <a:t>. </a:t>
            </a:r>
            <a:r>
              <a:rPr lang="ru-RU" sz="3300" dirty="0"/>
              <a:t>Вставьте пропущенную букву. Объясните свой выбор графически.</a:t>
            </a:r>
          </a:p>
          <a:p>
            <a:pPr>
              <a:buNone/>
            </a:pPr>
            <a:r>
              <a:rPr lang="ru-RU" sz="3300" dirty="0"/>
              <a:t>- Перепишите предложение, исправив речевую ошибку.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285750"/>
          <a:ext cx="8572504" cy="6255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563"/>
                <a:gridCol w="1071563"/>
                <a:gridCol w="1071563"/>
                <a:gridCol w="1071563"/>
                <a:gridCol w="1071563"/>
                <a:gridCol w="1071563"/>
                <a:gridCol w="1071563"/>
                <a:gridCol w="1071563"/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 чего зависит написание гласной?</a:t>
                      </a:r>
                      <a:endParaRPr lang="ru-RU" sz="1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От ударения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согласной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суффикса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От значения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Падает ударение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Есть </a:t>
                      </a:r>
                      <a:r>
                        <a:rPr lang="ru-RU" sz="1800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ст</a:t>
                      </a:r>
                      <a:r>
                        <a:rPr lang="ru-RU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Есть суффикс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/>
                        <a:t>Ровный, гладкий</a:t>
                      </a:r>
                      <a:endParaRPr lang="ru-RU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/>
                        <a:t>Одинаковый, равный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3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6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гар</a:t>
                      </a: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-клан-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5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5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твар</a:t>
                      </a:r>
                      <a:r>
                        <a:rPr lang="ru-RU" sz="1800" spc="-5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6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зор</a:t>
                      </a: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-гор-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5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-клон-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твор</a:t>
                      </a:r>
                      <a:r>
                        <a:rPr lang="ru-RU" sz="1800" spc="-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6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</a:t>
                      </a: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5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5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</a:t>
                      </a:r>
                      <a:r>
                        <a:rPr lang="ru-RU" sz="1800" spc="-5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7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7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ращ</a:t>
                      </a:r>
                      <a:r>
                        <a:rPr lang="ru-RU" sz="1800" spc="-7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-рос-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-лаг-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6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кас</a:t>
                      </a: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7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7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бир</a:t>
                      </a:r>
                      <a:r>
                        <a:rPr lang="ru-RU" sz="1800" spc="-7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7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7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дир</a:t>
                      </a:r>
                      <a:r>
                        <a:rPr lang="ru-RU" sz="1800" spc="-7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6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блист</a:t>
                      </a: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6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-тир-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7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-пир-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7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-мир-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6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6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стил</a:t>
                      </a:r>
                      <a:r>
                        <a:rPr lang="ru-RU" sz="1800" spc="-6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-лож-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-кос-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6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</a:t>
                      </a: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6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дер</a:t>
                      </a: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5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5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блест</a:t>
                      </a:r>
                      <a:r>
                        <a:rPr lang="ru-RU" sz="1800" spc="-5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5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-тер-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-пер-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6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-мер-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5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-стел-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ровн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</a:t>
                      </a:r>
                      <a:r>
                        <a:rPr lang="ru-RU" sz="1800" dirty="0" err="1" smtClean="0"/>
                        <a:t>равн</a:t>
                      </a:r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/>
                </a:tc>
              </a:tr>
              <a:tr h="116365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5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Исключение:   </a:t>
                      </a:r>
                      <a:r>
                        <a:rPr lang="ru-RU" sz="1800" i="1" spc="-4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утварь</a:t>
                      </a:r>
                      <a:r>
                        <a:rPr lang="ru-RU" sz="1800" i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i="1" spc="-4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выгар</a:t>
                      </a:r>
                      <a:r>
                        <a:rPr lang="ru-RU" sz="1800" i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</a:t>
                      </a:r>
                      <a:r>
                        <a:rPr lang="ru-RU" sz="1800" i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i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зоревать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Исключения: Ростислав, вырост, росток, отрасль, Ростов-на-Дону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5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Исключение: р</a:t>
                      </a:r>
                      <a:r>
                        <a:rPr lang="ru-RU" sz="1800" i="1" spc="-4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овесник</a:t>
                      </a:r>
                      <a:r>
                        <a:rPr lang="ru-RU" sz="1800" i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i="1" spc="-4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</a:t>
                      </a:r>
                      <a:r>
                        <a:rPr lang="ru-RU" sz="1800" i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вень</a:t>
                      </a:r>
                      <a:r>
                        <a:rPr lang="ru-RU" sz="1800" i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i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равнина,, </a:t>
                      </a:r>
                      <a:r>
                        <a:rPr lang="ru-RU" sz="1800" i="1" spc="-25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ровняйсь</a:t>
                      </a:r>
                      <a:r>
                        <a:rPr lang="ru-RU" sz="1800" i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i="1" spc="-25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ровнение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Веселый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Долго р..</a:t>
            </a:r>
            <a:r>
              <a:rPr lang="ru-RU" dirty="0" err="1" smtClean="0"/>
              <a:t>сло</a:t>
            </a:r>
            <a:r>
              <a:rPr lang="ru-RU" dirty="0" smtClean="0"/>
              <a:t> р..</a:t>
            </a:r>
            <a:r>
              <a:rPr lang="ru-RU" dirty="0" err="1" smtClean="0"/>
              <a:t>стение</a:t>
            </a:r>
            <a:r>
              <a:rPr lang="ru-RU" dirty="0"/>
              <a:t>, </a:t>
            </a:r>
            <a:r>
              <a:rPr lang="ru-RU" dirty="0" err="1" smtClean="0"/>
              <a:t>выр</a:t>
            </a:r>
            <a:r>
              <a:rPr lang="ru-RU" dirty="0" smtClean="0"/>
              <a:t>..щенное р..</a:t>
            </a:r>
            <a:r>
              <a:rPr lang="ru-RU" dirty="0" err="1" smtClean="0"/>
              <a:t>стовщиком</a:t>
            </a:r>
            <a:r>
              <a:rPr lang="ru-RU" dirty="0" smtClean="0"/>
              <a:t> </a:t>
            </a:r>
            <a:r>
              <a:rPr lang="ru-RU" dirty="0"/>
              <a:t>из </a:t>
            </a:r>
            <a:r>
              <a:rPr lang="ru-RU" dirty="0" smtClean="0"/>
              <a:t>Р..</a:t>
            </a:r>
            <a:r>
              <a:rPr lang="ru-RU" dirty="0" err="1" smtClean="0"/>
              <a:t>стова</a:t>
            </a:r>
            <a:r>
              <a:rPr lang="ru-RU" dirty="0" smtClean="0"/>
              <a:t> </a:t>
            </a:r>
            <a:r>
              <a:rPr lang="ru-RU" dirty="0"/>
              <a:t>по имени </a:t>
            </a:r>
            <a:r>
              <a:rPr lang="ru-RU" dirty="0" smtClean="0"/>
              <a:t>Р..</a:t>
            </a:r>
            <a:r>
              <a:rPr lang="ru-RU" dirty="0" err="1" smtClean="0"/>
              <a:t>стислав</a:t>
            </a:r>
            <a:r>
              <a:rPr lang="ru-RU" dirty="0"/>
              <a:t>, пока </a:t>
            </a:r>
            <a:r>
              <a:rPr lang="ru-RU" dirty="0" smtClean="0"/>
              <a:t>р..сток </a:t>
            </a:r>
            <a:r>
              <a:rPr lang="ru-RU" dirty="0"/>
              <a:t>не </a:t>
            </a:r>
            <a:r>
              <a:rPr lang="ru-RU" dirty="0" err="1" smtClean="0"/>
              <a:t>перер</a:t>
            </a:r>
            <a:r>
              <a:rPr lang="ru-RU" dirty="0" smtClean="0"/>
              <a:t>..с </a:t>
            </a:r>
            <a:r>
              <a:rPr lang="ru-RU" dirty="0" err="1" smtClean="0"/>
              <a:t>возр</a:t>
            </a:r>
            <a:r>
              <a:rPr lang="ru-RU" dirty="0" smtClean="0"/>
              <a:t>..</a:t>
            </a:r>
            <a:r>
              <a:rPr lang="ru-RU" dirty="0" err="1" smtClean="0"/>
              <a:t>стной</a:t>
            </a:r>
            <a:r>
              <a:rPr lang="ru-RU" dirty="0" smtClean="0"/>
              <a:t> </a:t>
            </a:r>
            <a:r>
              <a:rPr lang="ru-RU" dirty="0"/>
              <a:t>барьер, </a:t>
            </a:r>
            <a:r>
              <a:rPr lang="ru-RU" dirty="0" err="1" smtClean="0"/>
              <a:t>прор</a:t>
            </a:r>
            <a:r>
              <a:rPr lang="ru-RU" dirty="0" smtClean="0"/>
              <a:t>..с </a:t>
            </a:r>
            <a:r>
              <a:rPr lang="ru-RU" dirty="0"/>
              <a:t>выше, пройдя сквозь все </a:t>
            </a:r>
            <a:r>
              <a:rPr lang="ru-RU" dirty="0" smtClean="0"/>
              <a:t>р..</a:t>
            </a:r>
            <a:r>
              <a:rPr lang="ru-RU" dirty="0" err="1" smtClean="0"/>
              <a:t>стительные</a:t>
            </a:r>
            <a:r>
              <a:rPr lang="ru-RU" dirty="0" smtClean="0"/>
              <a:t> </a:t>
            </a:r>
            <a:r>
              <a:rPr lang="ru-RU" dirty="0"/>
              <a:t>преграды, став добычей работников пищевой </a:t>
            </a:r>
            <a:r>
              <a:rPr lang="ru-RU" dirty="0" err="1" smtClean="0"/>
              <a:t>отр</a:t>
            </a:r>
            <a:r>
              <a:rPr lang="ru-RU" dirty="0" smtClean="0"/>
              <a:t>..</a:t>
            </a:r>
            <a:r>
              <a:rPr lang="ru-RU" dirty="0" err="1" smtClean="0"/>
              <a:t>сли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b2cd98dd21ec9ace26b63207c5e81a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428604"/>
            <a:ext cx="1779136" cy="24907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5286388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О, А, А, О, О, О, О, О, А, О, А, А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Лингвистическая сказка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285860"/>
            <a:ext cx="5786478" cy="52149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Жили на свете два брата </a:t>
            </a:r>
            <a:r>
              <a:rPr lang="ru-RU" dirty="0" err="1" smtClean="0"/>
              <a:t>Кас</a:t>
            </a:r>
            <a:r>
              <a:rPr lang="ru-RU" dirty="0" smtClean="0"/>
              <a:t> и Кос. И были они ну очень похожи, как две капли воды.</a:t>
            </a:r>
          </a:p>
          <a:p>
            <a:pPr>
              <a:buNone/>
            </a:pPr>
            <a:r>
              <a:rPr lang="ru-RU" dirty="0" smtClean="0"/>
              <a:t>Вот именно поэтому их часто путали. Хотя по характеру были абсолютно не похожи. Кос был самостоятельным, сам себе находил занятие: то в мяч поиграет, то в компьютер.</a:t>
            </a:r>
            <a:endParaRPr lang="ru-RU" dirty="0"/>
          </a:p>
        </p:txBody>
      </p:sp>
      <p:pic>
        <p:nvPicPr>
          <p:cNvPr id="4" name="Рисунок 3" descr="409029136223.jpg"/>
          <p:cNvPicPr>
            <a:picLocks noChangeAspect="1"/>
          </p:cNvPicPr>
          <p:nvPr/>
        </p:nvPicPr>
        <p:blipFill>
          <a:blip r:embed="rId2"/>
          <a:srcRect l="66750" r="5214" b="68750"/>
          <a:stretch>
            <a:fillRect/>
          </a:stretch>
        </p:blipFill>
        <p:spPr>
          <a:xfrm>
            <a:off x="6866594" y="1785926"/>
            <a:ext cx="1920248" cy="21431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00892" y="2928934"/>
            <a:ext cx="9552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КАС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409029136223.jpg"/>
          <p:cNvPicPr>
            <a:picLocks noChangeAspect="1"/>
          </p:cNvPicPr>
          <p:nvPr/>
        </p:nvPicPr>
        <p:blipFill>
          <a:blip r:embed="rId2"/>
          <a:srcRect l="71902" t="37500" r="8281" b="33333"/>
          <a:stretch>
            <a:fillRect/>
          </a:stretch>
        </p:blipFill>
        <p:spPr>
          <a:xfrm>
            <a:off x="257552" y="2079375"/>
            <a:ext cx="1357322" cy="20002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034" y="3286124"/>
            <a:ext cx="9888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КОС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6429388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Косу не было скучно без друзей. А вот </a:t>
            </a:r>
            <a:r>
              <a:rPr lang="ru-RU" dirty="0" err="1" smtClean="0"/>
              <a:t>Кас</a:t>
            </a:r>
            <a:r>
              <a:rPr lang="ru-RU" dirty="0" smtClean="0"/>
              <a:t> очень сильно переживал по поводу отсутствия у него верного товарища.  Он рассылал свои фотографии в социальные сети с надеждой, что найдет себе товарища. </a:t>
            </a:r>
          </a:p>
          <a:p>
            <a:pPr>
              <a:buNone/>
            </a:pPr>
            <a:r>
              <a:rPr lang="ru-RU" dirty="0" smtClean="0"/>
              <a:t>    И вот однажды получил ответ от суффикса А. Тот тоже нуждался в друге. С этого дня </a:t>
            </a:r>
            <a:r>
              <a:rPr lang="ru-RU" dirty="0" err="1" smtClean="0"/>
              <a:t>Кас</a:t>
            </a:r>
            <a:r>
              <a:rPr lang="ru-RU" dirty="0" smtClean="0"/>
              <a:t> и Суффикс А неразлучны, а люди перестали путать братьев.</a:t>
            </a:r>
            <a:endParaRPr lang="ru-RU" dirty="0"/>
          </a:p>
        </p:txBody>
      </p:sp>
      <p:pic>
        <p:nvPicPr>
          <p:cNvPr id="4" name="Рисунок 3" descr="409029136223.jpg"/>
          <p:cNvPicPr>
            <a:picLocks noChangeAspect="1"/>
          </p:cNvPicPr>
          <p:nvPr/>
        </p:nvPicPr>
        <p:blipFill>
          <a:blip r:embed="rId2"/>
          <a:srcRect l="72945" t="76042" r="3066" b="5208"/>
          <a:stretch>
            <a:fillRect/>
          </a:stretch>
        </p:blipFill>
        <p:spPr>
          <a:xfrm>
            <a:off x="6429388" y="571480"/>
            <a:ext cx="2401111" cy="1879130"/>
          </a:xfrm>
          <a:prstGeom prst="rect">
            <a:avLst/>
          </a:prstGeom>
        </p:spPr>
      </p:pic>
      <p:pic>
        <p:nvPicPr>
          <p:cNvPr id="5" name="Рисунок 4" descr="409029136223.jpg"/>
          <p:cNvPicPr>
            <a:picLocks noChangeAspect="1"/>
          </p:cNvPicPr>
          <p:nvPr/>
        </p:nvPicPr>
        <p:blipFill>
          <a:blip r:embed="rId2"/>
          <a:srcRect l="1043" r="65582" b="67709"/>
          <a:stretch>
            <a:fillRect/>
          </a:stretch>
        </p:blipFill>
        <p:spPr>
          <a:xfrm>
            <a:off x="6286512" y="3143248"/>
            <a:ext cx="2286016" cy="221455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572396" y="4286256"/>
            <a:ext cx="4651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Стих-Запоминалка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     На </a:t>
            </a:r>
            <a:r>
              <a:rPr lang="ru-RU" u="sng" dirty="0"/>
              <a:t>урок пришли в наш </a:t>
            </a:r>
            <a:r>
              <a:rPr lang="ru-RU" u="sng" dirty="0" err="1"/>
              <a:t>кпасс</a:t>
            </a:r>
            <a:r>
              <a:rPr lang="ru-RU" u="sng" dirty="0"/>
              <a:t/>
            </a:r>
            <a:br>
              <a:rPr lang="ru-RU" u="sng" dirty="0"/>
            </a:br>
            <a:r>
              <a:rPr lang="ru-RU" u="sng" dirty="0"/>
              <a:t>Корень –КОС- и корень –КАС-.</a:t>
            </a:r>
            <a:br>
              <a:rPr lang="ru-RU" u="sng" dirty="0"/>
            </a:br>
            <a:r>
              <a:rPr lang="ru-RU" u="sng" dirty="0"/>
              <a:t>Суффикс –А- примчался мигом,</a:t>
            </a:r>
            <a:br>
              <a:rPr lang="ru-RU" u="sng" dirty="0"/>
            </a:br>
            <a:r>
              <a:rPr lang="ru-RU" u="sng" dirty="0"/>
              <a:t>Оглушил всех громким криком:</a:t>
            </a:r>
            <a:br>
              <a:rPr lang="ru-RU" u="sng" dirty="0"/>
            </a:br>
            <a:r>
              <a:rPr lang="ru-RU" u="sng" dirty="0"/>
              <a:t>- Где вы, где вы, корень –КАС-?</a:t>
            </a:r>
            <a:br>
              <a:rPr lang="ru-RU" u="sng" dirty="0"/>
            </a:br>
            <a:r>
              <a:rPr lang="ru-RU" u="sng" dirty="0"/>
              <a:t>Не могу я жить без вас!</a:t>
            </a:r>
            <a:br>
              <a:rPr lang="ru-RU" u="sng" dirty="0"/>
            </a:br>
            <a:r>
              <a:rPr lang="ru-RU" u="sng" dirty="0"/>
              <a:t>Если после корня –А-,</a:t>
            </a:r>
            <a:br>
              <a:rPr lang="ru-RU" u="sng" dirty="0"/>
            </a:br>
            <a:r>
              <a:rPr lang="ru-RU" u="sng" dirty="0"/>
              <a:t>С корнем –КАС- пиши слова.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_5dc4c_4eebde6d_L.jpg"/>
          <p:cNvPicPr>
            <a:picLocks noChangeAspect="1"/>
          </p:cNvPicPr>
          <p:nvPr/>
        </p:nvPicPr>
        <p:blipFill>
          <a:blip r:embed="rId2" cstate="print"/>
          <a:srcRect r="41034"/>
          <a:stretch>
            <a:fillRect/>
          </a:stretch>
        </p:blipFill>
        <p:spPr>
          <a:xfrm>
            <a:off x="5857884" y="1000108"/>
            <a:ext cx="928694" cy="1574978"/>
          </a:xfrm>
          <a:prstGeom prst="rect">
            <a:avLst/>
          </a:prstGeom>
        </p:spPr>
      </p:pic>
      <p:pic>
        <p:nvPicPr>
          <p:cNvPr id="5" name="Рисунок 4" descr="0_7b733_cfab5c9a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1071546"/>
            <a:ext cx="1357322" cy="1571636"/>
          </a:xfrm>
          <a:prstGeom prst="rect">
            <a:avLst/>
          </a:prstGeom>
        </p:spPr>
      </p:pic>
      <p:pic>
        <p:nvPicPr>
          <p:cNvPr id="6" name="Рисунок 5" descr="__20111130_118805427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00958" y="857232"/>
            <a:ext cx="962568" cy="1302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573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Двадцать четвертое октября Классная работа Буквы О и А в корнях  КАС и КОС</vt:lpstr>
      <vt:lpstr>Цели и задачи:</vt:lpstr>
      <vt:lpstr>Вопросы на засыпку</vt:lpstr>
      <vt:lpstr>Работа над вопросами</vt:lpstr>
      <vt:lpstr>Презентация PowerPoint</vt:lpstr>
      <vt:lpstr>Веселый диктант</vt:lpstr>
      <vt:lpstr>Лингвистическая сказка</vt:lpstr>
      <vt:lpstr>Презентация PowerPoint</vt:lpstr>
      <vt:lpstr>Стих-Запоминалка</vt:lpstr>
      <vt:lpstr>Игра «Четвертый лишний»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Двадцать четвертое октября Классная работа Буквы О и А в корнях  КАС и КОС</dc:title>
  <dc:creator>Admin</dc:creator>
  <cp:lastModifiedBy>Серега</cp:lastModifiedBy>
  <cp:revision>8</cp:revision>
  <dcterms:created xsi:type="dcterms:W3CDTF">2013-10-23T19:01:50Z</dcterms:created>
  <dcterms:modified xsi:type="dcterms:W3CDTF">2013-11-10T13:58:25Z</dcterms:modified>
</cp:coreProperties>
</file>