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32A546B-578C-4EA6-9CC0-C0CE17E0FCFC}" type="datetimeFigureOut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341ED65-C571-4417-BDF1-2216E4E4D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1AF94-1149-4174-9039-EA719820D7DE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hyperlink" Target="http://img-fotki.yandex.ru/get/5407/goroshcko-tatjana.22/0_52b27_558f59a6_XL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User\&#1056;&#1072;&#1073;&#1086;&#1095;&#1080;&#1081;%20&#1089;&#1090;&#1086;&#1083;\&#1087;&#1090;&#1080;&#1094;&#1099;\Golosa-ptic-dyatel(muzofon.com)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User\&#1056;&#1072;&#1073;&#1086;&#1095;&#1080;&#1081;%20&#1089;&#1090;&#1086;&#1083;\&#1087;&#1090;&#1080;&#1094;&#1099;\Golosa-ptic-dyatel(muzofon.com)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User\&#1056;&#1072;&#1073;&#1086;&#1095;&#1080;&#1081;%20&#1089;&#1090;&#1086;&#1083;\&#1087;&#1090;&#1080;&#1094;&#1099;\Golosa-ptic-dyatel(muzofon.com)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User\&#1056;&#1072;&#1073;&#1086;&#1095;&#1080;&#1081;%20&#1089;&#1090;&#1086;&#1083;\&#1087;&#1090;&#1080;&#1094;&#1099;\Golosa-ptic-dyatel(muzofon.com).mp3" TargetMode="Externa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2" descr="D:\Оля\анимашки\птички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00063" y="5072063"/>
            <a:ext cx="21431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i-main-pic" descr="Картинка 190 из 608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6286500" y="5143512"/>
            <a:ext cx="2857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9"/>
          <p:cNvSpPr>
            <a:spLocks noGrp="1"/>
          </p:cNvSpPr>
          <p:nvPr>
            <p:ph type="subTitle" idx="4294967295"/>
          </p:nvPr>
        </p:nvSpPr>
        <p:spPr>
          <a:xfrm>
            <a:off x="2357422" y="3068638"/>
            <a:ext cx="6072229" cy="350043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cs typeface="Arial" charset="0"/>
              </a:rPr>
              <a:t>Авторы: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cs typeface="Arial" charset="0"/>
              </a:rPr>
              <a:t>Суханова Дана,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err="1" smtClean="0">
                <a:cs typeface="Arial" charset="0"/>
              </a:rPr>
              <a:t>Чеснокова</a:t>
            </a:r>
            <a:r>
              <a:rPr lang="ru-RU" sz="2400" dirty="0" smtClean="0">
                <a:cs typeface="Arial" charset="0"/>
              </a:rPr>
              <a:t> </a:t>
            </a:r>
            <a:r>
              <a:rPr lang="ru-RU" sz="2400" dirty="0" err="1" smtClean="0">
                <a:cs typeface="Arial" charset="0"/>
              </a:rPr>
              <a:t>Карина</a:t>
            </a:r>
            <a:r>
              <a:rPr lang="ru-RU" sz="2400" dirty="0" smtClean="0">
                <a:cs typeface="Arial" charset="0"/>
              </a:rPr>
              <a:t>,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cs typeface="Arial" charset="0"/>
              </a:rPr>
              <a:t>ученицы 1 класса «В»,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err="1" smtClean="0">
                <a:cs typeface="Arial" charset="0"/>
              </a:rPr>
              <a:t>Стрекозов</a:t>
            </a:r>
            <a:r>
              <a:rPr lang="ru-RU" sz="2400" dirty="0" smtClean="0">
                <a:cs typeface="Arial" charset="0"/>
              </a:rPr>
              <a:t> Никита,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cs typeface="Arial" charset="0"/>
              </a:rPr>
              <a:t>Шибаев Кирилл, 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cs typeface="Arial" charset="0"/>
              </a:rPr>
              <a:t>ученики 1 класса «А</a:t>
            </a:r>
            <a:r>
              <a:rPr lang="ru-RU" sz="2400" dirty="0" smtClean="0">
                <a:cs typeface="Arial" charset="0"/>
              </a:rPr>
              <a:t>»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cs typeface="Arial" charset="0"/>
              </a:rPr>
              <a:t>Руководители: 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cs typeface="Arial" charset="0"/>
              </a:rPr>
              <a:t>              </a:t>
            </a:r>
            <a:r>
              <a:rPr lang="ru-RU" sz="2400" dirty="0" err="1" smtClean="0">
                <a:cs typeface="Arial" charset="0"/>
              </a:rPr>
              <a:t>Анпилова</a:t>
            </a:r>
            <a:r>
              <a:rPr lang="ru-RU" sz="2400" dirty="0" smtClean="0">
                <a:cs typeface="Arial" charset="0"/>
              </a:rPr>
              <a:t> О.Н.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cs typeface="Arial" charset="0"/>
              </a:rPr>
              <a:t>              Степанова И.А.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ru-RU" sz="2800" dirty="0" smtClean="0">
              <a:cs typeface="Arial" charset="0"/>
            </a:endParaRPr>
          </a:p>
        </p:txBody>
      </p:sp>
      <p:sp>
        <p:nvSpPr>
          <p:cNvPr id="29702" name="WordArt 11"/>
          <p:cNvSpPr>
            <a:spLocks noChangeArrowheads="1" noChangeShapeType="1" noTextEdit="1"/>
          </p:cNvSpPr>
          <p:nvPr/>
        </p:nvSpPr>
        <p:spPr bwMode="auto">
          <a:xfrm>
            <a:off x="250825" y="928671"/>
            <a:ext cx="8569325" cy="171451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-514"/>
              </a:avLst>
            </a:prstTxWarp>
          </a:bodyPr>
          <a:lstStyle/>
          <a:p>
            <a:pPr algn="ctr"/>
            <a:r>
              <a:rPr lang="ru-RU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Зимующие   птицы     Белогорья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Rectangle 6"/>
          <p:cNvSpPr>
            <a:spLocks noChangeArrowheads="1"/>
          </p:cNvSpPr>
          <p:nvPr/>
        </p:nvSpPr>
        <p:spPr bwMode="auto">
          <a:xfrm>
            <a:off x="1116013" y="828675"/>
            <a:ext cx="662463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rgbClr val="990000"/>
                </a:solidFill>
              </a:rPr>
              <a:t>            </a:t>
            </a:r>
            <a:r>
              <a:rPr lang="ru-RU" sz="2000" b="1">
                <a:solidFill>
                  <a:srgbClr val="000099"/>
                </a:solidFill>
              </a:rPr>
              <a:t>Несомненная заслуга большого пестрого дятла – восполнение дефицита «жил-площади» для птиц, живущих в дуплах, – мухоловок, синиц, поползней и других.</a:t>
            </a:r>
          </a:p>
          <a:p>
            <a:r>
              <a:rPr lang="ru-RU" sz="2000" b="1">
                <a:solidFill>
                  <a:srgbClr val="000099"/>
                </a:solidFill>
              </a:rPr>
              <a:t> Дуплистые деревья, как правило, старые, больные или сухие, человек старательно убирает из насаждений, развешивая «взамен» скворечники, синичники, дуплянки. </a:t>
            </a:r>
          </a:p>
          <a:p>
            <a:r>
              <a:rPr lang="ru-RU" sz="2000" b="1">
                <a:solidFill>
                  <a:srgbClr val="000099"/>
                </a:solidFill>
              </a:rPr>
              <a:t>Но все же основной поставщик лесных квартир – дятел. Свое гнездовое дупло он использует лишь один сезон, а на следующий год строит новое. </a:t>
            </a:r>
          </a:p>
        </p:txBody>
      </p:sp>
      <p:pic>
        <p:nvPicPr>
          <p:cNvPr id="38915" name="Picture 4" descr="0_2e3d3_4ed4c707_X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4295775"/>
            <a:ext cx="38576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539750" y="620713"/>
            <a:ext cx="3859213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chemeClr val="folHlink"/>
                </a:solidFill>
              </a:rPr>
              <a:t>Чёрный жилет, </a:t>
            </a:r>
            <a:br>
              <a:rPr lang="ru-RU" sz="3200" b="1">
                <a:solidFill>
                  <a:schemeClr val="folHlink"/>
                </a:solidFill>
              </a:rPr>
            </a:br>
            <a:r>
              <a:rPr lang="ru-RU" sz="3200" b="1">
                <a:solidFill>
                  <a:schemeClr val="folHlink"/>
                </a:solidFill>
              </a:rPr>
              <a:t>Красный берет, </a:t>
            </a:r>
            <a:br>
              <a:rPr lang="ru-RU" sz="3200" b="1">
                <a:solidFill>
                  <a:schemeClr val="folHlink"/>
                </a:solidFill>
              </a:rPr>
            </a:br>
            <a:r>
              <a:rPr lang="ru-RU" sz="3200" b="1">
                <a:solidFill>
                  <a:schemeClr val="folHlink"/>
                </a:solidFill>
              </a:rPr>
              <a:t>Нос как топор, </a:t>
            </a:r>
            <a:br>
              <a:rPr lang="ru-RU" sz="3200" b="1">
                <a:solidFill>
                  <a:schemeClr val="folHlink"/>
                </a:solidFill>
              </a:rPr>
            </a:br>
            <a:r>
              <a:rPr lang="ru-RU" sz="3200" b="1">
                <a:solidFill>
                  <a:schemeClr val="folHlink"/>
                </a:solidFill>
              </a:rPr>
              <a:t>Хвост как упор. </a:t>
            </a:r>
          </a:p>
          <a:p>
            <a:r>
              <a:rPr lang="ru-RU" sz="3200" b="1">
                <a:solidFill>
                  <a:schemeClr val="folHlink"/>
                </a:solidFill>
              </a:rPr>
              <a:t>Всё время стучит,</a:t>
            </a:r>
          </a:p>
          <a:p>
            <a:r>
              <a:rPr lang="ru-RU" sz="3200" b="1">
                <a:solidFill>
                  <a:schemeClr val="folHlink"/>
                </a:solidFill>
              </a:rPr>
              <a:t>Деревья долбит,</a:t>
            </a:r>
          </a:p>
          <a:p>
            <a:r>
              <a:rPr lang="ru-RU" sz="3200" b="1">
                <a:solidFill>
                  <a:schemeClr val="folHlink"/>
                </a:solidFill>
              </a:rPr>
              <a:t>Но их не калечит, </a:t>
            </a:r>
          </a:p>
          <a:p>
            <a:r>
              <a:rPr lang="ru-RU" sz="3200" b="1">
                <a:solidFill>
                  <a:schemeClr val="folHlink"/>
                </a:solidFill>
              </a:rPr>
              <a:t>А только лечит.</a:t>
            </a:r>
            <a:br>
              <a:rPr lang="ru-RU" sz="3200" b="1">
                <a:solidFill>
                  <a:schemeClr val="folHlink"/>
                </a:solidFill>
              </a:rPr>
            </a:br>
            <a:r>
              <a:rPr lang="ru-RU" sz="3200" b="1">
                <a:solidFill>
                  <a:schemeClr val="folHlink"/>
                </a:solidFill>
              </a:rPr>
              <a:t/>
            </a:r>
            <a:br>
              <a:rPr lang="ru-RU" sz="3200" b="1">
                <a:solidFill>
                  <a:schemeClr val="folHlink"/>
                </a:solidFill>
              </a:rPr>
            </a:br>
            <a:endParaRPr lang="ru-RU" sz="3200" b="1">
              <a:solidFill>
                <a:schemeClr val="folHlink"/>
              </a:solidFill>
            </a:endParaRPr>
          </a:p>
        </p:txBody>
      </p:sp>
      <p:pic>
        <p:nvPicPr>
          <p:cNvPr id="30723" name="Picture 7" descr="i?id=419466924-29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661988"/>
            <a:ext cx="3960813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8"/>
          <p:cNvSpPr>
            <a:spLocks noChangeArrowheads="1"/>
          </p:cNvSpPr>
          <p:nvPr/>
        </p:nvSpPr>
        <p:spPr bwMode="auto">
          <a:xfrm>
            <a:off x="4140200" y="5040313"/>
            <a:ext cx="1481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 i="1" u="sng">
                <a:solidFill>
                  <a:srgbClr val="FF0000"/>
                </a:solidFill>
              </a:rPr>
              <a:t>(</a:t>
            </a:r>
            <a:r>
              <a:rPr lang="ru-RU" sz="2400" b="1" i="1" u="sng">
                <a:solidFill>
                  <a:srgbClr val="FF0000"/>
                </a:solidFill>
              </a:rPr>
              <a:t>Дятел)</a:t>
            </a:r>
            <a:r>
              <a:rPr lang="ru-RU"/>
              <a:t> </a:t>
            </a:r>
          </a:p>
        </p:txBody>
      </p:sp>
      <p:pic>
        <p:nvPicPr>
          <p:cNvPr id="27654" name="Golosa-ptic-dyatel(muzofon.com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900113" y="55895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764" fill="hold"/>
                                        <p:tgtEl>
                                          <p:spTgt spid="276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5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9"/>
          <p:cNvSpPr>
            <a:spLocks noChangeArrowheads="1"/>
          </p:cNvSpPr>
          <p:nvPr/>
        </p:nvSpPr>
        <p:spPr bwMode="auto">
          <a:xfrm>
            <a:off x="2700338" y="2492375"/>
            <a:ext cx="6985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solidFill>
                  <a:schemeClr val="folHlink"/>
                </a:solidFill>
              </a:rPr>
              <a:t>   Самым многочисленным, </a:t>
            </a:r>
          </a:p>
          <a:p>
            <a:pPr algn="ctr"/>
            <a:r>
              <a:rPr lang="ru-RU" sz="3200" b="1">
                <a:solidFill>
                  <a:schemeClr val="folHlink"/>
                </a:solidFill>
              </a:rPr>
              <a:t>самым распространенным и </a:t>
            </a:r>
          </a:p>
          <a:p>
            <a:pPr algn="ctr"/>
            <a:r>
              <a:rPr lang="ru-RU" sz="3200" b="1">
                <a:solidFill>
                  <a:schemeClr val="folHlink"/>
                </a:solidFill>
              </a:rPr>
              <a:t>самым известным дятлом </a:t>
            </a:r>
          </a:p>
          <a:p>
            <a:pPr algn="ctr"/>
            <a:r>
              <a:rPr lang="ru-RU" sz="3200" b="1">
                <a:solidFill>
                  <a:schemeClr val="folHlink"/>
                </a:solidFill>
              </a:rPr>
              <a:t>нашей области является                    </a:t>
            </a:r>
            <a:r>
              <a:rPr lang="ru-RU" sz="3600" b="1" i="1">
                <a:solidFill>
                  <a:srgbClr val="FF0000"/>
                </a:solidFill>
              </a:rPr>
              <a:t>большой пестрый дятел</a:t>
            </a:r>
            <a:r>
              <a:rPr lang="ru-RU" sz="3600" b="1">
                <a:solidFill>
                  <a:schemeClr val="folHlink"/>
                </a:solidFill>
              </a:rPr>
              <a:t>.</a:t>
            </a:r>
          </a:p>
        </p:txBody>
      </p:sp>
      <p:pic>
        <p:nvPicPr>
          <p:cNvPr id="6" name="Picture 4" descr="Картинка 14 из 774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196975"/>
            <a:ext cx="3243263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Golosa-ptic-dyatel(muzofon.com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187450" y="57340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5764" fill="hold"/>
                                        <p:tgtEl>
                                          <p:spTgt spid="286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7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7"/>
          <p:cNvSpPr>
            <a:spLocks noChangeArrowheads="1"/>
          </p:cNvSpPr>
          <p:nvPr/>
        </p:nvSpPr>
        <p:spPr bwMode="auto">
          <a:xfrm>
            <a:off x="0" y="260350"/>
            <a:ext cx="5761038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>
                <a:solidFill>
                  <a:schemeClr val="folHlink"/>
                </a:solidFill>
              </a:rPr>
              <a:t>Внешне дятла трудно спутать с какой-нибудь другой птицей. Вертикальная посадка на стволе дерева, перемещение прямо вверх по отвесному стволу являются отличительными чертами представителей</a:t>
            </a:r>
            <a:r>
              <a:rPr lang="en-US" sz="2800" b="1">
                <a:solidFill>
                  <a:schemeClr val="folHlink"/>
                </a:solidFill>
              </a:rPr>
              <a:t> </a:t>
            </a:r>
            <a:endParaRPr lang="ru-RU" sz="2800" b="1">
              <a:solidFill>
                <a:schemeClr val="folHlink"/>
              </a:solidFill>
            </a:endParaRPr>
          </a:p>
          <a:p>
            <a:r>
              <a:rPr lang="ru-RU" sz="2800" b="1">
                <a:solidFill>
                  <a:schemeClr val="folHlink"/>
                </a:solidFill>
              </a:rPr>
              <a:t>дятлового племени  </a:t>
            </a:r>
          </a:p>
        </p:txBody>
      </p:sp>
      <p:pic>
        <p:nvPicPr>
          <p:cNvPr id="32771" name="Picture 9" descr="i?id=336594975-1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3317875"/>
            <a:ext cx="529272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Golosa-ptic-dyatel(muzofon.com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331913" y="52292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764" fill="hold"/>
                                        <p:tgtEl>
                                          <p:spTgt spid="297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0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 descr="C:\Documents and Settings\Администратор\Мои документы\Мои рисунки\22360443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0"/>
            <a:ext cx="2190750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6"/>
          <p:cNvSpPr>
            <a:spLocks noChangeArrowheads="1"/>
          </p:cNvSpPr>
          <p:nvPr/>
        </p:nvSpPr>
        <p:spPr bwMode="auto">
          <a:xfrm>
            <a:off x="3743325" y="549275"/>
            <a:ext cx="5400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chemeClr val="folHlink"/>
                </a:solidFill>
              </a:rPr>
              <a:t>Дятла легко узнать и по </a:t>
            </a:r>
            <a:r>
              <a:rPr lang="ru-RU" sz="2400" b="1">
                <a:solidFill>
                  <a:srgbClr val="FF0000"/>
                </a:solidFill>
              </a:rPr>
              <a:t>красному </a:t>
            </a:r>
            <a:r>
              <a:rPr lang="ru-RU" sz="2400" b="1">
                <a:solidFill>
                  <a:schemeClr val="folHlink"/>
                </a:solidFill>
              </a:rPr>
              <a:t>беретику на головке и по </a:t>
            </a:r>
            <a:r>
              <a:rPr lang="ru-RU" sz="2400" b="1"/>
              <a:t>чёрному</a:t>
            </a:r>
            <a:r>
              <a:rPr lang="ru-RU" sz="2400" b="1">
                <a:solidFill>
                  <a:schemeClr val="folHlink"/>
                </a:solidFill>
              </a:rPr>
              <a:t> жилетику. У него есть </a:t>
            </a:r>
            <a:r>
              <a:rPr lang="ru-RU" sz="2400" b="1">
                <a:solidFill>
                  <a:srgbClr val="FF0000"/>
                </a:solidFill>
              </a:rPr>
              <a:t>красные</a:t>
            </a:r>
            <a:r>
              <a:rPr lang="ru-RU" sz="2400" b="1">
                <a:solidFill>
                  <a:schemeClr val="folHlink"/>
                </a:solidFill>
              </a:rPr>
              <a:t> штанишки, а грудка у дятла </a:t>
            </a:r>
            <a:r>
              <a:rPr lang="ru-RU" sz="2400" b="1" i="1" u="sng">
                <a:solidFill>
                  <a:schemeClr val="folHlink"/>
                </a:solidFill>
              </a:rPr>
              <a:t>беленькая</a:t>
            </a:r>
            <a:r>
              <a:rPr lang="ru-RU" sz="2400" b="1">
                <a:solidFill>
                  <a:schemeClr val="folHlink"/>
                </a:solidFill>
              </a:rPr>
              <a:t>. </a:t>
            </a:r>
          </a:p>
        </p:txBody>
      </p:sp>
      <p:pic>
        <p:nvPicPr>
          <p:cNvPr id="33796" name="Picture 8" descr="i?id=224494511-14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7084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9"/>
          <p:cNvSpPr>
            <a:spLocks noChangeArrowheads="1"/>
          </p:cNvSpPr>
          <p:nvPr/>
        </p:nvSpPr>
        <p:spPr bwMode="auto">
          <a:xfrm>
            <a:off x="250825" y="4005263"/>
            <a:ext cx="44656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i="1">
                <a:solidFill>
                  <a:srgbClr val="990000"/>
                </a:solidFill>
              </a:rPr>
              <a:t>Оказывается: </a:t>
            </a:r>
          </a:p>
          <a:p>
            <a:pPr algn="ctr"/>
            <a:r>
              <a:rPr lang="ru-RU" sz="2400" b="1" i="1">
                <a:solidFill>
                  <a:srgbClr val="660033"/>
                </a:solidFill>
              </a:rPr>
              <a:t> Самочки дятла «ходят без шапочки». </a:t>
            </a:r>
          </a:p>
          <a:p>
            <a:pPr algn="ctr"/>
            <a:r>
              <a:rPr lang="ru-RU" sz="2400" b="1" i="1">
                <a:solidFill>
                  <a:srgbClr val="660033"/>
                </a:solidFill>
              </a:rPr>
              <a:t>У них головка </a:t>
            </a:r>
            <a:r>
              <a:rPr lang="ru-RU" sz="2400" b="1" i="1"/>
              <a:t>чёрная.</a:t>
            </a:r>
          </a:p>
        </p:txBody>
      </p:sp>
      <p:pic>
        <p:nvPicPr>
          <p:cNvPr id="33798" name="Picture 10" descr="i?id=168899526-44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3" y="3030538"/>
            <a:ext cx="4643437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Golosa-ptic-dyatel(muzofon.com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755650" y="59499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764" fill="hold"/>
                                        <p:tgtEl>
                                          <p:spTgt spid="307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 descr="C:\Documents and Settings\Администратор\Мои документы\Мои рисунки\22360443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2190750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6"/>
          <p:cNvSpPr>
            <a:spLocks noChangeArrowheads="1"/>
          </p:cNvSpPr>
          <p:nvPr/>
        </p:nvSpPr>
        <p:spPr bwMode="auto">
          <a:xfrm>
            <a:off x="1979613" y="3716338"/>
            <a:ext cx="4826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 </a:t>
            </a:r>
            <a:r>
              <a:rPr lang="ru-RU" sz="2800" b="1">
                <a:solidFill>
                  <a:srgbClr val="008000"/>
                </a:solidFill>
              </a:rPr>
              <a:t>У дятла острый длинный клюв, он им долбит дупла и щели. </a:t>
            </a:r>
          </a:p>
          <a:p>
            <a:r>
              <a:rPr lang="ru-RU" sz="2800" b="1">
                <a:solidFill>
                  <a:srgbClr val="008000"/>
                </a:solidFill>
              </a:rPr>
              <a:t>Так дятел выдалбливает из толщи древесины насекомых. </a:t>
            </a:r>
          </a:p>
        </p:txBody>
      </p:sp>
      <p:pic>
        <p:nvPicPr>
          <p:cNvPr id="34820" name="Picture 7" descr="i?id=460355864-22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6863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8"/>
          <p:cNvSpPr>
            <a:spLocks noChangeArrowheads="1"/>
          </p:cNvSpPr>
          <p:nvPr/>
        </p:nvSpPr>
        <p:spPr bwMode="auto">
          <a:xfrm>
            <a:off x="4422775" y="1376363"/>
            <a:ext cx="4581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/>
              <a:t> </a:t>
            </a:r>
            <a:r>
              <a:rPr lang="ru-RU" sz="2400" b="1" i="1">
                <a:solidFill>
                  <a:schemeClr val="folHlink"/>
                </a:solidFill>
              </a:rPr>
              <a:t>Я по дереву стучу,</a:t>
            </a:r>
          </a:p>
          <a:p>
            <a:pPr algn="ctr"/>
            <a:r>
              <a:rPr lang="ru-RU" sz="2400" b="1" i="1">
                <a:solidFill>
                  <a:schemeClr val="folHlink"/>
                </a:solidFill>
              </a:rPr>
              <a:t>Червячка добыть хочу,</a:t>
            </a:r>
          </a:p>
          <a:p>
            <a:pPr algn="ctr"/>
            <a:r>
              <a:rPr lang="ru-RU" sz="2400" b="1" i="1">
                <a:solidFill>
                  <a:schemeClr val="folHlink"/>
                </a:solidFill>
              </a:rPr>
              <a:t>Хоть он скрылся под корой,</a:t>
            </a:r>
          </a:p>
          <a:p>
            <a:pPr algn="ctr"/>
            <a:r>
              <a:rPr lang="ru-RU" sz="2400" b="1" i="1">
                <a:solidFill>
                  <a:schemeClr val="folHlink"/>
                </a:solidFill>
              </a:rPr>
              <a:t>Всё равно он будет мой.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Rectangle 6"/>
          <p:cNvSpPr>
            <a:spLocks noChangeArrowheads="1"/>
          </p:cNvSpPr>
          <p:nvPr/>
        </p:nvSpPr>
        <p:spPr bwMode="auto">
          <a:xfrm>
            <a:off x="1331913" y="4868863"/>
            <a:ext cx="68056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</a:rPr>
              <a:t>Зимой большой пестрый дятел кормится семенами сосны и ели. </a:t>
            </a:r>
          </a:p>
        </p:txBody>
      </p:sp>
      <p:pic>
        <p:nvPicPr>
          <p:cNvPr id="35843" name="Picture 6" descr="vetka-sosny-s-shishkami-0001498573-preview"/>
          <p:cNvPicPr>
            <a:picLocks noChangeAspect="1" noChangeArrowheads="1"/>
          </p:cNvPicPr>
          <p:nvPr/>
        </p:nvPicPr>
        <p:blipFill>
          <a:blip r:embed="rId3"/>
          <a:srcRect l="5833" t="6458" r="5577" b="17210"/>
          <a:stretch>
            <a:fillRect/>
          </a:stretch>
        </p:blipFill>
        <p:spPr bwMode="auto">
          <a:xfrm>
            <a:off x="1187450" y="260350"/>
            <a:ext cx="6767513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6"/>
          <p:cNvSpPr>
            <a:spLocks noChangeArrowheads="1"/>
          </p:cNvSpPr>
          <p:nvPr/>
        </p:nvSpPr>
        <p:spPr bwMode="auto">
          <a:xfrm>
            <a:off x="2124075" y="0"/>
            <a:ext cx="5256213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000099"/>
                </a:solidFill>
              </a:rPr>
              <a:t>В это время дятлы оборудуют себе специальные "кузницы" –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 щели в стволах.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За зиму под деревом, где располагалась "кузница", скапливается целая гора шишек.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За короткий зимний день дятел  успевает раздолбить несколько десятков шишек, достав из каждой до полусотни жирных сосновых семян.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 При этом многие шишки падают на землю, но они не высыхают, а значит сохраняют семена, которые в дальнейшем служат кормом для белок в самое голодное время. Этим же дятлы способствуют расселению сосны и ели по нашим лесам.</a:t>
            </a:r>
          </a:p>
        </p:txBody>
      </p:sp>
      <p:pic>
        <p:nvPicPr>
          <p:cNvPr id="36867" name="Picture 7" descr="&amp;Dcy;&amp;yacy;&amp;tcy;&amp;iecy;&amp;lcy;. &amp;Dcy;&amp;iecy;&amp;tcy;&amp;yacy;&amp;mcy; &amp;ocy; &amp;zcy;&amp;icy;&amp;mcy;&amp;ucy;&amp;yucy;&amp;shchcy;&amp;icy;&amp;khcy; &amp;pcy;&amp;tcy;&amp;icy;&amp;tscy;&amp;acy;&amp;khcy;"/>
          <p:cNvPicPr>
            <a:picLocks noChangeAspect="1" noChangeArrowheads="1"/>
          </p:cNvPicPr>
          <p:nvPr/>
        </p:nvPicPr>
        <p:blipFill>
          <a:blip r:embed="rId3"/>
          <a:srcRect l="6429" t="7455" r="53378" b="12653"/>
          <a:stretch>
            <a:fillRect/>
          </a:stretch>
        </p:blipFill>
        <p:spPr bwMode="auto">
          <a:xfrm>
            <a:off x="0" y="0"/>
            <a:ext cx="2043113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8" descr="&amp;Dcy;&amp;yacy;&amp;tcy;&amp;iecy;&amp;lcy;. &amp;Dcy;&amp;iecy;&amp;tcy;&amp;yacy;&amp;mcy; &amp;ocy; &amp;zcy;&amp;icy;&amp;mcy;&amp;ucy;&amp;yucy;&amp;shchcy;&amp;icy;&amp;khcy; &amp;pcy;&amp;tcy;&amp;icy;&amp;tscy;&amp;acy;&amp;khcy;"/>
          <p:cNvPicPr>
            <a:picLocks noChangeAspect="1" noChangeArrowheads="1"/>
          </p:cNvPicPr>
          <p:nvPr/>
        </p:nvPicPr>
        <p:blipFill>
          <a:blip r:embed="rId3"/>
          <a:srcRect l="57336" t="13705" r="6668" b="12207"/>
          <a:stretch>
            <a:fillRect/>
          </a:stretch>
        </p:blipFill>
        <p:spPr bwMode="auto">
          <a:xfrm>
            <a:off x="7207250" y="0"/>
            <a:ext cx="193675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8" descr="i?id=156212711-6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4322763"/>
            <a:ext cx="3527425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323850" y="333375"/>
            <a:ext cx="3529013" cy="615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chemeClr val="folHlink"/>
                </a:solidFill>
              </a:rPr>
              <a:t>А  еще у дятла особенный язык. </a:t>
            </a:r>
          </a:p>
          <a:p>
            <a:r>
              <a:rPr lang="ru-RU" sz="2000" b="1">
                <a:solidFill>
                  <a:schemeClr val="folHlink"/>
                </a:solidFill>
              </a:rPr>
              <a:t>Он очень длинный (язык у него больше головы!!! 13-15 см), гибкий, тонкий, с острым кончиком и очень клейкий. </a:t>
            </a:r>
          </a:p>
          <a:p>
            <a:r>
              <a:rPr lang="ru-RU" sz="2000" b="1">
                <a:solidFill>
                  <a:schemeClr val="folHlink"/>
                </a:solidFill>
              </a:rPr>
              <a:t>Языком он достает насекомых из-под коры деревьев и этим спасает деревья от гибели.</a:t>
            </a:r>
          </a:p>
          <a:p>
            <a:r>
              <a:rPr lang="ru-RU" sz="2000" b="1">
                <a:solidFill>
                  <a:schemeClr val="folHlink"/>
                </a:solidFill>
              </a:rPr>
              <a:t>Поэтому дятла называют «лесной доктор». </a:t>
            </a:r>
          </a:p>
          <a:p>
            <a:r>
              <a:rPr lang="ru-RU" sz="2000" b="1">
                <a:solidFill>
                  <a:schemeClr val="folHlink"/>
                </a:solidFill>
              </a:rPr>
              <a:t>Когда дятел долбит клювом деревья, он упирается на свой хвост. И поэтому хвост у него</a:t>
            </a:r>
            <a:endParaRPr lang="en-US" sz="2000" b="1">
              <a:solidFill>
                <a:schemeClr val="folHlink"/>
              </a:solidFill>
            </a:endParaRPr>
          </a:p>
          <a:p>
            <a:r>
              <a:rPr lang="ru-RU" sz="2000" b="1">
                <a:solidFill>
                  <a:schemeClr val="folHlink"/>
                </a:solidFill>
              </a:rPr>
              <a:t> очень сильный. </a:t>
            </a:r>
            <a:endParaRPr lang="en-US" sz="2000" b="1">
              <a:solidFill>
                <a:schemeClr val="folHlink"/>
              </a:solidFill>
            </a:endParaRPr>
          </a:p>
          <a:p>
            <a:endParaRPr lang="en-US" sz="2000" b="1">
              <a:solidFill>
                <a:schemeClr val="folHlink"/>
              </a:solidFill>
            </a:endParaRPr>
          </a:p>
          <a:p>
            <a:endParaRPr lang="ru-RU"/>
          </a:p>
        </p:txBody>
      </p:sp>
      <p:sp>
        <p:nvSpPr>
          <p:cNvPr id="37892" name="Rectangle 13"/>
          <p:cNvSpPr>
            <a:spLocks noChangeArrowheads="1"/>
          </p:cNvSpPr>
          <p:nvPr/>
        </p:nvSpPr>
        <p:spPr bwMode="auto">
          <a:xfrm>
            <a:off x="4643438" y="4149725"/>
            <a:ext cx="39401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 i="1">
                <a:solidFill>
                  <a:srgbClr val="000099"/>
                </a:solidFill>
              </a:rPr>
              <a:t>Коготки у дятла остры,</a:t>
            </a:r>
          </a:p>
          <a:p>
            <a:r>
              <a:rPr lang="ru-RU" b="1" i="1">
                <a:solidFill>
                  <a:srgbClr val="000099"/>
                </a:solidFill>
              </a:rPr>
              <a:t>Красная головка;</a:t>
            </a:r>
          </a:p>
          <a:p>
            <a:r>
              <a:rPr lang="ru-RU" b="1" i="1">
                <a:solidFill>
                  <a:srgbClr val="000099"/>
                </a:solidFill>
              </a:rPr>
              <a:t>Грудка, спинка, крылья пёстры,</a:t>
            </a:r>
          </a:p>
          <a:p>
            <a:r>
              <a:rPr lang="ru-RU" b="1" i="1">
                <a:solidFill>
                  <a:srgbClr val="000099"/>
                </a:solidFill>
              </a:rPr>
              <a:t>Ест личинок ловко.</a:t>
            </a:r>
          </a:p>
          <a:p>
            <a:r>
              <a:rPr lang="ru-RU" b="1" i="1">
                <a:solidFill>
                  <a:srgbClr val="000099"/>
                </a:solidFill>
              </a:rPr>
              <a:t>Древоточец где сидит, </a:t>
            </a:r>
          </a:p>
          <a:p>
            <a:r>
              <a:rPr lang="ru-RU" b="1" i="1">
                <a:solidFill>
                  <a:srgbClr val="000099"/>
                </a:solidFill>
              </a:rPr>
              <a:t>Дятел точно знает;</a:t>
            </a:r>
          </a:p>
          <a:p>
            <a:r>
              <a:rPr lang="ru-RU" b="1" i="1">
                <a:solidFill>
                  <a:srgbClr val="000099"/>
                </a:solidFill>
              </a:rPr>
              <a:t>Он к тому стволу летит,</a:t>
            </a:r>
          </a:p>
          <a:p>
            <a:r>
              <a:rPr lang="ru-RU" b="1" i="1">
                <a:solidFill>
                  <a:srgbClr val="000099"/>
                </a:solidFill>
              </a:rPr>
              <a:t>Деревце спасает.</a:t>
            </a:r>
          </a:p>
        </p:txBody>
      </p:sp>
      <p:pic>
        <p:nvPicPr>
          <p:cNvPr id="37893" name="Picture 2" descr="http://www.birds.kz/Dendrocopos%20major/main_pho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333375"/>
            <a:ext cx="482441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398</Words>
  <Application>Microsoft Office PowerPoint</Application>
  <PresentationFormat>Экран (4:3)</PresentationFormat>
  <Paragraphs>56</Paragraphs>
  <Slides>10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</cp:revision>
  <dcterms:created xsi:type="dcterms:W3CDTF">2013-03-19T15:40:14Z</dcterms:created>
  <dcterms:modified xsi:type="dcterms:W3CDTF">2013-03-19T18:59:15Z</dcterms:modified>
</cp:coreProperties>
</file>