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6" r:id="rId3"/>
    <p:sldId id="288" r:id="rId4"/>
    <p:sldId id="290" r:id="rId5"/>
    <p:sldId id="300" r:id="rId6"/>
    <p:sldId id="302" r:id="rId7"/>
    <p:sldId id="312" r:id="rId8"/>
    <p:sldId id="311" r:id="rId9"/>
    <p:sldId id="303" r:id="rId10"/>
    <p:sldId id="309" r:id="rId11"/>
    <p:sldId id="310" r:id="rId12"/>
    <p:sldId id="304" r:id="rId13"/>
    <p:sldId id="279" r:id="rId14"/>
    <p:sldId id="305" r:id="rId15"/>
    <p:sldId id="306" r:id="rId16"/>
    <p:sldId id="307" r:id="rId17"/>
    <p:sldId id="308" r:id="rId18"/>
    <p:sldId id="313" r:id="rId19"/>
    <p:sldId id="315" r:id="rId20"/>
    <p:sldId id="316" r:id="rId21"/>
    <p:sldId id="268" r:id="rId22"/>
    <p:sldId id="29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EB9803"/>
    <a:srgbClr val="FF9900"/>
    <a:srgbClr val="FFCC00"/>
    <a:srgbClr val="66FF66"/>
    <a:srgbClr val="23015F"/>
    <a:srgbClr val="18F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386" autoAdjust="0"/>
    <p:restoredTop sz="94660"/>
  </p:normalViewPr>
  <p:slideViewPr>
    <p:cSldViewPr>
      <p:cViewPr varScale="1">
        <p:scale>
          <a:sx n="115" d="100"/>
          <a:sy n="115" d="100"/>
        </p:scale>
        <p:origin x="8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65313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октябрь 2015 года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8640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стране запускаются крупные 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индустриальные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проекты, 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рамках которых инженерам 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по-настоящему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интересно 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амбициозно работать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(В. В. Путин)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Теоретические аспекты овладения       основами робототехники 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детьми дошкольного возраста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5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endParaRPr lang="ru-RU" sz="2400" dirty="0" smtClean="0">
              <a:solidFill>
                <a:srgbClr val="333333"/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Робототехника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</a:rPr>
              <a:t>может быть интегрирована в образовательный процесс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ДОУ, возможна ее  интеграция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</a:rPr>
              <a:t>с любой образовательной программой. 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В рамках обязательной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</a:rPr>
              <a:t>  части  общеобразовательной  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программы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</a:rPr>
              <a:t>ДОО предполагается  реализация  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НОД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</a:rPr>
              <a:t>с использованием </a:t>
            </a:r>
            <a:endParaRPr lang="ru-RU" sz="2400" b="1" dirty="0" smtClean="0">
              <a:solidFill>
                <a:schemeClr val="tx2"/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робототехники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</a:rPr>
              <a:t>, начиная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со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</a:rPr>
              <a:t>старшего </a:t>
            </a:r>
            <a:endParaRPr lang="ru-RU" sz="2400" b="1" dirty="0" smtClean="0">
              <a:solidFill>
                <a:schemeClr val="tx2"/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дошкольного возраста и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реализуется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рамках образовательной области </a:t>
            </a:r>
            <a:endParaRPr lang="ru-RU" sz="2400" b="1" dirty="0" smtClean="0">
              <a:solidFill>
                <a:schemeClr val="tx2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Художественно-эстетическое </a:t>
            </a:r>
            <a:endParaRPr lang="ru-RU" sz="2400" b="1" dirty="0" smtClean="0">
              <a:solidFill>
                <a:schemeClr val="tx2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развитие»</a:t>
            </a:r>
            <a:r>
              <a:rPr lang="en-US" sz="2400" b="1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раздела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Конструирование»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*** Local Caption *** ALIZ-E project, Nao, human-robot interaction, Robo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042" y="4177021"/>
            <a:ext cx="3198451" cy="2132300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880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Внедрение робототехники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в ДОУ идет по следующим направлениям:</a:t>
            </a:r>
            <a:endParaRPr lang="ru-RU" sz="24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Создание </a:t>
            </a:r>
            <a:r>
              <a:rPr lang="ru-RU" sz="20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лаборатории </a:t>
            </a:r>
            <a:r>
              <a:rPr lang="ru-RU" sz="20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робототехники;</a:t>
            </a:r>
            <a:endParaRPr lang="ru-RU" sz="20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Разработка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рабочих  программ по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робототехнике; 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Разработка педагогических мероприятий по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робототехнике для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воспитанников;</a:t>
            </a:r>
          </a:p>
          <a:p>
            <a:pPr marL="457200" indent="-457200">
              <a:buAutoNum type="arabicPeriod" startAt="4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дополнительного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образования по направлению «Робототехника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», главный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метод, который используется при изучении робототехники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это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проектов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4"/>
            </a:pPr>
            <a:r>
              <a:rPr lang="ru-RU" sz="2000" b="1" dirty="0">
                <a:solidFill>
                  <a:schemeClr val="tx2"/>
                </a:solidFill>
                <a:latin typeface="Times New Roman"/>
                <a:ea typeface="Calibri"/>
              </a:rPr>
              <a:t>Сотрудничество с другими образовательными  организациями по вопросам образовательной </a:t>
            </a:r>
            <a:r>
              <a:rPr lang="ru-RU" sz="2000" b="1" dirty="0" smtClean="0">
                <a:solidFill>
                  <a:schemeClr val="tx2"/>
                </a:solidFill>
                <a:latin typeface="Times New Roman"/>
                <a:ea typeface="Calibri"/>
              </a:rPr>
              <a:t>робототехники.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2400" b="1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664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endParaRPr lang="ru-RU" sz="1400" b="1" dirty="0" smtClean="0">
              <a:solidFill>
                <a:schemeClr val="tx2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Виды </a:t>
            </a:r>
            <a:r>
              <a:rPr lang="ru-RU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конструкторов для занятий робототехникой в дошкольном возрасте.</a:t>
            </a:r>
            <a:endParaRPr lang="ru-RU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Конструктор </a:t>
            </a:r>
            <a:r>
              <a:rPr lang="ru-RU" sz="2400" b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перворобот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LEGO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We</a:t>
            </a:r>
            <a:r>
              <a:rPr lang="en-US" sz="2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D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o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9580 предназначен для сборки и программирования простых ЛЕГО - моделей, которые подключаются к компьютеру. В набор входят электромоторы, </a:t>
            </a:r>
            <a:endParaRPr lang="ru-RU" sz="2400" b="1" dirty="0" smtClean="0">
              <a:solidFill>
                <a:schemeClr val="tx2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     датчики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движения и наклона, </a:t>
            </a:r>
            <a:endParaRPr lang="ru-RU" sz="2400" b="1" dirty="0" smtClean="0">
              <a:solidFill>
                <a:schemeClr val="tx2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                                       коммутатор.</a:t>
            </a:r>
            <a:endParaRPr lang="ru-RU" sz="24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pic>
        <p:nvPicPr>
          <p:cNvPr id="2050" name="Picture 2" descr="C:\Users\Fomina\Documents\физика - математика\Новая папка (2)\IMG_89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509120"/>
            <a:ext cx="2880320" cy="2160240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077756"/>
            <a:ext cx="2736304" cy="1565617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38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право 11"/>
          <p:cNvSpPr/>
          <p:nvPr/>
        </p:nvSpPr>
        <p:spPr>
          <a:xfrm>
            <a:off x="179512" y="5157192"/>
            <a:ext cx="4392488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Конструкторы «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WeDo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 для занятий «Робототехникой»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(сборка простых роботов).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916833"/>
            <a:ext cx="4680520" cy="3347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user\Desktop\робототехни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897051"/>
            <a:ext cx="4617150" cy="2654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endParaRPr lang="ru-RU" sz="2400" b="1" dirty="0" smtClean="0">
              <a:solidFill>
                <a:schemeClr val="tx2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2.  FUN&amp;BOT </a:t>
            </a:r>
            <a:r>
              <a:rPr lang="ru-RU" sz="2400" b="1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story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- образовательная серия роботов, предназначенная для детей дошкольного возраста. 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Этот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пакет состоит из 4-х вариаций роботов, которые могут быть построены </a:t>
            </a:r>
            <a:endParaRPr lang="ru-RU" sz="2400" b="1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с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разнообразием форм и </a:t>
            </a:r>
            <a:endParaRPr lang="ru-RU" sz="2400" b="1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автоматически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перемещаться </a:t>
            </a:r>
            <a:endParaRPr lang="ru-RU" sz="2400" b="1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посредством контроллера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. </a:t>
            </a:r>
            <a:endParaRPr lang="ru-RU" sz="2400" b="1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Вариации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изменений робота </a:t>
            </a:r>
            <a:endParaRPr lang="ru-RU" sz="2400" b="1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ограничены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только фантазией </a:t>
            </a:r>
            <a:endParaRPr lang="ru-RU" sz="2400" b="1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детей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. </a:t>
            </a:r>
            <a:b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</a:rPr>
            </a:b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533582"/>
            <a:ext cx="3117726" cy="2993017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33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145158"/>
          </a:xfrm>
        </p:spPr>
        <p:txBody>
          <a:bodyPr/>
          <a:lstStyle/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ru-RU" sz="1200" b="1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algn="just">
              <a:spcAft>
                <a:spcPts val="0"/>
              </a:spcAft>
            </a:pP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ребенок овладевает </a:t>
            </a:r>
            <a:r>
              <a:rPr lang="ru-RU" sz="2400" b="1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робото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-конструированием, проявляет инициативу и самостоятельность в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среде программирования LEGO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WeDo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общении,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познавательно-исследовательской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технической деятельности;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 descr="C:\Users\Fomina\Documents\физика - математика\Робототехника\робот pd2-722x4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861048"/>
            <a:ext cx="4320480" cy="2884310"/>
          </a:xfrm>
          <a:prstGeom prst="rect">
            <a:avLst/>
          </a:prstGeom>
          <a:noFill/>
          <a:ln w="317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92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ребенок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активно взаимодействует со сверстниками и взрослыми, участвует в совместном конструировании, техническом творчестве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имеет навыки работы с различными источниками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информации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Fomina\Documents\физика - математика\Новая папка (4)\IMG_89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605151"/>
            <a:ext cx="4032448" cy="3024224"/>
          </a:xfrm>
          <a:prstGeom prst="rect">
            <a:avLst/>
          </a:prstGeom>
          <a:noFill/>
          <a:ln w="317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omina\Documents\физика - математика\Новая папка (4)\IMG_89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578293"/>
            <a:ext cx="4068260" cy="3051082"/>
          </a:xfrm>
          <a:prstGeom prst="rect">
            <a:avLst/>
          </a:prstGeom>
          <a:noFill/>
          <a:ln w="317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884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5041953"/>
          </a:xfrm>
        </p:spPr>
        <p:txBody>
          <a:bodyPr/>
          <a:lstStyle/>
          <a:p>
            <a:endParaRPr lang="ru-RU" sz="2400" b="1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ребенок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проявляет интерес к исследовательской и творческо-технической деятельности, задает вопросы взрослым и сверстникам, интересуется причинно-следственными связями, пытается самостоятельно придумывать </a:t>
            </a:r>
            <a:r>
              <a:rPr lang="ru-RU" sz="2400" b="1">
                <a:solidFill>
                  <a:schemeClr val="tx2"/>
                </a:solidFill>
                <a:latin typeface="Times New Roman"/>
                <a:ea typeface="Times New Roman"/>
              </a:rPr>
              <a:t>объяснения </a:t>
            </a:r>
            <a:r>
              <a:rPr lang="ru-RU" sz="2400" b="1" smtClean="0">
                <a:solidFill>
                  <a:schemeClr val="tx2"/>
                </a:solidFill>
                <a:latin typeface="Times New Roman"/>
                <a:ea typeface="Times New Roman"/>
              </a:rPr>
              <a:t>технически</a:t>
            </a:r>
            <a:r>
              <a:rPr lang="ru-RU" sz="2400" b="1">
                <a:solidFill>
                  <a:schemeClr val="tx2"/>
                </a:solidFill>
                <a:latin typeface="Times New Roman"/>
                <a:ea typeface="Times New Roman"/>
              </a:rPr>
              <a:t>м</a:t>
            </a:r>
            <a:r>
              <a:rPr lang="ru-RU" sz="2400" b="1" smtClean="0">
                <a:solidFill>
                  <a:schemeClr val="tx2"/>
                </a:solidFill>
                <a:latin typeface="Times New Roman"/>
                <a:ea typeface="Times New Roman"/>
              </a:rPr>
              <a:t> задачам; </a:t>
            </a:r>
            <a:endParaRPr lang="ru-RU" sz="2400" b="1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склонен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наблюдать, </a:t>
            </a:r>
            <a:endParaRPr lang="ru-RU" sz="2400" b="1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    экспериментировать.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Fomina\Documents\физика - математика\Новая папка (2)\IMG_38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977857"/>
            <a:ext cx="3996443" cy="2664296"/>
          </a:xfrm>
          <a:prstGeom prst="rect">
            <a:avLst/>
          </a:prstGeom>
          <a:noFill/>
          <a:ln w="317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51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400" dirty="0"/>
          </a:p>
          <a:p>
            <a:pPr marL="0" indent="0">
              <a:spcBef>
                <a:spcPts val="0"/>
              </a:spcBef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Наш детский сад третий год работает в эксперименте по раннему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физико –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математическому </a:t>
            </a:r>
            <a:r>
              <a:rPr lang="ru-RU" sz="2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развитию дошкольников.</a:t>
            </a:r>
            <a:endParaRPr lang="en-US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В </a:t>
            </a:r>
            <a:r>
              <a:rPr lang="ru-RU" sz="2200" b="1" dirty="0">
                <a:solidFill>
                  <a:schemeClr val="tx2"/>
                </a:solidFill>
                <a:latin typeface="Times New Roman"/>
                <a:ea typeface="Times New Roman"/>
              </a:rPr>
              <a:t>декабре 2013 года распоряжением Правительства Российской Федерации утверждена Концепция развития математического образования в РФ, представляющая систему взглядов на базовые принципы, цели, задачи и основные направления развития математического образования в России</a:t>
            </a:r>
            <a:r>
              <a:rPr lang="ru-RU" sz="22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Качественное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математическое образование необходимо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каждому для его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успешной жизни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современном обществе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из «Концепции развития математического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образования в Российской Федерации»)</a:t>
            </a:r>
            <a:endParaRPr lang="ru-RU" sz="2000" dirty="0">
              <a:solidFill>
                <a:srgbClr val="1F497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04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>
              <a:solidFill>
                <a:schemeClr val="tx2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Конструктор </a:t>
            </a:r>
            <a:r>
              <a:rPr lang="ru-RU" sz="2400" b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перворобот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LEGO </a:t>
            </a:r>
            <a:r>
              <a:rPr lang="ru-RU" sz="2400" b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We</a:t>
            </a:r>
            <a:r>
              <a:rPr lang="en-US" sz="2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D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o</a:t>
            </a:r>
            <a:r>
              <a:rPr lang="en-US" sz="2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по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зволяет развивать математические способности у детей. При работе с конструктором дети измеряют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расстояние,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считают, ориентируются в пространстве, сравнивают величины по высоте, длине, закрепляют геометрические фигуры.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Elena\Downloads\ю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7" y="4015994"/>
            <a:ext cx="2808313" cy="2717722"/>
          </a:xfrm>
          <a:prstGeom prst="rect">
            <a:avLst/>
          </a:prstGeom>
          <a:noFill/>
          <a:ln w="158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Актуальность проблемы обусловлена тем, что</a:t>
            </a:r>
            <a:b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2"/>
                </a:solidFill>
                <a:latin typeface="Times New Roman"/>
              </a:rPr>
              <a:t>с</a:t>
            </a:r>
            <a:r>
              <a:rPr lang="ru-RU" sz="2700" b="1" dirty="0" smtClean="0">
                <a:solidFill>
                  <a:schemeClr val="tx2"/>
                </a:solidFill>
                <a:latin typeface="Times New Roman"/>
                <a:ea typeface="Calibri"/>
              </a:rPr>
              <a:t>егодня </a:t>
            </a:r>
            <a:r>
              <a:rPr lang="ru-RU" sz="2700" b="1" dirty="0">
                <a:solidFill>
                  <a:schemeClr val="tx2"/>
                </a:solidFill>
                <a:latin typeface="Times New Roman"/>
                <a:ea typeface="Calibri"/>
              </a:rPr>
              <a:t>невозможно представить жизнь в современном мире без механических машин, запрограммированных на создание и обработку продуктов питания, пошив одежды, сборку автомобилей, контроль сложных систем управления и т.д. </a:t>
            </a:r>
            <a:r>
              <a:rPr lang="ru-RU" sz="2700" b="1" dirty="0">
                <a:solidFill>
                  <a:srgbClr val="1F497D"/>
                </a:solidFill>
                <a:latin typeface="Times New Roman"/>
                <a:ea typeface="Times New Roman"/>
              </a:rPr>
              <a:t>Одной из </a:t>
            </a:r>
            <a:r>
              <a:rPr lang="ru-RU" sz="2700" b="1" dirty="0" smtClean="0">
                <a:solidFill>
                  <a:srgbClr val="1F497D"/>
                </a:solidFill>
                <a:latin typeface="Times New Roman"/>
                <a:ea typeface="Times New Roman"/>
              </a:rPr>
              <a:t>сегодняшних проблем </a:t>
            </a:r>
            <a:r>
              <a:rPr lang="ru-RU" sz="2700" b="1" dirty="0">
                <a:solidFill>
                  <a:srgbClr val="1F497D"/>
                </a:solidFill>
                <a:latin typeface="Times New Roman"/>
                <a:ea typeface="Times New Roman"/>
              </a:rPr>
              <a:t>в России являются: </a:t>
            </a:r>
            <a:r>
              <a:rPr lang="ru-RU" sz="2700" b="1" dirty="0" smtClean="0">
                <a:solidFill>
                  <a:srgbClr val="1F497D"/>
                </a:solidFill>
                <a:latin typeface="Times New Roman"/>
                <a:ea typeface="Times New Roman"/>
              </a:rPr>
              <a:t> </a:t>
            </a:r>
            <a:r>
              <a:rPr lang="ru-RU" sz="2700" b="1" dirty="0">
                <a:solidFill>
                  <a:srgbClr val="1F497D"/>
                </a:solidFill>
                <a:latin typeface="Times New Roman"/>
                <a:ea typeface="Times New Roman"/>
              </a:rPr>
              <a:t>недостаточная обеспеченность инженерными кадрами и низкий статус инженерного </a:t>
            </a:r>
            <a:r>
              <a:rPr lang="ru-RU" sz="2700" b="1" dirty="0" smtClean="0">
                <a:solidFill>
                  <a:srgbClr val="1F497D"/>
                </a:solidFill>
                <a:latin typeface="Times New Roman"/>
                <a:ea typeface="Times New Roman"/>
              </a:rPr>
              <a:t>образования. 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Вот почему </a:t>
            </a:r>
            <a:r>
              <a:rPr lang="ru-RU" sz="2700" b="1" dirty="0" smtClean="0">
                <a:solidFill>
                  <a:srgbClr val="1F497D"/>
                </a:solidFill>
                <a:latin typeface="Times New Roman"/>
                <a:ea typeface="Times New Roman"/>
              </a:rPr>
              <a:t>Президент </a:t>
            </a:r>
            <a:r>
              <a:rPr lang="ru-RU" sz="2700" b="1" dirty="0">
                <a:solidFill>
                  <a:srgbClr val="1F497D"/>
                </a:solidFill>
                <a:latin typeface="Times New Roman"/>
                <a:ea typeface="Times New Roman"/>
              </a:rPr>
              <a:t>России В</a:t>
            </a:r>
            <a:r>
              <a:rPr lang="ru-RU" sz="2700" b="1" dirty="0" smtClean="0">
                <a:solidFill>
                  <a:srgbClr val="1F497D"/>
                </a:solidFill>
                <a:latin typeface="Times New Roman"/>
                <a:ea typeface="Times New Roman"/>
              </a:rPr>
              <a:t>. В</a:t>
            </a:r>
            <a:r>
              <a:rPr lang="ru-RU" sz="2700" b="1" dirty="0">
                <a:solidFill>
                  <a:srgbClr val="1F497D"/>
                </a:solidFill>
                <a:latin typeface="Times New Roman"/>
                <a:ea typeface="Times New Roman"/>
              </a:rPr>
              <a:t>. Путин одной из задач ставит популяризацию профессии </a:t>
            </a:r>
            <a:r>
              <a:rPr lang="ru-RU" sz="2700" b="1" dirty="0" smtClean="0">
                <a:solidFill>
                  <a:srgbClr val="1F497D"/>
                </a:solidFill>
                <a:latin typeface="Times New Roman"/>
                <a:ea typeface="Times New Roman"/>
              </a:rPr>
              <a:t>инженера.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0648"/>
            <a:ext cx="86409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Конструктор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перворобот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LEGO </a:t>
            </a:r>
            <a:r>
              <a:rPr lang="ru-RU" sz="2400" b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We</a:t>
            </a:r>
            <a:r>
              <a:rPr lang="en-US" sz="2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D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o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также знакомит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физическими представлениями и явлениями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трения, качения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скольжения,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принципом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рычага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кулачков, знакомятся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ременными передачами, экспериментируют со шкивами разных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размеров.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Elena\Downloads\крокодил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369558"/>
            <a:ext cx="4104456" cy="2299802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lena\Downloads\1d53c4dc9ef3f1bc36f83a064445cf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401108"/>
            <a:ext cx="3024336" cy="2268252"/>
          </a:xfrm>
          <a:prstGeom prst="rect">
            <a:avLst/>
          </a:prstGeom>
          <a:noFill/>
          <a:ln w="222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6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204864"/>
            <a:ext cx="849694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школу придет выпускник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детского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сада, у которого сформированы целевые ориентиры: проявляющий любознательность, интересующийся причинно – следственными связями, с пытливым умом, обладающий элементарными </a:t>
            </a:r>
          </a:p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представлениями 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области робототехники, 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 сформированными 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предпосылками к учебной </a:t>
            </a:r>
          </a:p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4289838" cy="2880320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705678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Благодарю </a:t>
            </a:r>
          </a:p>
          <a:p>
            <a:pPr algn="ctr"/>
            <a:r>
              <a:rPr lang="ru-RU" sz="8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88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068960"/>
            <a:ext cx="5177499" cy="3631562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5818658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</a:b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Times New Roman"/>
                <a:ea typeface="Calibri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</a:b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Times New Roman"/>
                <a:ea typeface="Calibri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В Японии, Корее, Китае,  ряде европейских государств 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</a:rPr>
              <a:t>потому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наблюдается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</a:rPr>
              <a:t>высокоскоростной технологический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рост и связано это с тем, что робототехника у них развивается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</a:rPr>
              <a:t>семимильными шагами. Уже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с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</a:rPr>
              <a:t>детского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сада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</a:rPr>
              <a:t>дети имеют возможность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посещать клубы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</a:rPr>
              <a:t>и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инновационные</a:t>
            </a:r>
            <a:b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центры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</a:rPr>
              <a:t>,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посвященные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</a:rPr>
              <a:t>робототехнике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и </a:t>
            </a:r>
            <a:b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</a:b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</a:rPr>
              <a:t>высоким технологиям. </a:t>
            </a:r>
            <a:br>
              <a:rPr lang="ru-RU" sz="2400" b="1" dirty="0">
                <a:solidFill>
                  <a:schemeClr val="tx2"/>
                </a:solidFill>
                <a:latin typeface="Times New Roman"/>
                <a:ea typeface="Calibri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Япония, например, 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</a:rPr>
              <a:t>- страна, где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модернизация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</a:rPr>
              <a:t>и робототехника возведены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в культ.</a:t>
            </a:r>
            <a:b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</a:b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76673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     </a:t>
            </a:r>
          </a:p>
          <a:p>
            <a:pPr>
              <a:spcAft>
                <a:spcPts val="0"/>
              </a:spcAft>
            </a:pPr>
            <a:endParaRPr lang="en-US" sz="24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n-US" sz="24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n-US" sz="24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140968"/>
            <a:ext cx="2664296" cy="3576237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27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6264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65313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88640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</a:t>
            </a:r>
          </a:p>
          <a:p>
            <a:pPr algn="just">
              <a:spcAft>
                <a:spcPts val="0"/>
              </a:spcAft>
            </a:pPr>
            <a:endParaRPr lang="en-US" sz="32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en-US" sz="32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en-US" sz="32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16832"/>
            <a:ext cx="878497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22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Актуальность проблемы состоит и в том, что с</a:t>
            </a:r>
            <a:r>
              <a:rPr lang="ru-RU" sz="22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овременные </a:t>
            </a:r>
            <a:r>
              <a:rPr lang="ru-RU" sz="22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дети живут в эпоху активной информатизации, компьютеризации и роботостроения. Технические достижения всё быстрее проникают во все сферы человеческой жизнедеятельности и вызывают интерес детей к современной технике. Технические объекты окружают нас повсеместно, в виде бытовых приборов и аппаратов, игрушек, транспортных, строительных и других машин. Детям с раннего возраста интересны двигательные игрушки. В дошкольном возрасте они пытаются понимать, как это устроено. Благодаря разработкам в области робототехники на современном этапе появилась возможность уже в дошкольном возрасте знакомить детей с основами строения технических объектов.</a:t>
            </a:r>
            <a:endParaRPr lang="ru-RU" sz="22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0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breeze.wav"/>
          </p:stSnd>
        </p:sndAc>
      </p:transition>
    </mc:Choice>
    <mc:Fallback xmlns="">
      <p:transition spd="slow">
        <p:checker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400" b="1" dirty="0" smtClean="0">
              <a:solidFill>
                <a:schemeClr val="tx2"/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Актуальность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</a:rPr>
              <a:t>введения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ЛЕГО - конструирования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</a:rPr>
              <a:t>и робототехники в образовательный процесс ДОО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обусловлена: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требованиями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</a:rPr>
              <a:t>ФГОС ДО к формированию предметно-пространственной развивающей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среды, 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востребованностью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</a:rPr>
              <a:t>развития широкого кругозора старшего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дошкольника,</a:t>
            </a:r>
          </a:p>
          <a:p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</a:rPr>
              <a:t>ф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ормированию предпосылок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</a:rPr>
              <a:t>универсальных учебных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действий,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робототехника успешно решает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Calibri"/>
              </a:rPr>
              <a:t>проблему социальной адаптации детей практически всех возрастных </a:t>
            </a: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Calibri"/>
              </a:rPr>
              <a:t>групп.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endParaRPr lang="ru-RU" sz="2400" b="1" dirty="0" smtClean="0">
              <a:solidFill>
                <a:schemeClr val="tx2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 введения занятий робототехникой в детском саду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реализация интересов детей в сфере конструирования, моделирования, развитие их информационной и технологической культуры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Робототехника 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детском саду  </a:t>
            </a:r>
            <a:endParaRPr lang="ru-RU" sz="2400" b="1" i="1" dirty="0" smtClean="0">
              <a:solidFill>
                <a:schemeClr val="tx2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решает 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несколько задач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познавательную,</a:t>
            </a: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образовательную,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развивающую,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воспитательную.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2400" dirty="0" smtClean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      </a:t>
            </a:r>
          </a:p>
        </p:txBody>
      </p:sp>
      <p:pic>
        <p:nvPicPr>
          <p:cNvPr id="1026" name="Picture 2" descr="C:\Users\Fomina\Documents\физика - математика\Новая папка (2)\IMG_8885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4224626" cy="3168352"/>
          </a:xfrm>
          <a:prstGeom prst="rect">
            <a:avLst/>
          </a:prstGeom>
          <a:noFill/>
          <a:ln w="317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prorobot.ru/gallery/foto/sm-115100062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400195"/>
            <a:ext cx="4224626" cy="3225962"/>
          </a:xfrm>
          <a:prstGeom prst="rect">
            <a:avLst/>
          </a:prstGeom>
          <a:noFill/>
          <a:ln w="158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2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Познавательная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развитие познавательного интереса к робототехнике и азам таких предметов, как информатика, физика.</a:t>
            </a:r>
          </a:p>
          <a:p>
            <a:pPr>
              <a:buFont typeface="Arial"/>
              <a:buChar char="•"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формирование умений и навыков конструирования, приобретения первого опыта при решении конструкторских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задач.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Развивающая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развитие творческой активности, самостоятельности в принятии оптимальных решений в различных ситуациях, развитие внимания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оперативной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памяти, воображения, мышления (логического, комбинаторного, творческого).</a:t>
            </a:r>
          </a:p>
          <a:p>
            <a:pPr>
              <a:buFont typeface="Arial"/>
              <a:buChar char="•"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Воспитательная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воспитание ответственности, высокой культуры, дисциплины, коммуникативных способностей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887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Собирая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робота, ребенок, играя, начинает узнавать множество фактов из разных сфер научно-технической деятельности. То есть, если проводить прямую аналогию, ребенок всегда играет на стыках взрослых наук, сам того не подозревая. Естественно начинает формироваться целостная интегративная модель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материалом на уровне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проектирование – создание –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испытание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разборка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3517" y="4005064"/>
            <a:ext cx="3693761" cy="256639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4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0652" cy="4781128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endParaRPr lang="ru-RU" sz="1400" b="1" dirty="0" smtClean="0">
              <a:solidFill>
                <a:schemeClr val="tx2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Место робототехники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образовательном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пространстве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ДОУ</a:t>
            </a: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1400" b="1" dirty="0" smtClean="0">
              <a:solidFill>
                <a:schemeClr val="tx2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Робототехникой 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рекомендуется </a:t>
            </a:r>
            <a:endParaRPr lang="ru-RU" sz="2400" b="1" dirty="0" smtClean="0">
              <a:solidFill>
                <a:schemeClr val="tx2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заниматься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с детьми в формате </a:t>
            </a:r>
            <a:endParaRPr lang="ru-RU" sz="2400" b="1" dirty="0" smtClean="0">
              <a:solidFill>
                <a:schemeClr val="tx2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кружковой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деятельности, в форме непосредственно-образовательной деятельности  по конструированию,  совместной деятельности взрослого и ребенка, в формате проектной деятельности, а также при наличии у ребенка  определенных навыков в самостоятельной деятельности дошкольника. </a:t>
            </a:r>
            <a:endParaRPr lang="ru-RU" sz="24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132856"/>
            <a:ext cx="2875692" cy="184666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95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2742</TotalTime>
  <Words>735</Words>
  <Application>Microsoft Office PowerPoint</Application>
  <PresentationFormat>Экран (4:3)</PresentationFormat>
  <Paragraphs>118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Тема1</vt:lpstr>
      <vt:lpstr>         </vt:lpstr>
      <vt:lpstr>            Актуальность проблемы обусловлена тем, что сегодня невозможно представить жизнь в современном мире без механических машин, запрограммированных на создание и обработку продуктов питания, пошив одежды, сборку автомобилей, контроль сложных систем управления и т.д. Одной из сегодняшних проблем в России являются:  недостаточная обеспеченность инженерными кадрами и низкий статус инженерного образования. Вот почему Президент России В. В. Путин одной из задач ставит популяризацию профессии инженера.  </vt:lpstr>
      <vt:lpstr>      В Японии, Корее, Китае,  ряде европейских государств  потому наблюдается высокоскоростной технологический рост и связано это с тем, что робототехника у них развивается семимильными шагами. Уже  с детского сада дети имеют возможность  посещать клубы и инновационные центры, посвященные робототехнике и  высоким технологиям.  Япония, например,  - страна, где  модернизация и робототехника возведены  в культ. </vt:lpstr>
      <vt:lpstr>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Физико – математическое развитие дошкольников</dc:title>
  <dc:creator>user</dc:creator>
  <cp:lastModifiedBy>Вадим Ведерников</cp:lastModifiedBy>
  <cp:revision>337</cp:revision>
  <dcterms:created xsi:type="dcterms:W3CDTF">2014-03-20T18:46:33Z</dcterms:created>
  <dcterms:modified xsi:type="dcterms:W3CDTF">2016-02-28T16:15:05Z</dcterms:modified>
</cp:coreProperties>
</file>