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94" r:id="rId5"/>
    <p:sldId id="261" r:id="rId6"/>
    <p:sldId id="262" r:id="rId7"/>
    <p:sldId id="290" r:id="rId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CC"/>
    <a:srgbClr val="F9A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8C4D-5857-4A2F-85BB-6EC1342106FC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4F20-A656-47B4-98B8-81B696650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48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3C3C1-4BD0-469B-A052-239003A8C2A0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13A4B-6843-4328-88D9-C7A163ADE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00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2814-AE88-4A7E-932C-3CB117D12092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1ED6-9ED2-4E07-9429-839BC9C67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D41F-AD9A-4692-8D25-63D06B820EE0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C561-D613-463B-8AA4-BC2C30126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39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3007-D0D9-47CF-9844-1B9E7A961F8F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6024-B7C6-41D2-8A3A-FDF3D22CD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5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66FE-0B1D-487D-9D0F-376103A97649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284E3-BA0C-4661-9989-FB9356F28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1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1C0E-3B59-4FED-B14D-8BFF3A6318DA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1BE2-66F9-42FB-9908-E43022E3B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3C83F-253B-44AF-821D-8EEA5B5B9031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0E88-A193-496A-B97F-99C92F0DA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2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2A333-3B19-46BD-93D4-E260C8190740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B1410-2519-4038-A684-5FE838410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8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31AD-81BF-4867-B6FD-F186347686C2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887A-72E2-46A6-A172-D52E557D3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6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6865-FC6F-43D2-BA43-F87E08EEEEF0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1D9F0-E6B2-4DD1-889E-C796C7CDF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89FEF4-58D6-4EDC-B16E-28CE8127E42E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10712A-E5C5-4103-8A84-1FB8957C5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84213" y="765175"/>
            <a:ext cx="7416800" cy="46799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6850" cmpd="tri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  <a:ea typeface="Batang" pitchFamily="18" charset="-127"/>
              </a:rPr>
              <a:t>Поддержка детской инициативы</a:t>
            </a:r>
            <a:endParaRPr lang="ru-RU" sz="6000" dirty="0">
              <a:solidFill>
                <a:schemeClr val="accent2">
                  <a:lumMod val="50000"/>
                </a:schemeClr>
              </a:solidFill>
              <a:latin typeface="Candara" pitchFamily="34" charset="0"/>
              <a:ea typeface="Batang" pitchFamily="18" charset="-127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738" y="5229225"/>
            <a:ext cx="4786312" cy="12239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47625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Воспитатель первой категории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МБДОУ д/с № 28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Труханова Анастасия Аркадьевна</a:t>
            </a:r>
            <a:endParaRPr lang="ru-RU" sz="2000" b="1" dirty="0">
              <a:solidFill>
                <a:schemeClr val="tx1"/>
              </a:solidFill>
              <a:latin typeface="Candara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57175" y="765175"/>
            <a:ext cx="8347075" cy="56880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8" name="Прямоугольник 13"/>
          <p:cNvSpPr>
            <a:spLocks noChangeArrowheads="1"/>
          </p:cNvSpPr>
          <p:nvPr/>
        </p:nvSpPr>
        <p:spPr bwMode="auto">
          <a:xfrm>
            <a:off x="503238" y="925513"/>
            <a:ext cx="7954962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– обобщенное свойство личности, проявляющееся в инициативности, критичности, адекватной самооценке и чувстве личной ответственности за свою деятельность и поведение.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– частный случай самостоятельности, стремление к инициативе, изменение форм деятельности или уклада жизни. Это мотивационное качество, рассматривается и как волевая характеристика поведения человека.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175" y="188913"/>
            <a:ext cx="8347075" cy="5762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Сущность понятия «инициатива».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0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0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4825" y="0"/>
            <a:ext cx="8459788" cy="1184275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Факторы </a:t>
            </a:r>
            <a:r>
              <a:rPr lang="ru-RU" sz="2800" b="1" dirty="0"/>
              <a:t>необходимые для развития познавательно-интеллектуальной активности детей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07950" y="1184275"/>
            <a:ext cx="8856663" cy="5673725"/>
          </a:xfrm>
          <a:prstGeom prst="round2Diag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dirty="0">
                <a:solidFill>
                  <a:schemeClr val="tx1"/>
                </a:solidFill>
              </a:rPr>
              <a:t>Развивающая предметно-пространственная </a:t>
            </a:r>
            <a:r>
              <a:rPr lang="ru-RU" sz="2800" dirty="0">
                <a:solidFill>
                  <a:schemeClr val="tx1"/>
                </a:solidFill>
              </a:rPr>
              <a:t>среда должна быть разнообразна по своему содержанию;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- образовательная и игровая среда, должна стимулировать развитие поисково-познавательной деятельности детей;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- содержание развивающей среды должно учитывать индивидуальные особенности и интересы детей конкретной группы;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- родители должны быть в курсе всего что происходит в жизни ребенка: чем он занимался, что нового узнал, чем ему нужно помочь в поиске нового и т. д.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07950" y="115888"/>
            <a:ext cx="8928100" cy="66262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cmpd="dbl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Принципы: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u="sng" dirty="0">
                <a:solidFill>
                  <a:schemeClr val="tx1"/>
                </a:solidFill>
              </a:rPr>
              <a:t>Деятельности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- стимулирование детей на активный поиск новых знаний в совместной деятельности с взрослым, в игре и в самостоятельной </a:t>
            </a:r>
            <a:r>
              <a:rPr lang="ru-RU" sz="2800" dirty="0">
                <a:solidFill>
                  <a:schemeClr val="tx1"/>
                </a:solidFill>
              </a:rPr>
              <a:t>деятельности.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u="sng" dirty="0">
                <a:solidFill>
                  <a:schemeClr val="tx1"/>
                </a:solidFill>
              </a:rPr>
              <a:t>Вариативности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- предоставление ребенку возможности для оптимального самовыражения через осуществление права выбора, самостоятельного выхода из проблемной </a:t>
            </a:r>
            <a:r>
              <a:rPr lang="ru-RU" sz="2800" dirty="0">
                <a:solidFill>
                  <a:schemeClr val="tx1"/>
                </a:solidFill>
              </a:rPr>
              <a:t>ситуации.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u="sng" dirty="0">
                <a:solidFill>
                  <a:schemeClr val="tx1"/>
                </a:solidFill>
              </a:rPr>
              <a:t>Креативности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- создание ситуаций, в которых ребенок может реализовать свой творческий потенциал через совместную и индивидуальную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4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900708" y="115342"/>
            <a:ext cx="7342584" cy="187220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Эффективные формы работы</a:t>
            </a:r>
            <a:r>
              <a:rPr lang="ru-RU" sz="3600" b="1" dirty="0"/>
              <a:t> </a:t>
            </a:r>
            <a:r>
              <a:rPr lang="ru-RU" sz="3600" b="1" dirty="0"/>
              <a:t>по поддержке </a:t>
            </a:r>
            <a:r>
              <a:rPr lang="ru-RU" sz="3600" b="1" dirty="0"/>
              <a:t>детской инициативы</a:t>
            </a:r>
          </a:p>
        </p:txBody>
      </p:sp>
      <p:sp>
        <p:nvSpPr>
          <p:cNvPr id="10" name="Облако 9"/>
          <p:cNvSpPr/>
          <p:nvPr/>
        </p:nvSpPr>
        <p:spPr>
          <a:xfrm rot="933397">
            <a:off x="-36513" y="2173288"/>
            <a:ext cx="3146426" cy="142875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47625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Познавательные занятия</a:t>
            </a:r>
          </a:p>
        </p:txBody>
      </p:sp>
      <p:sp>
        <p:nvSpPr>
          <p:cNvPr id="11" name="Облако 10"/>
          <p:cNvSpPr/>
          <p:nvPr/>
        </p:nvSpPr>
        <p:spPr>
          <a:xfrm rot="435254">
            <a:off x="-26988" y="4114800"/>
            <a:ext cx="3721101" cy="1433513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47625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Совместная исследовательская деятельность</a:t>
            </a:r>
          </a:p>
        </p:txBody>
      </p:sp>
      <p:sp>
        <p:nvSpPr>
          <p:cNvPr id="12" name="Облако 11"/>
          <p:cNvSpPr/>
          <p:nvPr/>
        </p:nvSpPr>
        <p:spPr>
          <a:xfrm>
            <a:off x="4019550" y="3713163"/>
            <a:ext cx="2573338" cy="1223962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47625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Наблюдение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в уголке природы</a:t>
            </a:r>
          </a:p>
        </p:txBody>
      </p:sp>
      <p:sp>
        <p:nvSpPr>
          <p:cNvPr id="13" name="Облако 12"/>
          <p:cNvSpPr/>
          <p:nvPr/>
        </p:nvSpPr>
        <p:spPr>
          <a:xfrm rot="20525773">
            <a:off x="6145213" y="2139950"/>
            <a:ext cx="3022600" cy="1616075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47625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Совместная деятельность взрослого и детей</a:t>
            </a:r>
          </a:p>
        </p:txBody>
      </p:sp>
      <p:sp>
        <p:nvSpPr>
          <p:cNvPr id="14" name="Облако 13"/>
          <p:cNvSpPr/>
          <p:nvPr/>
        </p:nvSpPr>
        <p:spPr>
          <a:xfrm>
            <a:off x="2076450" y="5583238"/>
            <a:ext cx="3200400" cy="1223962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47625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Самостоятельная деятельность детей</a:t>
            </a:r>
          </a:p>
        </p:txBody>
      </p:sp>
      <p:sp>
        <p:nvSpPr>
          <p:cNvPr id="15" name="Облако 14"/>
          <p:cNvSpPr/>
          <p:nvPr/>
        </p:nvSpPr>
        <p:spPr>
          <a:xfrm rot="20913149">
            <a:off x="5815013" y="4600575"/>
            <a:ext cx="3168650" cy="1108075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47625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Взаимодействие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ndara" pitchFamily="34" charset="0"/>
                <a:ea typeface="Batang" pitchFamily="18" charset="-127"/>
              </a:rPr>
              <a:t>с родителями</a:t>
            </a:r>
          </a:p>
        </p:txBody>
      </p:sp>
      <p:cxnSp>
        <p:nvCxnSpPr>
          <p:cNvPr id="17" name="Прямая со стрелкой 16"/>
          <p:cNvCxnSpPr>
            <a:stCxn id="0" idx="2"/>
            <a:endCxn id="10" idx="3"/>
          </p:cNvCxnSpPr>
          <p:nvPr/>
        </p:nvCxnSpPr>
        <p:spPr>
          <a:xfrm flipH="1">
            <a:off x="1706563" y="1987550"/>
            <a:ext cx="2865437" cy="2905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0" idx="2"/>
            <a:endCxn id="11" idx="3"/>
          </p:cNvCxnSpPr>
          <p:nvPr/>
        </p:nvCxnSpPr>
        <p:spPr>
          <a:xfrm flipH="1">
            <a:off x="1912938" y="1987550"/>
            <a:ext cx="2659062" cy="22145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2" idx="3"/>
          </p:cNvCxnSpPr>
          <p:nvPr/>
        </p:nvCxnSpPr>
        <p:spPr>
          <a:xfrm>
            <a:off x="4548188" y="1984375"/>
            <a:ext cx="757237" cy="1798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0" idx="2"/>
            <a:endCxn id="13" idx="3"/>
          </p:cNvCxnSpPr>
          <p:nvPr/>
        </p:nvCxnSpPr>
        <p:spPr>
          <a:xfrm>
            <a:off x="4572000" y="1987550"/>
            <a:ext cx="2863850" cy="279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5" idx="3"/>
          </p:cNvCxnSpPr>
          <p:nvPr/>
        </p:nvCxnSpPr>
        <p:spPr>
          <a:xfrm>
            <a:off x="4548188" y="1990725"/>
            <a:ext cx="2752725" cy="2682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4" idx="3"/>
          </p:cNvCxnSpPr>
          <p:nvPr/>
        </p:nvCxnSpPr>
        <p:spPr>
          <a:xfrm flipH="1">
            <a:off x="3676650" y="1984375"/>
            <a:ext cx="881063" cy="36687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5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рапеция 6"/>
          <p:cNvSpPr/>
          <p:nvPr/>
        </p:nvSpPr>
        <p:spPr>
          <a:xfrm>
            <a:off x="363538" y="1588"/>
            <a:ext cx="8462962" cy="1077912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педагогам для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детской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инициативы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225" y="1079500"/>
            <a:ext cx="9144000" cy="57785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Обеспечение благоприятной атмосферы. </a:t>
            </a:r>
            <a:endParaRPr lang="ru-RU" sz="2000" b="1" dirty="0">
              <a:latin typeface="Arial" panose="020B0604020202020204" pitchFamily="34" charset="0"/>
            </a:endParaRP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Обогащение </a:t>
            </a:r>
            <a:r>
              <a:rPr lang="ru-RU" sz="2000" b="1" dirty="0">
                <a:latin typeface="Arial" panose="020B0604020202020204" pitchFamily="34" charset="0"/>
              </a:rPr>
              <a:t>окружающей ребенка среды самыми разнообразными, новыми для него, предметами и стимулами с целью развития его любознательности.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Поощрение высказывания оригинальных идей.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Использование личного примера творческого подхода к решению проблем.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Обеспечение возможностей для упражнения и практики. </a:t>
            </a:r>
            <a:endParaRPr lang="ru-RU" sz="2000" b="1" dirty="0">
              <a:latin typeface="Arial" panose="020B0604020202020204" pitchFamily="34" charset="0"/>
            </a:endParaRP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Предоставление </a:t>
            </a:r>
            <a:r>
              <a:rPr lang="ru-RU" sz="2000" b="1" dirty="0">
                <a:latin typeface="Arial" panose="020B0604020202020204" pitchFamily="34" charset="0"/>
              </a:rPr>
              <a:t>детям возможности активно задавать вопросы.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Планомерное обогащение жизненного опыта детей.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Совместные (обучающие) игры педагога с детьми, направленные на передачу им игрового опыта.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Своевременное изменение </a:t>
            </a:r>
            <a:r>
              <a:rPr lang="ru-RU" sz="2000" b="1" dirty="0">
                <a:latin typeface="Arial" panose="020B0604020202020204" pitchFamily="34" charset="0"/>
              </a:rPr>
              <a:t>развивающей предметно-пространственной среды </a:t>
            </a:r>
            <a:r>
              <a:rPr lang="ru-RU" sz="2000" b="1" dirty="0">
                <a:latin typeface="Arial" panose="020B0604020202020204" pitchFamily="34" charset="0"/>
              </a:rPr>
              <a:t>с учетом обогащающегося жизненного и игрового опыта детей.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Активизирующее общение взрослого с детьми, направленное на побуждение их к самостоятельному применению в игре новых знаний, способов решения игровых задач, способствующего вступлению детей во взаимодействие друг с другом.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63600" y="981075"/>
            <a:ext cx="7416800" cy="46799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6850" cmpd="tri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  <a:ea typeface="Batang" pitchFamily="18" charset="-127"/>
              </a:rPr>
              <a:t>Спасибо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  <a:ea typeface="Batang" pitchFamily="18" charset="-127"/>
              </a:rPr>
              <a:t>за внимание !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andara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368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Candara</vt:lpstr>
      <vt:lpstr>Batang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111</cp:lastModifiedBy>
  <cp:revision>22</cp:revision>
  <cp:lastPrinted>2016-02-24T21:02:10Z</cp:lastPrinted>
  <dcterms:created xsi:type="dcterms:W3CDTF">2013-02-12T13:15:37Z</dcterms:created>
  <dcterms:modified xsi:type="dcterms:W3CDTF">2016-02-24T21:10:11Z</dcterms:modified>
</cp:coreProperties>
</file>