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3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47863" y="4437112"/>
            <a:ext cx="5472609" cy="216024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Составила: учитель-логопед</a:t>
            </a:r>
          </a:p>
          <a:p>
            <a:r>
              <a:rPr lang="ru-RU" sz="2000" dirty="0" smtClean="0"/>
              <a:t>КГОКУ «Камчатская школа-интернат для детей-сирот и детей, </a:t>
            </a:r>
            <a:r>
              <a:rPr lang="ru-RU" sz="2000" dirty="0" err="1" smtClean="0"/>
              <a:t>оставщихся</a:t>
            </a:r>
            <a:r>
              <a:rPr lang="ru-RU" sz="2000" dirty="0" smtClean="0"/>
              <a:t> без </a:t>
            </a:r>
          </a:p>
          <a:p>
            <a:r>
              <a:rPr lang="ru-RU" sz="2000" dirty="0" smtClean="0"/>
              <a:t>попечения родителей»</a:t>
            </a:r>
          </a:p>
          <a:p>
            <a:r>
              <a:rPr lang="ru-RU" sz="2400" dirty="0" smtClean="0"/>
              <a:t>Лавренко Елена Викторовна</a:t>
            </a:r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1124745"/>
            <a:ext cx="6768752" cy="2664296"/>
          </a:xfrm>
        </p:spPr>
        <p:txBody>
          <a:bodyPr/>
          <a:lstStyle/>
          <a:p>
            <a:pPr algn="ctr"/>
            <a:r>
              <a:rPr lang="ru-RU" dirty="0"/>
              <a:t>Звук [з</a:t>
            </a:r>
            <a:r>
              <a:rPr lang="ru-RU" dirty="0" smtClean="0"/>
              <a:t>], буква З</a:t>
            </a:r>
            <a:br>
              <a:rPr lang="ru-RU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>Презентация к план-конспекту занятия для </a:t>
            </a:r>
            <a:r>
              <a:rPr lang="ru-RU" sz="2000" smtClean="0"/>
              <a:t>детей подготовительной </a:t>
            </a:r>
            <a:r>
              <a:rPr lang="ru-RU" sz="2000" dirty="0" smtClean="0"/>
              <a:t>к школе группе </a:t>
            </a:r>
            <a:br>
              <a:rPr lang="ru-RU" sz="2000" dirty="0" smtClean="0"/>
            </a:br>
            <a:r>
              <a:rPr lang="ru-RU" sz="2000" dirty="0" smtClean="0"/>
              <a:t>с ОНР</a:t>
            </a:r>
            <a:r>
              <a:rPr lang="en-US" sz="2000" dirty="0" smtClean="0"/>
              <a:t> III</a:t>
            </a:r>
            <a:r>
              <a:rPr lang="ru-RU" sz="2000" dirty="0" smtClean="0"/>
              <a:t> уровня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5812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332656"/>
            <a:ext cx="8568952" cy="6264696"/>
          </a:xfrm>
        </p:spPr>
        <p:txBody>
          <a:bodyPr/>
          <a:lstStyle/>
          <a:p>
            <a:r>
              <a:rPr lang="ru-RU" u="sng" dirty="0"/>
              <a:t>Знакомство с буквой </a:t>
            </a:r>
            <a:r>
              <a:rPr lang="ru-RU" u="sng" dirty="0" smtClean="0"/>
              <a:t>З</a:t>
            </a:r>
            <a:r>
              <a:rPr lang="ru-RU" dirty="0" smtClean="0"/>
              <a:t>.</a:t>
            </a:r>
            <a:endParaRPr lang="ru-RU" dirty="0"/>
          </a:p>
          <a:p>
            <a:pPr marL="45720" indent="0">
              <a:buNone/>
            </a:pPr>
            <a:r>
              <a:rPr lang="ru-RU" dirty="0"/>
              <a:t>Дети рассматривают иллюстрацию с буквой З</a:t>
            </a:r>
            <a:r>
              <a:rPr lang="ru-RU" dirty="0" smtClean="0"/>
              <a:t>. Учат стихотворение. На что похожа буква З ?</a:t>
            </a:r>
          </a:p>
          <a:p>
            <a:pPr marL="45720" indent="0">
              <a:buNone/>
            </a:pPr>
            <a:endParaRPr lang="ru-RU" dirty="0"/>
          </a:p>
          <a:p>
            <a:pPr marL="45720" indent="0">
              <a:buNone/>
            </a:pPr>
            <a:endParaRPr lang="ru-RU" dirty="0" smtClean="0"/>
          </a:p>
          <a:p>
            <a:pPr marL="45720" indent="0">
              <a:buNone/>
            </a:pPr>
            <a:endParaRPr lang="ru-RU" dirty="0"/>
          </a:p>
          <a:p>
            <a:pPr marL="45720" indent="0">
              <a:buNone/>
            </a:pPr>
            <a:endParaRPr lang="ru-RU" dirty="0" smtClean="0"/>
          </a:p>
          <a:p>
            <a:pPr marL="45720" indent="0">
              <a:buNone/>
            </a:pPr>
            <a:endParaRPr lang="ru-RU" dirty="0"/>
          </a:p>
          <a:p>
            <a:pPr marL="45720" indent="0">
              <a:buNone/>
            </a:pPr>
            <a:endParaRPr lang="ru-RU" dirty="0" smtClean="0"/>
          </a:p>
          <a:p>
            <a:pPr marL="45720" indent="0">
              <a:buNone/>
            </a:pPr>
            <a:endParaRPr lang="ru-RU" dirty="0"/>
          </a:p>
          <a:p>
            <a:pPr marL="45720" indent="0">
              <a:buNone/>
            </a:pPr>
            <a:endParaRPr lang="ru-RU" dirty="0" smtClean="0"/>
          </a:p>
          <a:p>
            <a:pPr marL="45720" indent="0">
              <a:buNone/>
            </a:pPr>
            <a:r>
              <a:rPr lang="ru-RU" b="1" dirty="0" smtClean="0"/>
              <a:t>З</a:t>
            </a:r>
            <a:r>
              <a:rPr lang="ru-RU" dirty="0" smtClean="0"/>
              <a:t> загнулась, как змея,</a:t>
            </a:r>
          </a:p>
          <a:p>
            <a:pPr marL="45720" indent="0">
              <a:buNone/>
            </a:pPr>
            <a:r>
              <a:rPr lang="ru-RU" dirty="0" smtClean="0"/>
              <a:t>Но ей не запугать меня.</a:t>
            </a:r>
          </a:p>
          <a:p>
            <a:pPr marL="45720" indent="0">
              <a:buNone/>
            </a:pPr>
            <a:r>
              <a:rPr lang="ru-RU" sz="2000" i="1" dirty="0" smtClean="0"/>
              <a:t>                     В. Ковшиков</a:t>
            </a:r>
            <a:endParaRPr lang="ru-RU" sz="2000" i="1" dirty="0"/>
          </a:p>
          <a:p>
            <a:pPr marL="45720" indent="0">
              <a:buNone/>
            </a:pPr>
            <a:endParaRPr lang="ru-RU" dirty="0"/>
          </a:p>
          <a:p>
            <a:pPr marL="45720" indent="0">
              <a:buNone/>
            </a:pPr>
            <a:endParaRPr lang="ru-RU" dirty="0" smtClean="0"/>
          </a:p>
          <a:p>
            <a:pPr marL="45720" indent="0">
              <a:buNone/>
            </a:pPr>
            <a:endParaRPr lang="ru-RU" dirty="0"/>
          </a:p>
          <a:p>
            <a:pPr marL="45720" indent="0">
              <a:buNone/>
            </a:pPr>
            <a:endParaRPr lang="ru-RU" dirty="0" smtClean="0"/>
          </a:p>
          <a:p>
            <a:pPr marL="45720" indent="0">
              <a:buNone/>
            </a:pPr>
            <a:endParaRPr lang="ru-RU" dirty="0"/>
          </a:p>
          <a:p>
            <a:pPr marL="45720" indent="0">
              <a:buNone/>
            </a:pPr>
            <a:endParaRPr lang="ru-RU" dirty="0" smtClean="0"/>
          </a:p>
          <a:p>
            <a:pPr marL="45720" indent="0">
              <a:buNone/>
            </a:pPr>
            <a:endParaRPr lang="ru-RU" dirty="0"/>
          </a:p>
          <a:p>
            <a:pPr marL="45720" indent="0">
              <a:buNone/>
            </a:pPr>
            <a:endParaRPr lang="ru-RU" dirty="0" smtClean="0"/>
          </a:p>
          <a:p>
            <a:pPr marL="45720" indent="0">
              <a:buNone/>
            </a:pPr>
            <a:endParaRPr lang="ru-RU" dirty="0"/>
          </a:p>
          <a:p>
            <a:pPr marL="45720" indent="0">
              <a:buNone/>
            </a:pPr>
            <a:endParaRPr lang="ru-RU" dirty="0" smtClean="0"/>
          </a:p>
          <a:p>
            <a:pPr marL="45720" indent="0">
              <a:buNone/>
            </a:pPr>
            <a:endParaRPr lang="ru-RU" dirty="0"/>
          </a:p>
          <a:p>
            <a:pPr marL="45720" indent="0"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1572717"/>
            <a:ext cx="2448272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088" y="1699801"/>
            <a:ext cx="2376264" cy="3157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983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476672"/>
            <a:ext cx="8496944" cy="6048672"/>
          </a:xfrm>
        </p:spPr>
        <p:txBody>
          <a:bodyPr/>
          <a:lstStyle/>
          <a:p>
            <a:r>
              <a:rPr lang="ru-RU" u="sng" dirty="0" smtClean="0"/>
              <a:t>Упражнение «Пальцы развиваем, буквы составляем</a:t>
            </a:r>
            <a:r>
              <a:rPr lang="ru-RU" dirty="0" smtClean="0"/>
              <a:t>».</a:t>
            </a:r>
          </a:p>
          <a:p>
            <a:pPr marL="45720" indent="0">
              <a:buNone/>
            </a:pPr>
            <a:r>
              <a:rPr lang="ru-RU" dirty="0" smtClean="0"/>
              <a:t>Дети делают </a:t>
            </a:r>
            <a:r>
              <a:rPr lang="ru-RU" dirty="0"/>
              <a:t>букву </a:t>
            </a:r>
            <a:r>
              <a:rPr lang="ru-RU" dirty="0" smtClean="0"/>
              <a:t>З </a:t>
            </a:r>
            <a:r>
              <a:rPr lang="ru-RU" dirty="0"/>
              <a:t>из пальчиков.</a:t>
            </a:r>
          </a:p>
          <a:p>
            <a:pPr marL="45720" indent="0">
              <a:buNone/>
            </a:pPr>
            <a:endParaRPr lang="ru-RU" dirty="0" smtClean="0"/>
          </a:p>
          <a:p>
            <a:pPr marL="45720" indent="0">
              <a:buNone/>
            </a:pPr>
            <a:r>
              <a:rPr lang="ru-RU" dirty="0" smtClean="0"/>
              <a:t>Четыре пальца полукругом </a:t>
            </a:r>
          </a:p>
          <a:p>
            <a:pPr marL="45720" indent="0">
              <a:buNone/>
            </a:pPr>
            <a:r>
              <a:rPr lang="ru-RU" dirty="0" smtClean="0"/>
              <a:t>Ровно встали друг за другом</a:t>
            </a:r>
          </a:p>
          <a:p>
            <a:pPr marL="45720" indent="0">
              <a:buNone/>
            </a:pPr>
            <a:r>
              <a:rPr lang="ru-RU" dirty="0" smtClean="0"/>
              <a:t>Большие прямо мы оставим</a:t>
            </a:r>
          </a:p>
          <a:p>
            <a:pPr marL="45720" indent="0">
              <a:buNone/>
            </a:pPr>
            <a:r>
              <a:rPr lang="ru-RU" dirty="0" smtClean="0"/>
              <a:t>И влево вместе их направим.</a:t>
            </a:r>
          </a:p>
          <a:p>
            <a:pPr marL="45720" indent="0">
              <a:buNone/>
            </a:pPr>
            <a:r>
              <a:rPr lang="ru-RU" dirty="0" smtClean="0"/>
              <a:t>Основаньем пальцев больших</a:t>
            </a:r>
          </a:p>
          <a:p>
            <a:pPr marL="45720" indent="0">
              <a:buNone/>
            </a:pPr>
            <a:r>
              <a:rPr lang="ru-RU" dirty="0" smtClean="0"/>
              <a:t>Два полукруга</a:t>
            </a:r>
          </a:p>
          <a:p>
            <a:pPr marL="45720" indent="0">
              <a:buNone/>
            </a:pPr>
            <a:r>
              <a:rPr lang="ru-RU" dirty="0" smtClean="0"/>
              <a:t>Плотно прижались друг к</a:t>
            </a:r>
          </a:p>
          <a:p>
            <a:pPr marL="45720" indent="0">
              <a:buNone/>
            </a:pPr>
            <a:r>
              <a:rPr lang="ru-RU" dirty="0" smtClean="0"/>
              <a:t>                                     другу.</a:t>
            </a:r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1696738"/>
            <a:ext cx="3636055" cy="4106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9816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332656"/>
            <a:ext cx="8496944" cy="6336704"/>
          </a:xfrm>
        </p:spPr>
        <p:txBody>
          <a:bodyPr>
            <a:normAutofit lnSpcReduction="10000"/>
          </a:bodyPr>
          <a:lstStyle/>
          <a:p>
            <a:r>
              <a:rPr lang="ru-RU" dirty="0"/>
              <a:t>Тема: Звук [з] и буква З.</a:t>
            </a:r>
          </a:p>
          <a:p>
            <a:r>
              <a:rPr lang="ru-RU" dirty="0"/>
              <a:t>Цели:</a:t>
            </a:r>
          </a:p>
          <a:p>
            <a:r>
              <a:rPr lang="ru-RU" dirty="0"/>
              <a:t>Коррекционно-образовательные. Закрепить навык чёткого произношения звука [з]. Научить определять позицию звука [з] в словах (в начале, середине). Познакомить с буквой З. </a:t>
            </a:r>
          </a:p>
          <a:p>
            <a:r>
              <a:rPr lang="ru-RU" dirty="0"/>
              <a:t>Коррекционно-развивающие. Развитие артикуляционной, тонкой и общей моторики, координации речи с движением, длительного плавного выдоха, зрительного и слухового внимания.</a:t>
            </a:r>
          </a:p>
          <a:p>
            <a:r>
              <a:rPr lang="ru-RU" dirty="0"/>
              <a:t>Коррекционно-воспитательные. Воспитание нравственных представлений, навыков сотрудничества, активности и инициативности, любви и бережного отношения к природе.</a:t>
            </a:r>
          </a:p>
          <a:p>
            <a:r>
              <a:rPr lang="ru-RU" dirty="0"/>
              <a:t>Оборудование: мяч; зеркала по числу детей; символ звука [з], буква з; «звуковые решётки» и синие фишки; «Разноцветные петушки»; трафареты буквы з, карандаши и тетради; компьютер (ноутбук) и диск с заданием; предметные картинки: заяц, зонт, лампа; замок, чашка, роза; коза, забор, мишка.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36903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260648"/>
            <a:ext cx="4320480" cy="6408712"/>
          </a:xfrm>
        </p:spPr>
        <p:txBody>
          <a:bodyPr>
            <a:normAutofit/>
          </a:bodyPr>
          <a:lstStyle/>
          <a:p>
            <a:r>
              <a:rPr lang="ru-RU" u="sng" dirty="0"/>
              <a:t>Знакомство со звуком</a:t>
            </a:r>
            <a:r>
              <a:rPr lang="ru-RU" dirty="0"/>
              <a:t>.</a:t>
            </a:r>
          </a:p>
          <a:p>
            <a:pPr marL="45720" indent="0">
              <a:buNone/>
            </a:pPr>
            <a:r>
              <a:rPr lang="ru-RU" dirty="0"/>
              <a:t>При произношении звука [з]: </a:t>
            </a:r>
          </a:p>
          <a:p>
            <a:pPr marL="45720" indent="0">
              <a:buNone/>
            </a:pPr>
            <a:r>
              <a:rPr lang="ru-RU" dirty="0"/>
              <a:t>- губы растягиваются в улыбке;</a:t>
            </a:r>
          </a:p>
          <a:p>
            <a:pPr marL="45720" indent="0">
              <a:buNone/>
            </a:pPr>
            <a:r>
              <a:rPr lang="ru-RU" dirty="0"/>
              <a:t>- зубки сближены;</a:t>
            </a:r>
          </a:p>
          <a:p>
            <a:pPr marL="45720" indent="0">
              <a:buNone/>
            </a:pPr>
            <a:r>
              <a:rPr lang="ru-RU" dirty="0"/>
              <a:t>- широкий кончик языка за нижними зубками, боковые края язычка прижаты к верхним зубам;</a:t>
            </a:r>
          </a:p>
          <a:p>
            <a:pPr marL="45720" indent="0">
              <a:buNone/>
            </a:pPr>
            <a:r>
              <a:rPr lang="ru-RU" dirty="0"/>
              <a:t>- холодный воздух идет по центру язычка;</a:t>
            </a:r>
          </a:p>
          <a:p>
            <a:pPr marL="45720" indent="0">
              <a:buNone/>
            </a:pPr>
            <a:r>
              <a:rPr lang="ru-RU" dirty="0"/>
              <a:t>- горлышко «работает».</a:t>
            </a:r>
          </a:p>
          <a:p>
            <a:pPr marL="45720" indent="0">
              <a:buNone/>
            </a:pPr>
            <a:r>
              <a:rPr lang="ru-RU" dirty="0"/>
              <a:t>- Звук [з] — комар звенит - согласный (язычок создает преграду воздуху), твёрдый, звонкий.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34814" y="239892"/>
            <a:ext cx="2110950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4248" y="239892"/>
            <a:ext cx="21336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0073" y="1340768"/>
            <a:ext cx="977053" cy="1413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224" y="1484784"/>
            <a:ext cx="2107704" cy="1029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84302" y="5012790"/>
            <a:ext cx="1440160" cy="1381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9232" y="4978635"/>
            <a:ext cx="1450258" cy="1450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58755" y="2996952"/>
            <a:ext cx="1658937" cy="157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9797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404664"/>
            <a:ext cx="8280920" cy="3801576"/>
          </a:xfrm>
        </p:spPr>
        <p:txBody>
          <a:bodyPr/>
          <a:lstStyle/>
          <a:p>
            <a:r>
              <a:rPr lang="ru-RU" u="sng" dirty="0"/>
              <a:t>Упражнение «Комарики</a:t>
            </a:r>
            <a:r>
              <a:rPr lang="ru-RU" dirty="0"/>
              <a:t>».</a:t>
            </a:r>
          </a:p>
          <a:p>
            <a:pPr marL="45720" indent="0">
              <a:buNone/>
            </a:pPr>
            <a:r>
              <a:rPr lang="ru-RU" dirty="0"/>
              <a:t>- Я буду называть согласные звуки, а </a:t>
            </a:r>
            <a:r>
              <a:rPr lang="ru-RU" dirty="0" smtClean="0"/>
              <a:t>вы показываете </a:t>
            </a:r>
            <a:r>
              <a:rPr lang="ru-RU" dirty="0"/>
              <a:t>картинки с изображением комара, услышав звук [з]: </a:t>
            </a:r>
          </a:p>
          <a:p>
            <a:pPr marL="45720" indent="0">
              <a:buNone/>
            </a:pPr>
            <a:r>
              <a:rPr lang="ru-RU" dirty="0"/>
              <a:t>м-з-п-к-з-т-з-н...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1920" y="2753200"/>
            <a:ext cx="3264967" cy="2786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8363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404664"/>
            <a:ext cx="4320480" cy="5832648"/>
          </a:xfrm>
        </p:spPr>
        <p:txBody>
          <a:bodyPr>
            <a:normAutofit/>
          </a:bodyPr>
          <a:lstStyle/>
          <a:p>
            <a:r>
              <a:rPr lang="ru-RU" dirty="0"/>
              <a:t>« </a:t>
            </a:r>
            <a:r>
              <a:rPr lang="ru-RU" u="sng" dirty="0"/>
              <a:t>Чистоговорки</a:t>
            </a:r>
            <a:r>
              <a:rPr lang="ru-RU" dirty="0"/>
              <a:t>». </a:t>
            </a:r>
          </a:p>
          <a:p>
            <a:pPr marL="45720" indent="0">
              <a:buNone/>
            </a:pPr>
            <a:r>
              <a:rPr lang="ru-RU" dirty="0"/>
              <a:t>Дети повторяют:</a:t>
            </a:r>
          </a:p>
          <a:p>
            <a:pPr marL="45720" indent="0">
              <a:buNone/>
            </a:pPr>
            <a:endParaRPr lang="ru-RU" sz="2400" dirty="0" smtClean="0"/>
          </a:p>
          <a:p>
            <a:pPr marL="45720" indent="0">
              <a:buNone/>
            </a:pPr>
            <a:r>
              <a:rPr lang="ru-RU" sz="2400" dirty="0" smtClean="0"/>
              <a:t>за-за </a:t>
            </a:r>
            <a:r>
              <a:rPr lang="ru-RU" sz="2400" dirty="0"/>
              <a:t>— вот идет коза	</a:t>
            </a:r>
            <a:endParaRPr lang="ru-RU" sz="2400" dirty="0" smtClean="0"/>
          </a:p>
          <a:p>
            <a:pPr marL="45720" indent="0">
              <a:buNone/>
            </a:pPr>
            <a:endParaRPr lang="ru-RU" sz="2400" dirty="0" smtClean="0"/>
          </a:p>
          <a:p>
            <a:pPr marL="45720" indent="0">
              <a:buNone/>
            </a:pPr>
            <a:r>
              <a:rPr lang="ru-RU" sz="2400" dirty="0" err="1" smtClean="0"/>
              <a:t>зу-зу</a:t>
            </a:r>
            <a:r>
              <a:rPr lang="ru-RU" sz="2400" dirty="0" smtClean="0"/>
              <a:t> – моем руки мы в тазу </a:t>
            </a:r>
          </a:p>
          <a:p>
            <a:pPr marL="45720" indent="0">
              <a:buNone/>
            </a:pPr>
            <a:endParaRPr lang="ru-RU" sz="2400" dirty="0" smtClean="0"/>
          </a:p>
          <a:p>
            <a:pPr marL="45720" indent="0">
              <a:buNone/>
            </a:pPr>
            <a:r>
              <a:rPr lang="ru-RU" sz="2400" dirty="0" err="1" smtClean="0"/>
              <a:t>озы-озы</a:t>
            </a:r>
            <a:r>
              <a:rPr lang="ru-RU" sz="2400" dirty="0" smtClean="0"/>
              <a:t> </a:t>
            </a:r>
            <a:r>
              <a:rPr lang="ru-RU" sz="2400" dirty="0"/>
              <a:t>— в воде розы	</a:t>
            </a:r>
            <a:endParaRPr lang="ru-RU" sz="2400" dirty="0" smtClean="0"/>
          </a:p>
          <a:p>
            <a:pPr marL="45720" indent="0">
              <a:buNone/>
            </a:pPr>
            <a:endParaRPr lang="ru-RU" sz="2400" dirty="0" smtClean="0"/>
          </a:p>
          <a:p>
            <a:pPr marL="45720" indent="0">
              <a:buNone/>
            </a:pPr>
            <a:r>
              <a:rPr lang="ru-RU" sz="2400" dirty="0" smtClean="0"/>
              <a:t>узы-узы – ели мы арбузы</a:t>
            </a:r>
            <a:endParaRPr lang="ru-RU" sz="2400" dirty="0"/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9465" y="162462"/>
            <a:ext cx="1872208" cy="2071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6373" y="1988840"/>
            <a:ext cx="2699246" cy="1637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5976" y="3140968"/>
            <a:ext cx="2097013" cy="209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39731" y="4797152"/>
            <a:ext cx="1613133" cy="180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60020" y="5445224"/>
            <a:ext cx="1785937" cy="124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9270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260648"/>
            <a:ext cx="8496944" cy="6480720"/>
          </a:xfrm>
        </p:spPr>
        <p:txBody>
          <a:bodyPr>
            <a:normAutofit/>
          </a:bodyPr>
          <a:lstStyle/>
          <a:p>
            <a:r>
              <a:rPr lang="ru-RU" u="sng" dirty="0"/>
              <a:t>Игра «Третий лишний</a:t>
            </a:r>
            <a:r>
              <a:rPr lang="ru-RU" dirty="0"/>
              <a:t>».</a:t>
            </a:r>
          </a:p>
          <a:p>
            <a:pPr marL="45720" indent="0">
              <a:buNone/>
            </a:pPr>
            <a:r>
              <a:rPr lang="ru-RU" dirty="0"/>
              <a:t>- Уберите лишнюю картинку, в названии которой нет звука [з]: </a:t>
            </a:r>
          </a:p>
          <a:p>
            <a:pPr marL="45720" indent="0">
              <a:buNone/>
            </a:pPr>
            <a:r>
              <a:rPr lang="ru-RU" dirty="0"/>
              <a:t>заяц, зонт, </a:t>
            </a:r>
            <a:r>
              <a:rPr lang="ru-RU" dirty="0" smtClean="0"/>
              <a:t>лампа </a:t>
            </a:r>
          </a:p>
          <a:p>
            <a:pPr marL="45720" indent="0">
              <a:buNone/>
            </a:pPr>
            <a:endParaRPr lang="ru-RU" dirty="0"/>
          </a:p>
          <a:p>
            <a:pPr marL="45720" indent="0">
              <a:buNone/>
            </a:pPr>
            <a:endParaRPr lang="ru-RU" dirty="0" smtClean="0"/>
          </a:p>
          <a:p>
            <a:pPr marL="45720" indent="0">
              <a:buNone/>
            </a:pPr>
            <a:endParaRPr lang="ru-RU" dirty="0"/>
          </a:p>
          <a:p>
            <a:pPr marL="45720" indent="0">
              <a:buNone/>
            </a:pPr>
            <a:endParaRPr lang="ru-RU" dirty="0"/>
          </a:p>
          <a:p>
            <a:pPr marL="45720" indent="0">
              <a:buNone/>
            </a:pPr>
            <a:endParaRPr lang="ru-RU" dirty="0" smtClean="0"/>
          </a:p>
          <a:p>
            <a:pPr marL="45720" indent="0">
              <a:buNone/>
            </a:pPr>
            <a:endParaRPr lang="ru-RU" dirty="0"/>
          </a:p>
          <a:p>
            <a:pPr marL="45720" indent="0">
              <a:buNone/>
            </a:pPr>
            <a:endParaRPr lang="ru-RU" dirty="0" smtClean="0"/>
          </a:p>
          <a:p>
            <a:pPr marL="45720" indent="0">
              <a:buNone/>
            </a:pPr>
            <a:endParaRPr lang="ru-RU" dirty="0"/>
          </a:p>
          <a:p>
            <a:pPr marL="45720" indent="0">
              <a:buNone/>
            </a:pPr>
            <a:endParaRPr lang="ru-RU" dirty="0" smtClean="0"/>
          </a:p>
          <a:p>
            <a:pPr marL="45720" indent="0"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3848" y="2337753"/>
            <a:ext cx="2954735" cy="304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2320241"/>
            <a:ext cx="2234797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6216" y="2337753"/>
            <a:ext cx="2313159" cy="3035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1169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404664"/>
            <a:ext cx="8496944" cy="6048672"/>
          </a:xfrm>
        </p:spPr>
        <p:txBody>
          <a:bodyPr/>
          <a:lstStyle/>
          <a:p>
            <a:pPr marL="45720" indent="0">
              <a:buNone/>
            </a:pPr>
            <a:r>
              <a:rPr lang="ru-RU" dirty="0"/>
              <a:t>замок, чашка, </a:t>
            </a:r>
            <a:r>
              <a:rPr lang="ru-RU" dirty="0" smtClean="0"/>
              <a:t>роза</a:t>
            </a:r>
            <a:endParaRPr lang="ru-RU" dirty="0"/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2888" y="1916832"/>
            <a:ext cx="2312888" cy="2933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832" y="1965992"/>
            <a:ext cx="3033884" cy="2835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0232" y="1916832"/>
            <a:ext cx="2088232" cy="3074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3520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404664"/>
            <a:ext cx="8352928" cy="6120680"/>
          </a:xfrm>
        </p:spPr>
        <p:txBody>
          <a:bodyPr/>
          <a:lstStyle/>
          <a:p>
            <a:pPr marL="45720" indent="0">
              <a:buNone/>
            </a:pPr>
            <a:r>
              <a:rPr lang="ru-RU" dirty="0"/>
              <a:t>коза, забор, </a:t>
            </a:r>
            <a:r>
              <a:rPr lang="ru-RU" dirty="0" smtClean="0"/>
              <a:t>мишка</a:t>
            </a:r>
            <a:endParaRPr lang="ru-RU" dirty="0"/>
          </a:p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2348880"/>
            <a:ext cx="2663371" cy="2406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3848" y="2348880"/>
            <a:ext cx="2922930" cy="2415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224" y="2348880"/>
            <a:ext cx="2232248" cy="2415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7841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332656"/>
            <a:ext cx="5400600" cy="6264696"/>
          </a:xfrm>
        </p:spPr>
        <p:txBody>
          <a:bodyPr>
            <a:normAutofit/>
          </a:bodyPr>
          <a:lstStyle/>
          <a:p>
            <a:r>
              <a:rPr lang="ru-RU" u="sng" dirty="0"/>
              <a:t>Упражнение «</a:t>
            </a:r>
            <a:r>
              <a:rPr lang="ru-RU" u="sng" dirty="0" smtClean="0"/>
              <a:t>Составь предложение</a:t>
            </a:r>
            <a:r>
              <a:rPr lang="ru-RU" dirty="0"/>
              <a:t>».</a:t>
            </a:r>
          </a:p>
          <a:p>
            <a:pPr marL="45720" indent="0">
              <a:buNone/>
            </a:pPr>
            <a:r>
              <a:rPr lang="ru-RU" dirty="0" smtClean="0"/>
              <a:t> Дети </a:t>
            </a:r>
            <a:r>
              <a:rPr lang="ru-RU" dirty="0"/>
              <a:t>составляют предложения по опорным словам:</a:t>
            </a:r>
          </a:p>
          <a:p>
            <a:pPr marL="45720" indent="0">
              <a:buNone/>
            </a:pPr>
            <a:r>
              <a:rPr lang="ru-RU" dirty="0"/>
              <a:t>—	забор, в, забил, гвоздь, плотник (Плотник забил гвоздь в забор.);</a:t>
            </a:r>
          </a:p>
          <a:p>
            <a:pPr marL="45720" indent="0">
              <a:buNone/>
            </a:pPr>
            <a:r>
              <a:rPr lang="ru-RU" dirty="0"/>
              <a:t>—	посадил, розовые, садовник, розы (Садовник посадил розовые розы.);</a:t>
            </a:r>
          </a:p>
          <a:p>
            <a:pPr marL="45720" indent="0">
              <a:buNone/>
            </a:pPr>
            <a:r>
              <a:rPr lang="ru-RU" dirty="0"/>
              <a:t>—	арбузы, спелые, привезли, продавцы; (Продавцы привезли спелые арбузы.);</a:t>
            </a:r>
          </a:p>
          <a:p>
            <a:pPr marL="45720" indent="0">
              <a:buNone/>
            </a:pPr>
            <a:r>
              <a:rPr lang="ru-RU" dirty="0"/>
              <a:t>—	сторож, новый, замок, повесил (Сторож повесил новый замок.).</a:t>
            </a:r>
          </a:p>
          <a:p>
            <a:endParaRPr lang="ru-RU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94971" y="1628800"/>
            <a:ext cx="1613608" cy="1921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2120" y="3059378"/>
            <a:ext cx="1669961" cy="2132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44609" y="4670581"/>
            <a:ext cx="1514331" cy="1888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 descr="C:\Users\Елена\Documents\1. Интернет\images 3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95012" y="404664"/>
            <a:ext cx="1584176" cy="1780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2973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83</TotalTime>
  <Words>414</Words>
  <Application>Microsoft Office PowerPoint</Application>
  <PresentationFormat>Экран (4:3)</PresentationFormat>
  <Paragraphs>87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Воздушный поток</vt:lpstr>
      <vt:lpstr>Звук [з], буква З  Презентация к план-конспекту занятия для детей подготовительной к школе группе  с ОНР III уровня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Звук [з], буква З</dc:title>
  <dc:creator>Елена</dc:creator>
  <cp:lastModifiedBy>Елена</cp:lastModifiedBy>
  <cp:revision>16</cp:revision>
  <dcterms:created xsi:type="dcterms:W3CDTF">2016-02-05T04:42:08Z</dcterms:created>
  <dcterms:modified xsi:type="dcterms:W3CDTF">2016-02-28T01:54:38Z</dcterms:modified>
</cp:coreProperties>
</file>