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9" r:id="rId2"/>
    <p:sldId id="266" r:id="rId3"/>
    <p:sldId id="271" r:id="rId4"/>
    <p:sldId id="256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72" r:id="rId14"/>
  </p:sldIdLst>
  <p:sldSz cx="6858000" cy="9144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8457FF-09D4-4A56-86E9-9F8EFFAFD9BD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FC312-C832-4CD5-94A3-73ACB7A476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FC312-C832-4CD5-94A3-73ACB7A4764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4.png"/><Relationship Id="rId7" Type="http://schemas.openxmlformats.org/officeDocument/2006/relationships/image" Target="../media/image29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gif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Рисунок2.png"/>
          <p:cNvPicPr>
            <a:picLocks noChangeAspect="1" noChangeArrowheads="1"/>
          </p:cNvPicPr>
          <p:nvPr/>
        </p:nvPicPr>
        <p:blipFill>
          <a:blip r:embed="rId2" cstate="email"/>
          <a:srcRect t="-288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81000" y="1143000"/>
            <a:ext cx="5257800" cy="107721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«МАТЕМАТИЧЕСКИЙ ТЕАТР»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33800" y="8374441"/>
            <a:ext cx="2819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>
                <a:solidFill>
                  <a:srgbClr val="003399"/>
                </a:solidFill>
                <a:latin typeface="Bookman Old Style" pitchFamily="18" charset="0"/>
              </a:rPr>
              <a:t>Выполнила: воспитатель  </a:t>
            </a:r>
          </a:p>
          <a:p>
            <a:r>
              <a:rPr lang="ru-RU" sz="1100" dirty="0" err="1" smtClean="0">
                <a:solidFill>
                  <a:srgbClr val="003399"/>
                </a:solidFill>
                <a:latin typeface="Bookman Old Style" pitchFamily="18" charset="0"/>
              </a:rPr>
              <a:t>Кашкина</a:t>
            </a:r>
            <a:r>
              <a:rPr lang="ru-RU" sz="1100" dirty="0" smtClean="0">
                <a:solidFill>
                  <a:srgbClr val="003399"/>
                </a:solidFill>
                <a:latin typeface="Bookman Old Style" pitchFamily="18" charset="0"/>
              </a:rPr>
              <a:t> Екатерина Геннадьевна</a:t>
            </a:r>
            <a:endParaRPr lang="ru-RU" sz="11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crolls.com/wallpaper/31/31372-Vector_Bulletin_Vol_2_No_5.jpg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7169" name="Picture 1" descr="C:\Users\Светлана\Desktop\Новая папка (2)\SAM_4531.JPG"/>
          <p:cNvPicPr>
            <a:picLocks noChangeAspect="1" noChangeArrowheads="1"/>
          </p:cNvPicPr>
          <p:nvPr/>
        </p:nvPicPr>
        <p:blipFill>
          <a:blip r:embed="rId3" cstate="email">
            <a:lum bright="20000" contrast="30000"/>
          </a:blip>
          <a:srcRect/>
          <a:stretch>
            <a:fillRect/>
          </a:stretch>
        </p:blipFill>
        <p:spPr bwMode="auto">
          <a:xfrm>
            <a:off x="1981200" y="3276600"/>
            <a:ext cx="4724400" cy="5715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3" name="Picture 5" descr="http://7lepestok.umi.ru/images/cms/data/571664d824be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29200" y="6705600"/>
            <a:ext cx="838200" cy="940346"/>
          </a:xfrm>
          <a:prstGeom prst="rect">
            <a:avLst/>
          </a:prstGeom>
          <a:noFill/>
        </p:spPr>
      </p:pic>
      <p:pic>
        <p:nvPicPr>
          <p:cNvPr id="5" name="Picture 4" descr="http://fs.4geo.ru/get/editors/landingpage/1435137547-49058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2667000"/>
            <a:ext cx="1295399" cy="129540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5715000" y="2819400"/>
            <a:ext cx="83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3399"/>
                </a:solidFill>
                <a:latin typeface="Bookman Old Style" pitchFamily="18" charset="0"/>
              </a:rPr>
              <a:t>7</a:t>
            </a:r>
            <a:endParaRPr lang="ru-RU" sz="6000" b="1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pic>
        <p:nvPicPr>
          <p:cNvPr id="6146" name="Picture 2" descr="http://img-fotki.yandex.ru/get/9221/47407354.c25/0_126fb6_bc360895_orig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19199752">
            <a:off x="2421945" y="6968851"/>
            <a:ext cx="1295399" cy="657416"/>
          </a:xfrm>
          <a:prstGeom prst="rect">
            <a:avLst/>
          </a:prstGeom>
          <a:noFill/>
        </p:spPr>
      </p:pic>
      <p:pic>
        <p:nvPicPr>
          <p:cNvPr id="12" name="Рисунок 11" descr="https://openclipart.org/image/2400px/svg_to_png/177301/lyre.pn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419600" y="7467600"/>
            <a:ext cx="762000" cy="1066800"/>
          </a:xfrm>
          <a:prstGeom prst="rect">
            <a:avLst/>
          </a:prstGeom>
          <a:noFill/>
        </p:spPr>
      </p:pic>
      <p:pic>
        <p:nvPicPr>
          <p:cNvPr id="7177" name="Picture 9" descr="http://vstrechismasterami.ru/transformation/images/0_5b98e_1c031067_L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flipH="1">
            <a:off x="0" y="3352800"/>
            <a:ext cx="4762500" cy="241935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1600200"/>
            <a:ext cx="502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3399"/>
                </a:solidFill>
                <a:latin typeface="Bookman Old Style" pitchFamily="18" charset="0"/>
              </a:rPr>
              <a:t>Я Принц Семь.</a:t>
            </a:r>
            <a:endParaRPr lang="ru-RU" sz="1600" dirty="0" smtClean="0">
              <a:solidFill>
                <a:srgbClr val="0033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 – число Семь. В каждой неделе семь дней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В  сиянии радуги семь цветов. Из семи нот композиторы сочиняют музыку.  Я играю на музыкальном инструменте - семиструнной лире. А еще у меня есть волшебный цветок цветик - </a:t>
            </a:r>
            <a:r>
              <a:rPr lang="ru-RU" sz="1600" dirty="0" err="1" smtClean="0">
                <a:solidFill>
                  <a:srgbClr val="003399"/>
                </a:solidFill>
                <a:latin typeface="Bookman Old Style" pitchFamily="18" charset="0"/>
              </a:rPr>
              <a:t>семицветик</a:t>
            </a:r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 .</a:t>
            </a:r>
            <a:endParaRPr lang="ru-RU" sz="16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ornnm.ucoz.ru/kartini/1264692534_slgg_2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4" descr="http://fs.4geo.ru/get/editors/landingpage/1435137547-49058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0" y="3352800"/>
            <a:ext cx="1295399" cy="1295400"/>
          </a:xfrm>
          <a:prstGeom prst="rect">
            <a:avLst/>
          </a:prstGeom>
          <a:noFill/>
        </p:spPr>
      </p:pic>
      <p:pic>
        <p:nvPicPr>
          <p:cNvPr id="6145" name="Picture 1" descr="C:\Users\Светлана\Desktop\Новая папка (2)\SAM_4534.JPG"/>
          <p:cNvPicPr>
            <a:picLocks noChangeAspect="1" noChangeArrowheads="1"/>
          </p:cNvPicPr>
          <p:nvPr/>
        </p:nvPicPr>
        <p:blipFill>
          <a:blip r:embed="rId4" cstate="email">
            <a:lum bright="10000" contrast="20000"/>
          </a:blip>
          <a:srcRect r="-2059"/>
          <a:stretch>
            <a:fillRect/>
          </a:stretch>
        </p:blipFill>
        <p:spPr bwMode="auto">
          <a:xfrm>
            <a:off x="457200" y="3276600"/>
            <a:ext cx="4724400" cy="56388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6147" name="Picture 3" descr="http://i.imgur.com/EWkiq8a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81400" y="7086600"/>
            <a:ext cx="920160" cy="914400"/>
          </a:xfrm>
          <a:prstGeom prst="rect">
            <a:avLst/>
          </a:prstGeom>
          <a:noFill/>
        </p:spPr>
      </p:pic>
      <p:pic>
        <p:nvPicPr>
          <p:cNvPr id="6149" name="Picture 5" descr="http://plaatjessite.mine.nu/dieren/inktvis/inktvis-01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114800" y="6400800"/>
            <a:ext cx="867103" cy="762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1981200"/>
            <a:ext cx="54102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3399"/>
                </a:solidFill>
                <a:latin typeface="Bookman Old Style" pitchFamily="18" charset="0"/>
              </a:rPr>
              <a:t>Я Принцесса Восемь.</a:t>
            </a:r>
            <a:endParaRPr lang="ru-RU" sz="1600" dirty="0" smtClean="0">
              <a:solidFill>
                <a:srgbClr val="0033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– число Восемь. 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  У всех паучков восемь ног  и у осьминогов тоже восемь щупалец.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 У рождественской звезды восемь лучей. А ещё есть Международный женский праздник – 8 марта.</a:t>
            </a:r>
          </a:p>
          <a:p>
            <a:endParaRPr lang="ru-RU" sz="1600" dirty="0" smtClean="0">
              <a:solidFill>
                <a:srgbClr val="003399"/>
              </a:solidFill>
              <a:latin typeface="Bookman Old Styl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86400" y="3429000"/>
            <a:ext cx="1066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3399"/>
                </a:solidFill>
                <a:latin typeface="Bookman Old Style" pitchFamily="18" charset="0"/>
              </a:rPr>
              <a:t>8</a:t>
            </a:r>
            <a:endParaRPr lang="ru-RU" sz="6000" dirty="0"/>
          </a:p>
        </p:txBody>
      </p:sp>
      <p:pic>
        <p:nvPicPr>
          <p:cNvPr id="5122" name="Picture 2" descr="http://rusticker.ru/p/a5481cd6d7517aa3fc6476dc7d9019ab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-304800" y="5334000"/>
            <a:ext cx="2839494" cy="2362200"/>
          </a:xfrm>
          <a:prstGeom prst="rect">
            <a:avLst/>
          </a:prstGeom>
          <a:noFill/>
        </p:spPr>
      </p:pic>
      <p:pic>
        <p:nvPicPr>
          <p:cNvPr id="5124" name="Picture 4" descr="http://www.cliparthut.com/clip-arts/63/cute-spider-clip-art-63298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066800" y="7696200"/>
            <a:ext cx="1043134" cy="53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crolls.com/wallpaper/31/31372-Vector_Bulletin_Vol_2_No_5.jpg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121" name="Picture 1" descr="C:\Users\Светлана\Desktop\Новая папка (2)\SAM_4535.JPG"/>
          <p:cNvPicPr>
            <a:picLocks noChangeAspect="1" noChangeArrowheads="1"/>
          </p:cNvPicPr>
          <p:nvPr/>
        </p:nvPicPr>
        <p:blipFill>
          <a:blip r:embed="rId3" cstate="email">
            <a:lum bright="20000" contrast="20000"/>
          </a:blip>
          <a:srcRect b="-2778"/>
          <a:stretch>
            <a:fillRect/>
          </a:stretch>
        </p:blipFill>
        <p:spPr bwMode="auto">
          <a:xfrm>
            <a:off x="2438400" y="3352800"/>
            <a:ext cx="4114800" cy="56388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4098" name="Picture 2" descr="https://img1.wbstatic.net/big/new/1570000/1577775-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470945">
            <a:off x="5150690" y="6934572"/>
            <a:ext cx="520881" cy="6987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1143000"/>
            <a:ext cx="609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3399"/>
                </a:solidFill>
                <a:latin typeface="Bookman Old Style" pitchFamily="18" charset="0"/>
              </a:rPr>
              <a:t>Я Принц Девять.</a:t>
            </a:r>
            <a:endParaRPr lang="ru-RU" sz="1600" dirty="0" smtClean="0">
              <a:solidFill>
                <a:srgbClr val="0033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  – число Девять.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 Сказки начинаются словами «В некотором царстве, в тридевятом государстве…»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Моряки говорят, что самый высокий и самый страшный бывает девятый вал. Русский художник И. Айвазовский даже назвал так свою картину.</a:t>
            </a:r>
          </a:p>
          <a:p>
            <a:endParaRPr lang="ru-RU" sz="16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pic>
        <p:nvPicPr>
          <p:cNvPr id="5" name="Picture 4" descr="http://fs.4geo.ru/get/editors/landingpage/1435137547-49058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2819400"/>
            <a:ext cx="1295399" cy="1295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38800" y="2971800"/>
            <a:ext cx="68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3399"/>
                </a:solidFill>
                <a:latin typeface="Bookman Old Style" pitchFamily="18" charset="0"/>
              </a:rPr>
              <a:t>9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Рисунок2.png"/>
          <p:cNvPicPr>
            <a:picLocks noChangeAspect="1" noChangeArrowheads="1"/>
          </p:cNvPicPr>
          <p:nvPr/>
        </p:nvPicPr>
        <p:blipFill>
          <a:blip r:embed="rId2" cstate="email"/>
          <a:srcRect t="-288"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57200" y="1905000"/>
            <a:ext cx="6248401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itchFamily="18" charset="0"/>
              </a:rPr>
              <a:t>Спасибо за внимание!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icrolls.com/wallpaper/31/31372-Vector_Bulletin_Vol_2_No_5.jpg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57200" y="533400"/>
            <a:ext cx="5943600" cy="7863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6050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Аннотация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6050" algn="l"/>
              </a:tabLst>
            </a:pPr>
            <a:endParaRPr kumimoji="0" lang="ru-RU" sz="150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man Old Style" pitchFamily="18" charset="0"/>
              <a:ea typeface="Times New Roman" pitchFamily="18" charset="0"/>
              <a:cs typeface="Consolas" pitchFamily="49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6050" algn="l"/>
              </a:tabLst>
            </a:pP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Times New Roman" pitchFamily="18" charset="0"/>
                <a:cs typeface="Consolas" pitchFamily="49" charset="0"/>
              </a:rPr>
              <a:t>Проблема обучения математике в современной жизни приобретает все большее значение. Это объясняется, прежде всего, бурным развитием математической науки и проникновением ее в различные области знаний. 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В математике заложены огромные возможности для развития мышления детей, в процессе их обучения с самого раннего возраста.</a:t>
            </a:r>
            <a:endParaRPr kumimoji="0" lang="ru-RU" sz="150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6050" algn="l"/>
              </a:tabLst>
            </a:pP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Эффективной технологией развития элементарных математических представлений является  театрализованная  деятельность. Дидактическое пособие «Математический театр» способствует развитию математических действий у детей, является  увлекательной интересной формой работы с детьми.  Отправляясь в мир сказки с помощью персонажей,   ребята  знакомятся с цифрами, выполняют разные задания. Дети лучше 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               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ориентируются  в числах,  играя в  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               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сказку,</a:t>
            </a: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раскрываются творческие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               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способности детей, а</a:t>
            </a: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самое главное –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                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Arial Unicode MS" pitchFamily="34" charset="-128"/>
                <a:cs typeface="Times New Roman" pitchFamily="18" charset="0"/>
              </a:rPr>
              <a:t>познают и развиваются.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Times New Roman" pitchFamily="18" charset="0"/>
                <a:cs typeface="Consolas" pitchFamily="49" charset="0"/>
              </a:rPr>
              <a:t> </a:t>
            </a:r>
            <a:endParaRPr kumimoji="0" lang="ru-RU" sz="150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6050" algn="l"/>
              </a:tabLst>
            </a:pP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Дидактическое пособие 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«Математический театр»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предназначено для знакомства детей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среднего дошкольного возраста с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числами от 1 до 9. Данное  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методическое </a:t>
            </a: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пособие может быть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использовано в</a:t>
            </a: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непосредственно-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образовательной</a:t>
            </a: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деятельности, а 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также совместной и </a:t>
            </a: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86050" algn="l"/>
              </a:tabLst>
            </a:pPr>
            <a:r>
              <a:rPr kumimoji="0" lang="ru-RU" sz="1500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              самостоятельной </a:t>
            </a: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деятельности детей. </a:t>
            </a:r>
            <a:endParaRPr kumimoji="0" lang="ru-RU" sz="150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86050" algn="l"/>
              </a:tabLst>
            </a:pPr>
            <a:endParaRPr kumimoji="0" lang="ru-RU" sz="1600" i="0" u="none" strike="noStrike" cap="none" normalizeH="0" baseline="0" dirty="0" smtClean="0">
              <a:ln>
                <a:noFill/>
              </a:ln>
              <a:solidFill>
                <a:srgbClr val="0033C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gornnm.ucoz.ru/kartini/1264692534_slgg_2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33400" y="2438400"/>
            <a:ext cx="5867400" cy="5941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Пособие представлено картонным замком и девятью куклами, которые будут являться перед детьми в образе мужских (нечетных) и женских (четных) персонажей с разным характером.               На занавесе и боковых стенках театра  крепятся  картинки, иллюстрирующие проявление данного числа. На сцене расположены различные предметы, связанные с данным числом).   Также каждый персонаж  приносит для детей развивающие, познавательные  книги по «своей» теме.</a:t>
            </a:r>
            <a:endParaRPr lang="ru-RU" sz="1500" dirty="0" smtClean="0">
              <a:solidFill>
                <a:srgbClr val="003399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Персонажи являются содержательными, а не развлекательными – это ожившие числа. Они рассказывают о себе  достоверную информацию.</a:t>
            </a:r>
            <a:endParaRPr lang="ru-RU" sz="1500" dirty="0" smtClean="0">
              <a:solidFill>
                <a:srgbClr val="003399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   Знакомство с каждым числом  проходит  на нескольких занятиях:</a:t>
            </a:r>
            <a:endParaRPr lang="ru-RU" sz="1500" dirty="0" smtClean="0">
              <a:solidFill>
                <a:srgbClr val="003399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праздник  - знакомство с новым числом и его появление в качестве персонажа Математического театра;</a:t>
            </a:r>
            <a:endParaRPr lang="ru-RU" sz="1500" dirty="0" smtClean="0">
              <a:solidFill>
                <a:srgbClr val="003399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рассказ о проявлении числа в жизни природы и окружающем мире;                                                                    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 рисование и лепку  цифры, рассматривание ее  в разном графическом  исполнении;                 </a:t>
            </a:r>
            <a:endParaRPr lang="ru-RU" sz="1500" dirty="0" smtClean="0">
              <a:solidFill>
                <a:srgbClr val="003399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- создание  геометрического панно из  соответствующих геометрических фигур;                                 </a:t>
            </a:r>
            <a:endParaRPr lang="ru-RU" sz="1500" dirty="0" smtClean="0">
              <a:solidFill>
                <a:srgbClr val="003399"/>
              </a:solidFill>
              <a:latin typeface="Bookman Old Style" pitchFamily="18" charset="0"/>
              <a:cs typeface="Arial" pitchFamily="34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- составление коллективного коллажа на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2686050" algn="l"/>
              </a:tabLst>
            </a:pPr>
            <a:r>
              <a:rPr lang="ru-RU" sz="1500" dirty="0" smtClean="0">
                <a:solidFill>
                  <a:srgbClr val="003399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тему изученного числа.</a:t>
            </a:r>
            <a:endParaRPr lang="ru-RU" sz="1500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picrolls.com/wallpaper/31/31372-Vector_Bulletin_Vol_2_No_5.jpg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81000" y="1676400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Я – число Один – Царь Единица.  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У меня на короне единица. Солнце на небе только одно. И Земля одна. Каждый из нас тоже только один.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 И мама у каждого только одна-единственная.</a:t>
            </a:r>
            <a:endParaRPr lang="ru-RU" sz="16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pic>
        <p:nvPicPr>
          <p:cNvPr id="8" name="Picture 4" descr="http://fs.4geo.ru/get/editors/landingpage/1435137547-49058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1447800"/>
            <a:ext cx="1295399" cy="1295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638800" y="1600200"/>
            <a:ext cx="76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Bookman Old Style" pitchFamily="18" charset="0"/>
              </a:rPr>
              <a:t>1</a:t>
            </a:r>
            <a:endParaRPr lang="ru-RU" sz="6000" dirty="0"/>
          </a:p>
        </p:txBody>
      </p:sp>
      <p:pic>
        <p:nvPicPr>
          <p:cNvPr id="12289" name="Picture 1" descr="E:\единица\DSC05642.JPG"/>
          <p:cNvPicPr>
            <a:picLocks noChangeAspect="1" noChangeArrowheads="1"/>
          </p:cNvPicPr>
          <p:nvPr/>
        </p:nvPicPr>
        <p:blipFill>
          <a:blip r:embed="rId4" cstate="email">
            <a:lum bright="10000" contrast="20000"/>
          </a:blip>
          <a:srcRect/>
          <a:stretch>
            <a:fillRect/>
          </a:stretch>
        </p:blipFill>
        <p:spPr bwMode="auto">
          <a:xfrm>
            <a:off x="2000907" y="3429000"/>
            <a:ext cx="4552293" cy="51816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12291" name="Picture 3" descr="http://img-fotki.yandex.ru/get/9316/16969765.166/0_7b463_f71f9f83_orig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20477260" flipH="1">
            <a:off x="976394" y="3567194"/>
            <a:ext cx="1600200" cy="16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gornnm.ucoz.ru/kartini/1264692534_slgg_2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1026" name="Picture 2" descr="C:\Users\Светлана\Desktop\Новая папка (2)\SAM_4521.JPG"/>
          <p:cNvPicPr>
            <a:picLocks noChangeAspect="1" noChangeArrowheads="1"/>
          </p:cNvPicPr>
          <p:nvPr/>
        </p:nvPicPr>
        <p:blipFill>
          <a:blip r:embed="rId3" cstate="email">
            <a:lum bright="10000" contrast="30000"/>
          </a:blip>
          <a:srcRect/>
          <a:stretch>
            <a:fillRect/>
          </a:stretch>
        </p:blipFill>
        <p:spPr bwMode="auto">
          <a:xfrm>
            <a:off x="381000" y="2819400"/>
            <a:ext cx="4648200" cy="61976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3400" y="2209800"/>
            <a:ext cx="571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Я  </a:t>
            </a:r>
            <a:r>
              <a:rPr lang="ru-RU" sz="1600" i="1" dirty="0" smtClean="0">
                <a:solidFill>
                  <a:srgbClr val="003399"/>
                </a:solidFill>
                <a:latin typeface="Bookman Old Style" pitchFamily="18" charset="0"/>
              </a:rPr>
              <a:t>Царица Два.</a:t>
            </a:r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 – число Два. 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 Птицы могут летать, потому что у них есть два крыла. У человека есть две умелые руки и две ноги. Вокруг смотрят два зорких глаза, музыку слышат два уха.</a:t>
            </a:r>
          </a:p>
        </p:txBody>
      </p:sp>
      <p:pic>
        <p:nvPicPr>
          <p:cNvPr id="1028" name="Picture 4" descr="http://fs.4geo.ru/get/editors/landingpage/1435137547-49058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81601" y="3276600"/>
            <a:ext cx="1295399" cy="12954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86400" y="3352801"/>
            <a:ext cx="76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3399"/>
                </a:solidFill>
                <a:latin typeface="Bookman Old Style" pitchFamily="18" charset="0"/>
              </a:rPr>
              <a:t>2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crolls.com/wallpaper/31/31372-Vector_Bulletin_Vol_2_No_5.jpg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 flipH="1">
            <a:off x="0" y="0"/>
            <a:ext cx="6858000" cy="9144000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5" name="Picture 4" descr="http://fs.4geo.ru/get/editors/landingpage/1435137547-49058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81601" y="3276600"/>
            <a:ext cx="1295399" cy="1295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86400" y="3352800"/>
            <a:ext cx="83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3399"/>
                </a:solidFill>
                <a:latin typeface="Bookman Old Style" pitchFamily="18" charset="0"/>
              </a:rPr>
              <a:t>3</a:t>
            </a:r>
            <a:endParaRPr lang="ru-RU" sz="6000" dirty="0"/>
          </a:p>
        </p:txBody>
      </p:sp>
      <p:pic>
        <p:nvPicPr>
          <p:cNvPr id="11265" name="Picture 1" descr="C:\Users\Светлана\Desktop\Новая папка (2)\SAM_4523.JPG"/>
          <p:cNvPicPr>
            <a:picLocks noChangeAspect="1" noChangeArrowheads="1"/>
          </p:cNvPicPr>
          <p:nvPr/>
        </p:nvPicPr>
        <p:blipFill>
          <a:blip r:embed="rId4" cstate="email">
            <a:lum bright="20000" contrast="30000"/>
          </a:blip>
          <a:srcRect/>
          <a:stretch>
            <a:fillRect/>
          </a:stretch>
        </p:blipFill>
        <p:spPr bwMode="auto">
          <a:xfrm>
            <a:off x="304800" y="2971800"/>
            <a:ext cx="4495800" cy="5715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838200" y="1828800"/>
            <a:ext cx="56388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3399"/>
                </a:solidFill>
                <a:latin typeface="Bookman Old Style" pitchFamily="18" charset="0"/>
              </a:rPr>
              <a:t>Я Рыцарь Три. </a:t>
            </a:r>
            <a:endParaRPr lang="ru-RU" sz="1600" dirty="0" smtClean="0">
              <a:solidFill>
                <a:srgbClr val="0033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 </a:t>
            </a:r>
            <a:r>
              <a:rPr lang="ru-RU" sz="1600" i="1" dirty="0" smtClean="0">
                <a:solidFill>
                  <a:srgbClr val="003399"/>
                </a:solidFill>
                <a:latin typeface="Bookman Old Style" pitchFamily="18" charset="0"/>
              </a:rPr>
              <a:t>Это число три. </a:t>
            </a:r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Три - это сказочное число.  Цифра три встречается во многих сказках: «Три богатыря», «Три поросенка», «Змей Горыныч».Это треугольник  у него три  угла.</a:t>
            </a:r>
            <a:endParaRPr lang="ru-RU" sz="16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pic>
        <p:nvPicPr>
          <p:cNvPr id="10242" name="Picture 2" descr="http://www.playcast.ru/uploads/2015/07/12/1431226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62000" y="6705600"/>
            <a:ext cx="990600" cy="849086"/>
          </a:xfrm>
          <a:prstGeom prst="rect">
            <a:avLst/>
          </a:prstGeom>
          <a:noFill/>
        </p:spPr>
      </p:pic>
      <p:pic>
        <p:nvPicPr>
          <p:cNvPr id="10244" name="Picture 4" descr="http://www.magicwish.ru/_pu/33/6878426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3200400" y="6781800"/>
            <a:ext cx="1066800" cy="838200"/>
          </a:xfrm>
          <a:prstGeom prst="round2DiagRect">
            <a:avLst>
              <a:gd name="adj1" fmla="val 50000"/>
              <a:gd name="adj2" fmla="val 0"/>
            </a:avLst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ornnm.ucoz.ru/kartini/1264692534_slgg_2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5" name="Picture 4" descr="http://fs.4geo.ru/get/editors/landingpage/1435137547-490584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57800" y="3352800"/>
            <a:ext cx="1295399" cy="1295400"/>
          </a:xfrm>
          <a:prstGeom prst="rect">
            <a:avLst/>
          </a:prstGeom>
          <a:noFill/>
        </p:spPr>
      </p:pic>
      <p:pic>
        <p:nvPicPr>
          <p:cNvPr id="10241" name="Picture 1" descr="C:\Users\Светлана\Desktop\Новая папка (2)\SAM_4526.JPG"/>
          <p:cNvPicPr>
            <a:picLocks noChangeAspect="1" noChangeArrowheads="1"/>
          </p:cNvPicPr>
          <p:nvPr/>
        </p:nvPicPr>
        <p:blipFill>
          <a:blip r:embed="rId4" cstate="email">
            <a:lum bright="10000" contrast="20000"/>
          </a:blip>
          <a:srcRect/>
          <a:stretch>
            <a:fillRect/>
          </a:stretch>
        </p:blipFill>
        <p:spPr bwMode="auto">
          <a:xfrm>
            <a:off x="0" y="2895600"/>
            <a:ext cx="4953000" cy="62484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304800" y="1752600"/>
            <a:ext cx="5715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Я </a:t>
            </a:r>
            <a:r>
              <a:rPr lang="ru-RU" sz="1600" i="1" dirty="0" smtClean="0">
                <a:solidFill>
                  <a:srgbClr val="003399"/>
                </a:solidFill>
                <a:latin typeface="Bookman Old Style" pitchFamily="18" charset="0"/>
              </a:rPr>
              <a:t>Принцесса Четыре.</a:t>
            </a:r>
            <a:endParaRPr lang="ru-RU" sz="1600" dirty="0" smtClean="0">
              <a:solidFill>
                <a:srgbClr val="0033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– число Четыре. 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  У каждого животного четыре ноги, у цветка сирени – четыре лепестка,  у квадрата – четыре угла.  Год делится на четыре сезона (зима, весна, лето, осень). Сутки делятся на четыре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 части  (утро, день, вечер, ночь).</a:t>
            </a:r>
            <a:endParaRPr lang="ru-RU" sz="16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62600" y="3505200"/>
            <a:ext cx="914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3399"/>
                </a:solidFill>
                <a:latin typeface="Bookman Old Style" pitchFamily="18" charset="0"/>
              </a:rPr>
              <a:t>4</a:t>
            </a:r>
            <a:endParaRPr lang="ru-RU" sz="6000" dirty="0"/>
          </a:p>
        </p:txBody>
      </p:sp>
      <p:pic>
        <p:nvPicPr>
          <p:cNvPr id="9220" name="Picture 4" descr="http://funforkids.ru/pictures/lilac/lilac042.png"/>
          <p:cNvPicPr>
            <a:picLocks noChangeAspect="1" noChangeArrowheads="1"/>
          </p:cNvPicPr>
          <p:nvPr/>
        </p:nvPicPr>
        <p:blipFill>
          <a:blip r:embed="rId5" cstate="email">
            <a:lum bright="20000" contrast="30000"/>
          </a:blip>
          <a:srcRect/>
          <a:stretch>
            <a:fillRect/>
          </a:stretch>
        </p:blipFill>
        <p:spPr bwMode="auto">
          <a:xfrm>
            <a:off x="1219200" y="6629400"/>
            <a:ext cx="1099903" cy="990600"/>
          </a:xfrm>
          <a:prstGeom prst="rect">
            <a:avLst/>
          </a:prstGeom>
          <a:noFill/>
        </p:spPr>
      </p:pic>
      <p:pic>
        <p:nvPicPr>
          <p:cNvPr id="9" name="Picture 2" descr="http://www.pedkabinet.ru/_ph/21/82730614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038600" y="5943600"/>
            <a:ext cx="457200" cy="483170"/>
          </a:xfrm>
          <a:prstGeom prst="rect">
            <a:avLst/>
          </a:prstGeom>
          <a:noFill/>
        </p:spPr>
      </p:pic>
      <p:pic>
        <p:nvPicPr>
          <p:cNvPr id="10" name="Picture 2" descr="http://www.pedkabinet.ru/_ph/21/82730614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33800" y="6172200"/>
            <a:ext cx="457200" cy="483170"/>
          </a:xfrm>
          <a:prstGeom prst="rect">
            <a:avLst/>
          </a:prstGeom>
          <a:noFill/>
        </p:spPr>
      </p:pic>
      <p:pic>
        <p:nvPicPr>
          <p:cNvPr id="11" name="Picture 2" descr="http://www.pedkabinet.ru/_ph/21/82730614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29000" y="6172200"/>
            <a:ext cx="457200" cy="483170"/>
          </a:xfrm>
          <a:prstGeom prst="rect">
            <a:avLst/>
          </a:prstGeom>
          <a:noFill/>
        </p:spPr>
      </p:pic>
      <p:pic>
        <p:nvPicPr>
          <p:cNvPr id="12" name="Picture 2" descr="http://www.pedkabinet.ru/_ph/21/82730614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352800" y="5867400"/>
            <a:ext cx="457200" cy="483170"/>
          </a:xfrm>
          <a:prstGeom prst="rect">
            <a:avLst/>
          </a:prstGeom>
          <a:noFill/>
        </p:spPr>
      </p:pic>
      <p:pic>
        <p:nvPicPr>
          <p:cNvPr id="13" name="Picture 2" descr="http://www.pedkabinet.ru/_ph/21/827306142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657600" y="5867400"/>
            <a:ext cx="457200" cy="4831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picrolls.com/wallpaper/31/31372-Vector_Bulletin_Vol_2_No_5.jpg"/>
          <p:cNvPicPr>
            <a:picLocks noChangeAspect="1" noChangeArrowheads="1"/>
          </p:cNvPicPr>
          <p:nvPr/>
        </p:nvPicPr>
        <p:blipFill>
          <a:blip r:embed="rId2" cstate="email">
            <a:lum/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9217" name="Picture 1" descr="C:\Users\Светлана\Desktop\Новая папка (2)\SAM_4527.JPG"/>
          <p:cNvPicPr>
            <a:picLocks noChangeAspect="1" noChangeArrowheads="1"/>
          </p:cNvPicPr>
          <p:nvPr/>
        </p:nvPicPr>
        <p:blipFill>
          <a:blip r:embed="rId3" cstate="email">
            <a:lum bright="20000" contrast="30000"/>
          </a:blip>
          <a:srcRect/>
          <a:stretch>
            <a:fillRect/>
          </a:stretch>
        </p:blipFill>
        <p:spPr bwMode="auto">
          <a:xfrm>
            <a:off x="1905000" y="2590800"/>
            <a:ext cx="4724400" cy="62992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533400" y="1600200"/>
            <a:ext cx="4610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3399"/>
                </a:solidFill>
                <a:latin typeface="Bookman Old Style" pitchFamily="18" charset="0"/>
              </a:rPr>
              <a:t>Я Принц Пять.</a:t>
            </a:r>
            <a:endParaRPr lang="ru-RU" sz="1600" dirty="0" smtClean="0">
              <a:solidFill>
                <a:srgbClr val="0033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 – число Пять. 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У каждого ребенка и взрослого на руке пять пальцев.  У цветка шиповника пять лепестков. На дне моря живут морские звезды. Они пятиконечные.</a:t>
            </a:r>
            <a:endParaRPr lang="ru-RU" sz="16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pic>
        <p:nvPicPr>
          <p:cNvPr id="9219" name="Picture 3" descr="http://2.bp.blogspot.com/-5aBSCRKd5WA/UMdD2v1gBII/AAAAAAAAB_E/FxdaIztF6og/s1600/HandWhite.png"/>
          <p:cNvPicPr>
            <a:picLocks noChangeAspect="1" noChangeArrowheads="1"/>
          </p:cNvPicPr>
          <p:nvPr/>
        </p:nvPicPr>
        <p:blipFill>
          <a:blip r:embed="rId4" cstate="email">
            <a:lum contrast="-10000"/>
          </a:blip>
          <a:srcRect/>
          <a:stretch>
            <a:fillRect/>
          </a:stretch>
        </p:blipFill>
        <p:spPr bwMode="auto">
          <a:xfrm rot="1047394" flipH="1">
            <a:off x="4967221" y="6700282"/>
            <a:ext cx="578767" cy="691697"/>
          </a:xfrm>
          <a:prstGeom prst="rect">
            <a:avLst/>
          </a:prstGeom>
          <a:noFill/>
        </p:spPr>
      </p:pic>
      <p:pic>
        <p:nvPicPr>
          <p:cNvPr id="5" name="Picture 4" descr="http://fs.4geo.ru/get/editors/landingpage/1435137547-490584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34000" y="2590800"/>
            <a:ext cx="1295399" cy="1295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638800" y="2743200"/>
            <a:ext cx="76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3399"/>
                </a:solidFill>
                <a:latin typeface="Bookman Old Style" pitchFamily="18" charset="0"/>
              </a:rPr>
              <a:t>5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ornnm.ucoz.ru/kartini/1264692534_slgg_20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pic>
        <p:nvPicPr>
          <p:cNvPr id="8193" name="Picture 1" descr="C:\Users\Светлана\Desktop\Новая папка (2)\SAM_4530.JPG"/>
          <p:cNvPicPr>
            <a:picLocks noChangeAspect="1" noChangeArrowheads="1"/>
          </p:cNvPicPr>
          <p:nvPr/>
        </p:nvPicPr>
        <p:blipFill>
          <a:blip r:embed="rId3" cstate="email">
            <a:lum bright="20000" contrast="30000"/>
          </a:blip>
          <a:srcRect r="-1494"/>
          <a:stretch>
            <a:fillRect/>
          </a:stretch>
        </p:blipFill>
        <p:spPr bwMode="auto">
          <a:xfrm>
            <a:off x="304800" y="3505200"/>
            <a:ext cx="4343400" cy="532681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8197" name="Picture 5" descr="http://www.uroventur.ru/userfiles/image/Ustug/0721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6858000"/>
            <a:ext cx="539461" cy="533400"/>
          </a:xfrm>
          <a:prstGeom prst="ellipse">
            <a:avLst/>
          </a:prstGeom>
          <a:noFill/>
        </p:spPr>
      </p:pic>
      <p:pic>
        <p:nvPicPr>
          <p:cNvPr id="8199" name="Picture 7" descr="http://suvenirk.ru/pic/027_snowflake-450x450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66800" y="6324600"/>
            <a:ext cx="457200" cy="457200"/>
          </a:xfrm>
          <a:prstGeom prst="rect">
            <a:avLst/>
          </a:prstGeom>
          <a:noFill/>
        </p:spPr>
      </p:pic>
      <p:pic>
        <p:nvPicPr>
          <p:cNvPr id="9" name="Picture 4" descr="http://fs.4geo.ru/get/editors/landingpage/1435137547-490584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334000" y="3581400"/>
            <a:ext cx="1295399" cy="12954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4800" y="1600200"/>
            <a:ext cx="5562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 smtClean="0">
                <a:solidFill>
                  <a:srgbClr val="003399"/>
                </a:solidFill>
                <a:latin typeface="Bookman Old Style" pitchFamily="18" charset="0"/>
              </a:rPr>
              <a:t>Я Принцесса Шесть.</a:t>
            </a:r>
            <a:endParaRPr lang="ru-RU" sz="1600" dirty="0" smtClean="0">
              <a:solidFill>
                <a:srgbClr val="003399"/>
              </a:solidFill>
              <a:latin typeface="Bookman Old Style" pitchFamily="18" charset="0"/>
            </a:endParaRP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 – число Шесть.  Я очень люблю смотреть как кружатся снежинки. Ведь у каждой снежинки по шесть лучиков. А это пчелиные соты. 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 В такие соты пчелы собирают мед. Мой любимый цветок лилия, у него шесть лепестков.</a:t>
            </a:r>
          </a:p>
          <a:p>
            <a:r>
              <a:rPr lang="ru-RU" sz="1600" dirty="0" smtClean="0">
                <a:solidFill>
                  <a:srgbClr val="003399"/>
                </a:solidFill>
                <a:latin typeface="Bookman Old Style" pitchFamily="18" charset="0"/>
              </a:rPr>
              <a:t>У моих друзей насекомых,  по шесть лапок. </a:t>
            </a:r>
            <a:endParaRPr lang="ru-RU" sz="1600" dirty="0">
              <a:solidFill>
                <a:srgbClr val="003399"/>
              </a:solidFill>
              <a:latin typeface="Bookman Old Style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38800" y="3733800"/>
            <a:ext cx="68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3399"/>
                </a:solidFill>
                <a:latin typeface="Bookman Old Style" pitchFamily="18" charset="0"/>
              </a:rPr>
              <a:t>6</a:t>
            </a:r>
            <a:endParaRPr lang="ru-RU" sz="6000" dirty="0"/>
          </a:p>
        </p:txBody>
      </p:sp>
      <p:pic>
        <p:nvPicPr>
          <p:cNvPr id="8201" name="Picture 9" descr="http://pixabay.com/static/uploads/photo/2014/04/03/09/56/honeycomb-309384_640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914400" y="7010400"/>
            <a:ext cx="457200" cy="447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760</Words>
  <Application>Microsoft Office PowerPoint</Application>
  <PresentationFormat>Экран (4:3)</PresentationFormat>
  <Paragraphs>69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user74</cp:lastModifiedBy>
  <cp:revision>50</cp:revision>
  <dcterms:created xsi:type="dcterms:W3CDTF">2016-02-24T16:15:04Z</dcterms:created>
  <dcterms:modified xsi:type="dcterms:W3CDTF">2016-02-29T17:16:58Z</dcterms:modified>
</cp:coreProperties>
</file>