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7" r:id="rId2"/>
    <p:sldId id="259" r:id="rId3"/>
    <p:sldId id="313" r:id="rId4"/>
    <p:sldId id="320" r:id="rId5"/>
    <p:sldId id="329" r:id="rId6"/>
    <p:sldId id="322" r:id="rId7"/>
    <p:sldId id="325" r:id="rId8"/>
    <p:sldId id="324" r:id="rId9"/>
    <p:sldId id="321" r:id="rId10"/>
    <p:sldId id="317" r:id="rId11"/>
    <p:sldId id="326" r:id="rId12"/>
    <p:sldId id="327" r:id="rId13"/>
    <p:sldId id="32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 varScale="1">
        <p:scale>
          <a:sx n="45" d="100"/>
          <a:sy n="45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4" d="100"/>
        <a:sy n="104" d="100"/>
      </p:scale>
      <p:origin x="0" y="9780"/>
    </p:cViewPr>
  </p:sorterViewPr>
  <p:notesViewPr>
    <p:cSldViewPr>
      <p:cViewPr varScale="1">
        <p:scale>
          <a:sx n="38" d="100"/>
          <a:sy n="38" d="100"/>
        </p:scale>
        <p:origin x="-221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Лист1!$A$2:$A$5</c:f>
              <c:strCache>
                <c:ptCount val="1"/>
                <c:pt idx="0">
                  <c:v>уровни развития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702976"/>
        <c:axId val="48704512"/>
      </c:barChart>
      <c:catAx>
        <c:axId val="48702976"/>
        <c:scaling>
          <c:orientation val="minMax"/>
        </c:scaling>
        <c:delete val="0"/>
        <c:axPos val="b"/>
        <c:majorTickMark val="out"/>
        <c:minorTickMark val="none"/>
        <c:tickLblPos val="nextTo"/>
        <c:crossAx val="48704512"/>
        <c:crosses val="autoZero"/>
        <c:auto val="1"/>
        <c:lblAlgn val="ctr"/>
        <c:lblOffset val="100"/>
        <c:noMultiLvlLbl val="0"/>
      </c:catAx>
      <c:valAx>
        <c:axId val="4870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8702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Лист1!$A$2:$A$5</c:f>
              <c:strCache>
                <c:ptCount val="1"/>
                <c:pt idx="0">
                  <c:v>уровни овладения умениями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Лист1!$A$2:$A$5</c:f>
              <c:strCache>
                <c:ptCount val="1"/>
                <c:pt idx="0">
                  <c:v>уровни овладения умениями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Лист1!$A$2:$A$5</c:f>
              <c:strCache>
                <c:ptCount val="1"/>
                <c:pt idx="0">
                  <c:v>уровни овладения умениями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08032"/>
        <c:axId val="104509824"/>
      </c:barChart>
      <c:catAx>
        <c:axId val="10450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509824"/>
        <c:crosses val="autoZero"/>
        <c:auto val="1"/>
        <c:lblAlgn val="ctr"/>
        <c:lblOffset val="100"/>
        <c:noMultiLvlLbl val="0"/>
      </c:catAx>
      <c:valAx>
        <c:axId val="10450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508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D651-B9D5-405E-8F5B-7CC54AADCD59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5C42-09FB-4AA2-92B4-B86FB8876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371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cifra\Desktop\ГТО\роси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71524"/>
            <a:ext cx="2429001" cy="17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827" y="-13718"/>
            <a:ext cx="7458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Представление педагогического  опыта работы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8037" y="2609617"/>
            <a:ext cx="6077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alatino Linotype"/>
              </a:rPr>
              <a:t>Воспитателя старшей </a:t>
            </a:r>
            <a:r>
              <a:rPr lang="ru-RU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Palatino Linotype"/>
              </a:rPr>
              <a:t>группы «Чиполино»</a:t>
            </a:r>
            <a:endParaRPr lang="ru-RU" sz="1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Palatino Linotype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78" y="1848842"/>
            <a:ext cx="4049181" cy="558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90262" y="3933056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</a:rPr>
              <a:t>Марченко Светланы Валентиновны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36845"/>
      </p:ext>
    </p:extLst>
  </p:cSld>
  <p:clrMapOvr>
    <a:masterClrMapping/>
  </p:clrMapOvr>
  <p:transition spd="slow" advTm="74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Технология работы с детьми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28800"/>
            <a:ext cx="7056784" cy="4248472"/>
          </a:xfrm>
        </p:spPr>
        <p:txBody>
          <a:bodyPr>
            <a:normAutofit fontScale="92500" lnSpcReduction="20000"/>
          </a:bodyPr>
          <a:lstStyle/>
          <a:p>
            <a:pPr marL="635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tabLst>
                <a:tab pos="737870" algn="l"/>
              </a:tabLst>
            </a:pPr>
            <a:r>
              <a:rPr lang="ru-RU" sz="2700" b="1" i="1" spc="5" dirty="0">
                <a:latin typeface="Times New Roman"/>
                <a:ea typeface="Times New Roman"/>
              </a:rPr>
              <a:t>На первом этапе </a:t>
            </a:r>
            <a:r>
              <a:rPr lang="ru-RU" sz="2700" spc="5" dirty="0">
                <a:latin typeface="Times New Roman"/>
                <a:ea typeface="Times New Roman"/>
              </a:rPr>
              <a:t>детей знакомили со способами этимологического анализа слов, со словообразовательными элементами и смыслоразличительными функциями. В качестве материала для этимологического анализа  использовались имена известных литературных персонажей, названия знакомых животных, растений.</a:t>
            </a:r>
            <a:endParaRPr lang="ru-RU" sz="27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1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Технология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344816" cy="3974039"/>
          </a:xfrm>
        </p:spPr>
        <p:txBody>
          <a:bodyPr/>
          <a:lstStyle/>
          <a:p>
            <a:pPr marL="635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tabLst>
                <a:tab pos="737870" algn="l"/>
              </a:tabLst>
            </a:pPr>
            <a:r>
              <a:rPr lang="ru-RU" sz="2500" b="1" i="1" spc="5" dirty="0">
                <a:latin typeface="Times New Roman"/>
                <a:ea typeface="Times New Roman"/>
              </a:rPr>
              <a:t>На втором этапе </a:t>
            </a:r>
            <a:r>
              <a:rPr lang="ru-RU" sz="2500" spc="5" dirty="0">
                <a:latin typeface="Times New Roman"/>
                <a:ea typeface="Times New Roman"/>
              </a:rPr>
              <a:t>представления </a:t>
            </a:r>
            <a:r>
              <a:rPr lang="ru-RU" sz="2500" spc="5" dirty="0" smtClean="0">
                <a:latin typeface="Times New Roman"/>
                <a:ea typeface="Times New Roman"/>
              </a:rPr>
              <a:t>дошкольников </a:t>
            </a:r>
            <a:r>
              <a:rPr lang="ru-RU" sz="2500" spc="5" dirty="0">
                <a:latin typeface="Times New Roman"/>
                <a:ea typeface="Times New Roman"/>
              </a:rPr>
              <a:t>о   словообразовательных элементах закреплялись  в упражнениях на словотворчество, через серию игр и заданий, которые содержали репродуктивные и творческие задания.</a:t>
            </a:r>
            <a:endParaRPr lang="ru-RU" sz="25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3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Технология работы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spc="5" dirty="0">
                <a:latin typeface="Times New Roman"/>
                <a:ea typeface="Times New Roman"/>
              </a:rPr>
              <a:t> </a:t>
            </a:r>
            <a:r>
              <a:rPr lang="ru-RU" sz="2500" b="1" i="1" spc="5" dirty="0">
                <a:latin typeface="Times New Roman"/>
                <a:ea typeface="Times New Roman"/>
              </a:rPr>
              <a:t>На третьем этапе</a:t>
            </a:r>
            <a:r>
              <a:rPr lang="ru-RU" sz="2500" spc="5" dirty="0">
                <a:latin typeface="Times New Roman"/>
                <a:ea typeface="Times New Roman"/>
              </a:rPr>
              <a:t>, детей привлекали к решению задач творческого характера: придумыванию названий городу, имен персонажу.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726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График результатов проведенной работы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35419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77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" y="-40450"/>
            <a:ext cx="9141410" cy="68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5741" y="1806524"/>
            <a:ext cx="91414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</a:rPr>
              <a:t>«Умение воспитывать – всё-таки искусство,</a:t>
            </a:r>
          </a:p>
          <a:p>
            <a:pPr algn="ctr"/>
            <a:r>
              <a:rPr lang="ru-RU" sz="4000" i="1" dirty="0">
                <a:solidFill>
                  <a:srgbClr val="FFFF00"/>
                </a:solidFill>
              </a:rPr>
              <a:t>такое же искусство, как хорошо играть на скрипке</a:t>
            </a:r>
          </a:p>
          <a:p>
            <a:pPr algn="ctr"/>
            <a:r>
              <a:rPr lang="ru-RU" sz="4000" i="1" dirty="0">
                <a:solidFill>
                  <a:srgbClr val="FFFF00"/>
                </a:solidFill>
              </a:rPr>
              <a:t>или рояле, хорошо  писать  картины»</a:t>
            </a:r>
          </a:p>
          <a:p>
            <a:pPr algn="ctr"/>
            <a:endParaRPr lang="ru-RU" sz="4000" i="1" dirty="0">
              <a:solidFill>
                <a:srgbClr val="FFFF00"/>
              </a:solidFill>
            </a:endParaRPr>
          </a:p>
          <a:p>
            <a:pPr algn="r"/>
            <a:r>
              <a:rPr lang="ru-RU" sz="4000" i="1" dirty="0">
                <a:solidFill>
                  <a:srgbClr val="FFFF00"/>
                </a:solidFill>
              </a:rPr>
              <a:t>А.С. Макаренко</a:t>
            </a:r>
          </a:p>
        </p:txBody>
      </p:sp>
      <p:pic>
        <p:nvPicPr>
          <p:cNvPr id="6" name="Picture 2" descr="C:\Users\cifra\Desktop\ГТО\роси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1" y="71524"/>
            <a:ext cx="2429001" cy="17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91952"/>
      </p:ext>
    </p:extLst>
  </p:cSld>
  <p:clrMapOvr>
    <a:masterClrMapping/>
  </p:clrMapOvr>
  <p:transition spd="slow" advTm="689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5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Palatino Linotype" panose="02040502050505030304" pitchFamily="18" charset="0"/>
              </a:rPr>
              <a:t>Представление педагогического  опыта  работы на тему:</a:t>
            </a:r>
          </a:p>
          <a:p>
            <a:pPr algn="ctr"/>
            <a:endParaRPr lang="ru-RU" sz="3200" dirty="0">
              <a:latin typeface="Palatino Linotype" panose="02040502050505030304" pitchFamily="18" charset="0"/>
            </a:endParaRPr>
          </a:p>
          <a:p>
            <a:pPr algn="ctr"/>
            <a:r>
              <a:rPr lang="ru-RU" sz="3200" dirty="0" smtClean="0">
                <a:latin typeface="Palatino Linotype" panose="02040502050505030304" pitchFamily="18" charset="0"/>
              </a:rPr>
              <a:t> </a:t>
            </a:r>
            <a:r>
              <a:rPr lang="ru-RU" sz="3200" b="1" dirty="0" smtClean="0">
                <a:latin typeface="Palatino Linotype" panose="02040502050505030304" pitchFamily="18" charset="0"/>
              </a:rPr>
              <a:t>«Педагогические условия формирования способов словообразования у детей старшего дошкольного возраста»</a:t>
            </a:r>
            <a:endParaRPr lang="ru-RU" sz="32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Используемые термины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344816" cy="4320480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/>
                <a:ea typeface="Times New Roman"/>
              </a:rPr>
              <a:t>Словообразование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- создание слов соответствующих норме и правилам русского языка, употребление слов существующих в русском языке  (для хлеба – хлебница)</a:t>
            </a:r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Неологизмы, словотворчество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- умение не только пользоваться готовыми наименованиями, но и конструировать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новые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(придумать название города в котором жители любят сладкое – </a:t>
            </a:r>
            <a:r>
              <a:rPr lang="ru-RU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Сластинск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 и т.д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.)</a:t>
            </a:r>
          </a:p>
          <a:p>
            <a:pPr marL="74930" indent="-342900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b="1" dirty="0" smtClean="0">
                <a:latin typeface="Times New Roman CYR"/>
                <a:ea typeface="Times New Roman"/>
                <a:cs typeface="Times New Roman CYR"/>
              </a:rPr>
              <a:t>Этимология</a:t>
            </a:r>
            <a:r>
              <a:rPr lang="ru-RU" dirty="0" smtClean="0">
                <a:latin typeface="Times New Roman CYR"/>
                <a:ea typeface="Times New Roman"/>
                <a:cs typeface="Times New Roman CYR"/>
              </a:rPr>
              <a:t> - </a:t>
            </a:r>
            <a:r>
              <a:rPr lang="ru-RU" dirty="0">
                <a:latin typeface="Times New Roman CYR"/>
                <a:ea typeface="Times New Roman"/>
                <a:cs typeface="Times New Roman CYR"/>
              </a:rPr>
              <a:t>происхождение того или иного </a:t>
            </a:r>
            <a:r>
              <a:rPr lang="ru-RU" dirty="0" smtClean="0">
                <a:latin typeface="Times New Roman CYR"/>
                <a:ea typeface="Times New Roman"/>
                <a:cs typeface="Times New Roman CYR"/>
              </a:rPr>
              <a:t>слова.</a:t>
            </a:r>
          </a:p>
          <a:p>
            <a:pPr marL="74930" indent="-342900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b="1" dirty="0" smtClean="0">
                <a:latin typeface="Times New Roman CYR"/>
                <a:ea typeface="Times New Roman"/>
                <a:cs typeface="Times New Roman CYR"/>
              </a:rPr>
              <a:t>Производное слово- </a:t>
            </a:r>
            <a:r>
              <a:rPr lang="ru-RU" dirty="0">
                <a:latin typeface="Times New Roman CYR"/>
                <a:ea typeface="Times New Roman"/>
                <a:cs typeface="Times New Roman CYR"/>
              </a:rPr>
              <a:t>образованное от чего-либо </a:t>
            </a:r>
            <a:r>
              <a:rPr lang="ru-RU" dirty="0" smtClean="0">
                <a:latin typeface="Times New Roman CYR"/>
                <a:ea typeface="Times New Roman"/>
                <a:cs typeface="Times New Roman CYR"/>
              </a:rPr>
              <a:t>другого.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74930" indent="-342900"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endParaRPr lang="ru-RU" sz="2200" dirty="0" smtClean="0">
              <a:latin typeface="Times New Roman CYR"/>
              <a:ea typeface="Times New Roman"/>
              <a:cs typeface="Times New Roman CYR"/>
            </a:endParaRPr>
          </a:p>
          <a:p>
            <a:pPr marL="74930" indent="-342900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endParaRPr lang="ru-RU" sz="2200" dirty="0">
              <a:latin typeface="Calibri"/>
              <a:ea typeface="Times New Roman"/>
              <a:cs typeface="Times New Roman"/>
            </a:endParaRPr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92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Times New Roman"/>
              </a:rPr>
              <a:t>Научная новизна </a:t>
            </a:r>
            <a:r>
              <a:rPr lang="ru-RU" sz="3200" b="1" dirty="0">
                <a:latin typeface="Times New Roman"/>
                <a:ea typeface="Times New Roman"/>
              </a:rPr>
              <a:t>и </a:t>
            </a:r>
            <a:r>
              <a:rPr lang="ru-RU" sz="3200" b="1" dirty="0" smtClean="0">
                <a:latin typeface="Times New Roman"/>
                <a:ea typeface="Times New Roman"/>
              </a:rPr>
              <a:t>теоретическая значимость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3"/>
            <a:ext cx="7488832" cy="410445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sz="2900" dirty="0" smtClean="0">
                <a:latin typeface="Times New Roman"/>
                <a:ea typeface="Times New Roman"/>
              </a:rPr>
              <a:t>Выделены уме­ния</a:t>
            </a:r>
            <a:r>
              <a:rPr lang="ru-RU" sz="2900" dirty="0">
                <a:latin typeface="Times New Roman"/>
                <a:ea typeface="Times New Roman"/>
              </a:rPr>
              <a:t>, характеризующие овладение </a:t>
            </a:r>
            <a:r>
              <a:rPr lang="ru-RU" sz="2900" dirty="0" smtClean="0">
                <a:latin typeface="Times New Roman"/>
                <a:ea typeface="Times New Roman"/>
              </a:rPr>
              <a:t>словообразованием.</a:t>
            </a:r>
          </a:p>
          <a:p>
            <a:pPr algn="just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sz="2900" dirty="0">
                <a:latin typeface="Times New Roman"/>
                <a:ea typeface="Times New Roman"/>
              </a:rPr>
              <a:t>О</a:t>
            </a:r>
            <a:r>
              <a:rPr lang="ru-RU" sz="2900" dirty="0" smtClean="0">
                <a:latin typeface="Times New Roman"/>
                <a:ea typeface="Times New Roman"/>
              </a:rPr>
              <a:t>пределены  педагогические условия </a:t>
            </a:r>
            <a:r>
              <a:rPr lang="ru-RU" sz="2900" dirty="0">
                <a:latin typeface="Times New Roman"/>
                <a:ea typeface="Times New Roman"/>
              </a:rPr>
              <a:t>успешного обучения </a:t>
            </a:r>
            <a:r>
              <a:rPr lang="ru-RU" sz="2900" dirty="0" smtClean="0">
                <a:latin typeface="Times New Roman"/>
                <a:ea typeface="Times New Roman"/>
              </a:rPr>
              <a:t>детей способам </a:t>
            </a:r>
            <a:r>
              <a:rPr lang="ru-RU" sz="2900" dirty="0">
                <a:latin typeface="Times New Roman"/>
                <a:ea typeface="Times New Roman"/>
              </a:rPr>
              <a:t>словообразования.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 работы: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060848"/>
            <a:ext cx="6765529" cy="38164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3200" spc="-20" dirty="0" smtClean="0">
                <a:latin typeface="Times New Roman"/>
                <a:ea typeface="Times New Roman"/>
              </a:rPr>
              <a:t>выявить </a:t>
            </a:r>
            <a:r>
              <a:rPr lang="ru-RU" sz="3200" spc="-20" dirty="0">
                <a:latin typeface="Times New Roman"/>
                <a:ea typeface="Times New Roman"/>
              </a:rPr>
              <a:t>педагогические условия успешного овладения детьми </a:t>
            </a:r>
            <a:r>
              <a:rPr lang="ru-RU" sz="3200" spc="45" dirty="0">
                <a:latin typeface="Times New Roman"/>
                <a:ea typeface="Times New Roman"/>
              </a:rPr>
              <a:t>шестого года жизни способами словообразования, их осознанного </a:t>
            </a:r>
            <a:r>
              <a:rPr lang="ru-RU" sz="3200" spc="-25" dirty="0">
                <a:latin typeface="Times New Roman"/>
                <a:ea typeface="Times New Roman"/>
              </a:rPr>
              <a:t>использования.</a:t>
            </a:r>
            <a:endParaRPr lang="ru-RU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2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88322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Задачи: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984776" cy="4752528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  <a:spcBef>
                <a:spcPts val="385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sz="2600" spc="15" dirty="0">
                <a:latin typeface="Times New Roman"/>
                <a:ea typeface="Times New Roman"/>
              </a:rPr>
              <a:t>выявить  особенности  владения  старшими дошкольниками сло</a:t>
            </a:r>
            <a:r>
              <a:rPr lang="ru-RU" sz="2600" spc="-45" dirty="0">
                <a:latin typeface="Times New Roman"/>
                <a:ea typeface="Times New Roman"/>
              </a:rPr>
              <a:t>вообразованием;</a:t>
            </a:r>
            <a:endParaRPr lang="ru-RU" sz="26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Bef>
                <a:spcPts val="24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sz="2600" spc="-20" dirty="0">
                <a:latin typeface="Times New Roman"/>
                <a:ea typeface="Times New Roman"/>
              </a:rPr>
              <a:t>определить   педагогические   условия,   обеспечивающие   успешное усвоение   дошкольниками    способов    словообразования и  их произвольное использование;</a:t>
            </a:r>
            <a:endParaRPr lang="ru-RU" sz="2600" dirty="0">
              <a:latin typeface="Times New Roman"/>
              <a:ea typeface="Times New Roman"/>
            </a:endParaRPr>
          </a:p>
          <a:p>
            <a:pPr lvl="0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737870" algn="l"/>
              </a:tabLst>
            </a:pPr>
            <a:r>
              <a:rPr lang="ru-RU" sz="2600" spc="-25" dirty="0">
                <a:latin typeface="Times New Roman"/>
                <a:ea typeface="Times New Roman"/>
              </a:rPr>
              <a:t>разработать   и   апробировать   систему   педагогической  работы, со</a:t>
            </a:r>
            <a:r>
              <a:rPr lang="ru-RU" sz="2600" spc="-20" dirty="0">
                <a:latin typeface="Times New Roman"/>
                <a:ea typeface="Times New Roman"/>
              </a:rPr>
              <a:t>действующую     овладению    словообразованием     воспитанниками    старшей </a:t>
            </a:r>
            <a:r>
              <a:rPr lang="ru-RU" sz="2600" spc="-40" dirty="0">
                <a:latin typeface="Times New Roman"/>
                <a:ea typeface="Times New Roman"/>
              </a:rPr>
              <a:t>группы.</a:t>
            </a:r>
            <a:endParaRPr lang="ru-RU" sz="2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9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Результаты  обследования детей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62079"/>
              </p:ext>
            </p:extLst>
          </p:nvPr>
        </p:nvGraphicFramePr>
        <p:xfrm>
          <a:off x="1403649" y="1484785"/>
          <a:ext cx="625604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51720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8990" y="3746356"/>
            <a:ext cx="73448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извлекают из словообразовательной структуры слова нужную информацию и объясняют его происхождение.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наводящих вопросов образовывают слова с опорой на образец взрослого.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понимают производное слово, но затрудняются найти причину его названия.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0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613317" cy="15625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Педагогические условия</a:t>
            </a:r>
            <a:br>
              <a:rPr lang="ru-RU" sz="3200" b="1" dirty="0" smtClean="0"/>
            </a:br>
            <a:r>
              <a:rPr lang="ru-RU" sz="3200" b="1" dirty="0" smtClean="0"/>
              <a:t>овладения способами словообразования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776864" cy="4176464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ru-RU" sz="3600" b="1" i="1" dirty="0" err="1" smtClean="0">
                <a:latin typeface="Times New Roman"/>
                <a:ea typeface="Times New Roman"/>
              </a:rPr>
              <a:t>поэтапность</a:t>
            </a:r>
            <a:r>
              <a:rPr lang="ru-RU" sz="3600" i="1" dirty="0" smtClean="0">
                <a:latin typeface="Times New Roman"/>
                <a:ea typeface="Times New Roman"/>
              </a:rPr>
              <a:t> </a:t>
            </a:r>
            <a:r>
              <a:rPr lang="ru-RU" sz="3500" dirty="0">
                <a:latin typeface="Times New Roman"/>
                <a:ea typeface="Times New Roman"/>
              </a:rPr>
              <a:t>формирования способов словообразования (от освоения значения исходных слов к выяснению значений и систем­ных связей производного слова к произвольному использованию усвоенных способов словообразования).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ru-RU" sz="3600" b="1" i="1" dirty="0" err="1" smtClean="0">
                <a:latin typeface="Times New Roman"/>
                <a:ea typeface="Times New Roman"/>
              </a:rPr>
              <a:t>мотивированность</a:t>
            </a: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500" dirty="0">
                <a:latin typeface="Times New Roman"/>
                <a:ea typeface="Times New Roman"/>
              </a:rPr>
              <a:t>обучения (такая организация ситуации общения, при которой возникает естественная потребность в пони­мании и использовании производного слова; образование слова).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ru-RU" sz="3600" b="1" i="1" dirty="0">
                <a:latin typeface="Times New Roman"/>
                <a:ea typeface="Times New Roman"/>
              </a:rPr>
              <a:t>продолжительность и систематичность </a:t>
            </a:r>
            <a:r>
              <a:rPr lang="ru-RU" sz="3200" dirty="0">
                <a:latin typeface="Times New Roman"/>
                <a:ea typeface="Times New Roman"/>
              </a:rPr>
              <a:t>обучения детей слово­образованию.</a:t>
            </a:r>
          </a:p>
          <a:p>
            <a:pPr lvl="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ru-RU" sz="3600" b="1" i="1" dirty="0">
                <a:latin typeface="Times New Roman"/>
                <a:ea typeface="Times New Roman"/>
              </a:rPr>
              <a:t>индивидуальный подход в обучении.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5|1.3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1378</TotalTime>
  <Words>416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Презентация PowerPoint</vt:lpstr>
      <vt:lpstr>Презентация PowerPoint</vt:lpstr>
      <vt:lpstr>Презентация PowerPoint</vt:lpstr>
      <vt:lpstr>Используемые термины</vt:lpstr>
      <vt:lpstr>Научная новизна и теоретическая значимость </vt:lpstr>
      <vt:lpstr>Цель работы:</vt:lpstr>
      <vt:lpstr>Задачи:</vt:lpstr>
      <vt:lpstr>Результаты  обследования детей</vt:lpstr>
      <vt:lpstr>Педагогические условия овладения способами словообразования</vt:lpstr>
      <vt:lpstr>Технология работы с детьми</vt:lpstr>
      <vt:lpstr>Технология работы с детьми</vt:lpstr>
      <vt:lpstr>Технология работы с детьми</vt:lpstr>
      <vt:lpstr>График результатов проведенной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cifra</cp:lastModifiedBy>
  <cp:revision>87</cp:revision>
  <dcterms:created xsi:type="dcterms:W3CDTF">2015-03-15T02:51:15Z</dcterms:created>
  <dcterms:modified xsi:type="dcterms:W3CDTF">2015-05-23T00:10:14Z</dcterms:modified>
</cp:coreProperties>
</file>