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6" r:id="rId3"/>
    <p:sldId id="288" r:id="rId4"/>
    <p:sldId id="290" r:id="rId5"/>
    <p:sldId id="267" r:id="rId6"/>
    <p:sldId id="257" r:id="rId7"/>
    <p:sldId id="262" r:id="rId8"/>
    <p:sldId id="264" r:id="rId9"/>
    <p:sldId id="284" r:id="rId10"/>
    <p:sldId id="285" r:id="rId11"/>
    <p:sldId id="278" r:id="rId12"/>
    <p:sldId id="279" r:id="rId13"/>
    <p:sldId id="277" r:id="rId14"/>
    <p:sldId id="287" r:id="rId15"/>
    <p:sldId id="275" r:id="rId16"/>
    <p:sldId id="271" r:id="rId17"/>
    <p:sldId id="270" r:id="rId18"/>
    <p:sldId id="286" r:id="rId19"/>
    <p:sldId id="299" r:id="rId20"/>
    <p:sldId id="298" r:id="rId21"/>
    <p:sldId id="291" r:id="rId22"/>
    <p:sldId id="266" r:id="rId23"/>
    <p:sldId id="292" r:id="rId24"/>
    <p:sldId id="265" r:id="rId25"/>
    <p:sldId id="293" r:id="rId26"/>
    <p:sldId id="261" r:id="rId27"/>
    <p:sldId id="260" r:id="rId28"/>
    <p:sldId id="280" r:id="rId29"/>
    <p:sldId id="268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EB9803"/>
    <a:srgbClr val="FF9900"/>
    <a:srgbClr val="FFCC00"/>
    <a:srgbClr val="66FF66"/>
    <a:srgbClr val="23015F"/>
    <a:srgbClr val="18F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60"/>
  </p:normalViewPr>
  <p:slideViewPr>
    <p:cSldViewPr>
      <p:cViewPr varScale="1">
        <p:scale>
          <a:sx n="115" d="100"/>
          <a:sy n="115" d="100"/>
        </p:scale>
        <p:origin x="13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FC252-6125-4B76-AB32-84E283136BA4}" type="doc">
      <dgm:prSet loTypeId="urn:microsoft.com/office/officeart/2005/8/layout/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75220FD-3FF9-42F9-A46C-7CD69C94543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Для воспитанников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DDB5DA-DF2B-4961-94CA-65BC5FC3B375}" type="parTrans" cxnId="{23C8B207-D913-43F6-8B1E-9BE0E76F6CF1}">
      <dgm:prSet/>
      <dgm:spPr/>
      <dgm:t>
        <a:bodyPr/>
        <a:lstStyle/>
        <a:p>
          <a:endParaRPr lang="ru-RU"/>
        </a:p>
      </dgm:t>
    </dgm:pt>
    <dgm:pt modelId="{839C2B11-2DD6-4DD8-8ADB-1D2DEEE9D243}" type="sibTrans" cxnId="{23C8B207-D913-43F6-8B1E-9BE0E76F6CF1}">
      <dgm:prSet/>
      <dgm:spPr/>
      <dgm:t>
        <a:bodyPr/>
        <a:lstStyle/>
        <a:p>
          <a:endParaRPr lang="ru-RU"/>
        </a:p>
      </dgm:t>
    </dgm:pt>
    <dgm:pt modelId="{C5E3D72E-1730-4CEA-9CF4-3D12AB026CBF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Сформированность у воспитанников интереса к математике и физике в повседневной жизни.</a:t>
          </a:r>
          <a:endParaRPr lang="ru-RU" sz="2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D41FC8-E78A-421C-A1C3-CFDB09044DA4}" type="parTrans" cxnId="{05CE1F21-05D1-4A5D-92A0-6CA9DAD4B2BA}">
      <dgm:prSet/>
      <dgm:spPr/>
      <dgm:t>
        <a:bodyPr/>
        <a:lstStyle/>
        <a:p>
          <a:endParaRPr lang="ru-RU"/>
        </a:p>
      </dgm:t>
    </dgm:pt>
    <dgm:pt modelId="{64EB81D2-E18E-461C-9852-3C2C8E2EEB0B}" type="sibTrans" cxnId="{05CE1F21-05D1-4A5D-92A0-6CA9DAD4B2BA}">
      <dgm:prSet/>
      <dgm:spPr/>
      <dgm:t>
        <a:bodyPr/>
        <a:lstStyle/>
        <a:p>
          <a:endParaRPr lang="ru-RU"/>
        </a:p>
      </dgm:t>
    </dgm:pt>
    <dgm:pt modelId="{E0534B3A-3D3D-44EB-8C22-8C66418954E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Развитие у воспитанников целеустремленности,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настойчивости при поиске решения проблем, стремление доводить начатое дело до конца.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5A271E-7359-4CE3-83F3-EB4705886044}" type="parTrans" cxnId="{A7A4A5A4-F09A-4C75-8BFB-C15BEAB34276}">
      <dgm:prSet/>
      <dgm:spPr/>
      <dgm:t>
        <a:bodyPr/>
        <a:lstStyle/>
        <a:p>
          <a:endParaRPr lang="ru-RU"/>
        </a:p>
      </dgm:t>
    </dgm:pt>
    <dgm:pt modelId="{5D3124A2-CD14-4561-B115-0054D4A36A2B}" type="sibTrans" cxnId="{A7A4A5A4-F09A-4C75-8BFB-C15BEAB34276}">
      <dgm:prSet/>
      <dgm:spPr/>
      <dgm:t>
        <a:bodyPr/>
        <a:lstStyle/>
        <a:p>
          <a:endParaRPr lang="ru-RU"/>
        </a:p>
      </dgm:t>
    </dgm:pt>
    <dgm:pt modelId="{2BD8047E-AE55-48BD-AA71-9D5B85E0C04B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Воспитание у дошкольников инициативы, сообразительности и самостоятельности.</a:t>
          </a:r>
          <a:endParaRPr lang="ru-RU" sz="2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9A0C4F-AD7D-4C50-AC1C-0108363015B6}" type="parTrans" cxnId="{3B1AC16E-5B4C-4C26-9962-E0E15063617C}">
      <dgm:prSet/>
      <dgm:spPr/>
      <dgm:t>
        <a:bodyPr/>
        <a:lstStyle/>
        <a:p>
          <a:endParaRPr lang="ru-RU"/>
        </a:p>
      </dgm:t>
    </dgm:pt>
    <dgm:pt modelId="{29131978-B29A-4669-A10C-FE4F63E5D415}" type="sibTrans" cxnId="{3B1AC16E-5B4C-4C26-9962-E0E15063617C}">
      <dgm:prSet/>
      <dgm:spPr/>
      <dgm:t>
        <a:bodyPr/>
        <a:lstStyle/>
        <a:p>
          <a:endParaRPr lang="ru-RU"/>
        </a:p>
      </dgm:t>
    </dgm:pt>
    <dgm:pt modelId="{480691A5-59F4-4136-AF46-4A2D1A67280E}" type="pres">
      <dgm:prSet presAssocID="{C3BFC252-6125-4B76-AB32-84E283136B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9B2C5-ABAA-45A9-A362-351465713AAE}" type="pres">
      <dgm:prSet presAssocID="{2BD8047E-AE55-48BD-AA71-9D5B85E0C04B}" presName="boxAndChildren" presStyleCnt="0"/>
      <dgm:spPr/>
    </dgm:pt>
    <dgm:pt modelId="{CAFCE0CA-4C21-43EC-9C8E-BF1C337043D6}" type="pres">
      <dgm:prSet presAssocID="{2BD8047E-AE55-48BD-AA71-9D5B85E0C04B}" presName="parentTextBox" presStyleLbl="node1" presStyleIdx="0" presStyleCnt="4" custLinFactNeighborY="2283"/>
      <dgm:spPr/>
      <dgm:t>
        <a:bodyPr/>
        <a:lstStyle/>
        <a:p>
          <a:endParaRPr lang="ru-RU"/>
        </a:p>
      </dgm:t>
    </dgm:pt>
    <dgm:pt modelId="{A382306B-B878-4780-9828-C0735D99AC7C}" type="pres">
      <dgm:prSet presAssocID="{5D3124A2-CD14-4561-B115-0054D4A36A2B}" presName="sp" presStyleCnt="0"/>
      <dgm:spPr/>
    </dgm:pt>
    <dgm:pt modelId="{2C1B75ED-B772-45BD-A130-C283CA67095C}" type="pres">
      <dgm:prSet presAssocID="{E0534B3A-3D3D-44EB-8C22-8C66418954E4}" presName="arrowAndChildren" presStyleCnt="0"/>
      <dgm:spPr/>
    </dgm:pt>
    <dgm:pt modelId="{67512029-5627-4114-B5C0-071988039ECA}" type="pres">
      <dgm:prSet presAssocID="{E0534B3A-3D3D-44EB-8C22-8C66418954E4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2B94D09F-3439-4D9E-8E7F-20E284CCEB3F}" type="pres">
      <dgm:prSet presAssocID="{64EB81D2-E18E-461C-9852-3C2C8E2EEB0B}" presName="sp" presStyleCnt="0"/>
      <dgm:spPr/>
    </dgm:pt>
    <dgm:pt modelId="{2715568C-26FE-417B-93E3-67BFAE2A839A}" type="pres">
      <dgm:prSet presAssocID="{C5E3D72E-1730-4CEA-9CF4-3D12AB026CBF}" presName="arrowAndChildren" presStyleCnt="0"/>
      <dgm:spPr/>
    </dgm:pt>
    <dgm:pt modelId="{AB80933F-3D2D-42B9-98E4-E487F48FB5DC}" type="pres">
      <dgm:prSet presAssocID="{C5E3D72E-1730-4CEA-9CF4-3D12AB026CBF}" presName="parentTextArrow" presStyleLbl="node1" presStyleIdx="2" presStyleCnt="4" custScaleY="77013"/>
      <dgm:spPr/>
      <dgm:t>
        <a:bodyPr/>
        <a:lstStyle/>
        <a:p>
          <a:endParaRPr lang="ru-RU"/>
        </a:p>
      </dgm:t>
    </dgm:pt>
    <dgm:pt modelId="{FFAFE280-1B1E-43DD-A4C1-A757A5AF319E}" type="pres">
      <dgm:prSet presAssocID="{839C2B11-2DD6-4DD8-8ADB-1D2DEEE9D243}" presName="sp" presStyleCnt="0"/>
      <dgm:spPr/>
    </dgm:pt>
    <dgm:pt modelId="{EE5F7FAF-88B2-4FCE-B47A-D5095D0EF309}" type="pres">
      <dgm:prSet presAssocID="{375220FD-3FF9-42F9-A46C-7CD69C945434}" presName="arrowAndChildren" presStyleCnt="0"/>
      <dgm:spPr/>
    </dgm:pt>
    <dgm:pt modelId="{D7F0942A-F168-4D7F-8343-A568F132A01D}" type="pres">
      <dgm:prSet presAssocID="{375220FD-3FF9-42F9-A46C-7CD69C945434}" presName="parentTextArrow" presStyleLbl="node1" presStyleIdx="3" presStyleCnt="4" custScaleY="70129" custLinFactNeighborY="-39"/>
      <dgm:spPr/>
      <dgm:t>
        <a:bodyPr/>
        <a:lstStyle/>
        <a:p>
          <a:endParaRPr lang="ru-RU"/>
        </a:p>
      </dgm:t>
    </dgm:pt>
  </dgm:ptLst>
  <dgm:cxnLst>
    <dgm:cxn modelId="{3B1AC16E-5B4C-4C26-9962-E0E15063617C}" srcId="{C3BFC252-6125-4B76-AB32-84E283136BA4}" destId="{2BD8047E-AE55-48BD-AA71-9D5B85E0C04B}" srcOrd="3" destOrd="0" parTransId="{339A0C4F-AD7D-4C50-AC1C-0108363015B6}" sibTransId="{29131978-B29A-4669-A10C-FE4F63E5D415}"/>
    <dgm:cxn modelId="{4072E62D-865C-4A99-BBBF-0F007BBE01DA}" type="presOf" srcId="{C3BFC252-6125-4B76-AB32-84E283136BA4}" destId="{480691A5-59F4-4136-AF46-4A2D1A67280E}" srcOrd="0" destOrd="0" presId="urn:microsoft.com/office/officeart/2005/8/layout/process4"/>
    <dgm:cxn modelId="{A7A4A5A4-F09A-4C75-8BFB-C15BEAB34276}" srcId="{C3BFC252-6125-4B76-AB32-84E283136BA4}" destId="{E0534B3A-3D3D-44EB-8C22-8C66418954E4}" srcOrd="2" destOrd="0" parTransId="{835A271E-7359-4CE3-83F3-EB4705886044}" sibTransId="{5D3124A2-CD14-4561-B115-0054D4A36A2B}"/>
    <dgm:cxn modelId="{F25A5D64-1D67-49BF-9024-436F9F206920}" type="presOf" srcId="{375220FD-3FF9-42F9-A46C-7CD69C945434}" destId="{D7F0942A-F168-4D7F-8343-A568F132A01D}" srcOrd="0" destOrd="0" presId="urn:microsoft.com/office/officeart/2005/8/layout/process4"/>
    <dgm:cxn modelId="{83C79335-4EAF-4762-B3C2-26255C289F4B}" type="presOf" srcId="{2BD8047E-AE55-48BD-AA71-9D5B85E0C04B}" destId="{CAFCE0CA-4C21-43EC-9C8E-BF1C337043D6}" srcOrd="0" destOrd="0" presId="urn:microsoft.com/office/officeart/2005/8/layout/process4"/>
    <dgm:cxn modelId="{05CE1F21-05D1-4A5D-92A0-6CA9DAD4B2BA}" srcId="{C3BFC252-6125-4B76-AB32-84E283136BA4}" destId="{C5E3D72E-1730-4CEA-9CF4-3D12AB026CBF}" srcOrd="1" destOrd="0" parTransId="{01D41FC8-E78A-421C-A1C3-CFDB09044DA4}" sibTransId="{64EB81D2-E18E-461C-9852-3C2C8E2EEB0B}"/>
    <dgm:cxn modelId="{DC23FC58-072B-48F5-B0F9-3B3746E7ABC4}" type="presOf" srcId="{C5E3D72E-1730-4CEA-9CF4-3D12AB026CBF}" destId="{AB80933F-3D2D-42B9-98E4-E487F48FB5DC}" srcOrd="0" destOrd="0" presId="urn:microsoft.com/office/officeart/2005/8/layout/process4"/>
    <dgm:cxn modelId="{FBD52031-78E8-47F1-B338-58D82324459C}" type="presOf" srcId="{E0534B3A-3D3D-44EB-8C22-8C66418954E4}" destId="{67512029-5627-4114-B5C0-071988039ECA}" srcOrd="0" destOrd="0" presId="urn:microsoft.com/office/officeart/2005/8/layout/process4"/>
    <dgm:cxn modelId="{23C8B207-D913-43F6-8B1E-9BE0E76F6CF1}" srcId="{C3BFC252-6125-4B76-AB32-84E283136BA4}" destId="{375220FD-3FF9-42F9-A46C-7CD69C945434}" srcOrd="0" destOrd="0" parTransId="{8FDDB5DA-DF2B-4961-94CA-65BC5FC3B375}" sibTransId="{839C2B11-2DD6-4DD8-8ADB-1D2DEEE9D243}"/>
    <dgm:cxn modelId="{525DDBD4-323A-4493-9ADF-12C2454A27F5}" type="presParOf" srcId="{480691A5-59F4-4136-AF46-4A2D1A67280E}" destId="{8929B2C5-ABAA-45A9-A362-351465713AAE}" srcOrd="0" destOrd="0" presId="urn:microsoft.com/office/officeart/2005/8/layout/process4"/>
    <dgm:cxn modelId="{0848AEAF-6F22-4E03-9968-4C0842A2C5AE}" type="presParOf" srcId="{8929B2C5-ABAA-45A9-A362-351465713AAE}" destId="{CAFCE0CA-4C21-43EC-9C8E-BF1C337043D6}" srcOrd="0" destOrd="0" presId="urn:microsoft.com/office/officeart/2005/8/layout/process4"/>
    <dgm:cxn modelId="{E45773B1-FA47-4B2A-A57F-AC802F648DB3}" type="presParOf" srcId="{480691A5-59F4-4136-AF46-4A2D1A67280E}" destId="{A382306B-B878-4780-9828-C0735D99AC7C}" srcOrd="1" destOrd="0" presId="urn:microsoft.com/office/officeart/2005/8/layout/process4"/>
    <dgm:cxn modelId="{B33FA179-B851-443D-9FBE-EB5435FB69F9}" type="presParOf" srcId="{480691A5-59F4-4136-AF46-4A2D1A67280E}" destId="{2C1B75ED-B772-45BD-A130-C283CA67095C}" srcOrd="2" destOrd="0" presId="urn:microsoft.com/office/officeart/2005/8/layout/process4"/>
    <dgm:cxn modelId="{C5E2F972-7265-4D9B-9E3B-F48B4CD6232B}" type="presParOf" srcId="{2C1B75ED-B772-45BD-A130-C283CA67095C}" destId="{67512029-5627-4114-B5C0-071988039ECA}" srcOrd="0" destOrd="0" presId="urn:microsoft.com/office/officeart/2005/8/layout/process4"/>
    <dgm:cxn modelId="{408F5185-81B9-4D47-A76F-4CE73FB68EEF}" type="presParOf" srcId="{480691A5-59F4-4136-AF46-4A2D1A67280E}" destId="{2B94D09F-3439-4D9E-8E7F-20E284CCEB3F}" srcOrd="3" destOrd="0" presId="urn:microsoft.com/office/officeart/2005/8/layout/process4"/>
    <dgm:cxn modelId="{3330E18B-8E43-44B6-970E-00A84999277D}" type="presParOf" srcId="{480691A5-59F4-4136-AF46-4A2D1A67280E}" destId="{2715568C-26FE-417B-93E3-67BFAE2A839A}" srcOrd="4" destOrd="0" presId="urn:microsoft.com/office/officeart/2005/8/layout/process4"/>
    <dgm:cxn modelId="{B0615E31-CE12-4C0F-8CBD-5E9BC67AFEA3}" type="presParOf" srcId="{2715568C-26FE-417B-93E3-67BFAE2A839A}" destId="{AB80933F-3D2D-42B9-98E4-E487F48FB5DC}" srcOrd="0" destOrd="0" presId="urn:microsoft.com/office/officeart/2005/8/layout/process4"/>
    <dgm:cxn modelId="{6DA0B18B-0461-4E2A-A8FE-592641625217}" type="presParOf" srcId="{480691A5-59F4-4136-AF46-4A2D1A67280E}" destId="{FFAFE280-1B1E-43DD-A4C1-A757A5AF319E}" srcOrd="5" destOrd="0" presId="urn:microsoft.com/office/officeart/2005/8/layout/process4"/>
    <dgm:cxn modelId="{9205C971-D617-4B21-AF31-97ADBF303E19}" type="presParOf" srcId="{480691A5-59F4-4136-AF46-4A2D1A67280E}" destId="{EE5F7FAF-88B2-4FCE-B47A-D5095D0EF309}" srcOrd="6" destOrd="0" presId="urn:microsoft.com/office/officeart/2005/8/layout/process4"/>
    <dgm:cxn modelId="{40774DC7-E485-41E0-AF3C-A7B9D1C453D4}" type="presParOf" srcId="{EE5F7FAF-88B2-4FCE-B47A-D5095D0EF309}" destId="{D7F0942A-F168-4D7F-8343-A568F132A01D}" srcOrd="0" destOrd="0" presId="urn:microsoft.com/office/officeart/2005/8/layout/process4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08391-5A81-47DB-85F7-29CB4BCB68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BF3C637-FD91-4F7C-A444-6660064E5D74}">
      <dgm:prSet phldrT="[Текст]" custT="1"/>
      <dgm:spPr/>
      <dgm:t>
        <a:bodyPr/>
        <a:lstStyle/>
        <a:p>
          <a:pPr algn="ctr"/>
          <a:r>
            <a: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Для педагога:</a:t>
          </a:r>
          <a:endParaRPr lang="ru-RU" sz="3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4157E4-CE3C-496E-9C07-DA18376C3148}" type="parTrans" cxnId="{383444EE-EA90-4897-B2A9-F75F81B74CF8}">
      <dgm:prSet/>
      <dgm:spPr/>
      <dgm:t>
        <a:bodyPr/>
        <a:lstStyle/>
        <a:p>
          <a:endParaRPr lang="ru-RU"/>
        </a:p>
      </dgm:t>
    </dgm:pt>
    <dgm:pt modelId="{4CB750B2-5E13-4012-BDD3-A1130F794CE2}" type="sibTrans" cxnId="{383444EE-EA90-4897-B2A9-F75F81B74CF8}">
      <dgm:prSet/>
      <dgm:spPr/>
      <dgm:t>
        <a:bodyPr/>
        <a:lstStyle/>
        <a:p>
          <a:endParaRPr lang="ru-RU"/>
        </a:p>
      </dgm:t>
    </dgm:pt>
    <dgm:pt modelId="{24536738-AA1E-4D3B-B7C0-7E70A7CBB90D}">
      <dgm:prSet phldrT="[Текст]"/>
      <dgm:spPr/>
      <dgm:t>
        <a:bodyPr/>
        <a:lstStyle/>
        <a:p>
          <a:endParaRPr lang="ru-RU" dirty="0"/>
        </a:p>
      </dgm:t>
    </dgm:pt>
    <dgm:pt modelId="{2EFD7069-5816-40AF-A49F-61DE0EB738FB}" type="parTrans" cxnId="{B3BB4E26-6397-4CC2-9346-547A361215D6}">
      <dgm:prSet/>
      <dgm:spPr/>
      <dgm:t>
        <a:bodyPr/>
        <a:lstStyle/>
        <a:p>
          <a:endParaRPr lang="ru-RU"/>
        </a:p>
      </dgm:t>
    </dgm:pt>
    <dgm:pt modelId="{06CE165C-32CE-498F-AB73-74C57A730BCD}" type="sibTrans" cxnId="{B3BB4E26-6397-4CC2-9346-547A361215D6}">
      <dgm:prSet/>
      <dgm:spPr/>
      <dgm:t>
        <a:bodyPr/>
        <a:lstStyle/>
        <a:p>
          <a:endParaRPr lang="ru-RU"/>
        </a:p>
      </dgm:t>
    </dgm:pt>
    <dgm:pt modelId="{904468F8-2FBA-43C5-B53E-D9D2EA41AC1F}">
      <dgm:prSet custT="1"/>
      <dgm:spPr/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Повышение профессионального уровня.</a:t>
          </a: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CBA81B-85D8-43A9-8322-A9ED0E40D4A2}" type="parTrans" cxnId="{66B95F56-9A4E-412A-ABBC-4A68EC2A0E5F}">
      <dgm:prSet/>
      <dgm:spPr/>
      <dgm:t>
        <a:bodyPr/>
        <a:lstStyle/>
        <a:p>
          <a:endParaRPr lang="ru-RU"/>
        </a:p>
      </dgm:t>
    </dgm:pt>
    <dgm:pt modelId="{3A6B2754-4AF8-47CD-8E54-4DF35FDA0A42}" type="sibTrans" cxnId="{66B95F56-9A4E-412A-ABBC-4A68EC2A0E5F}">
      <dgm:prSet/>
      <dgm:spPr/>
      <dgm:t>
        <a:bodyPr/>
        <a:lstStyle/>
        <a:p>
          <a:endParaRPr lang="ru-RU"/>
        </a:p>
      </dgm:t>
    </dgm:pt>
    <dgm:pt modelId="{0A21C554-DED8-4203-81D6-F0C965C2E0A6}">
      <dgm:prSet custT="1"/>
      <dgm:spPr/>
      <dgm:t>
        <a:bodyPr/>
        <a:lstStyle/>
        <a:p>
          <a:pPr algn="just"/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Внедрение современных форм и методов работы по познавательному развитию. </a:t>
          </a:r>
          <a:endParaRPr lang="ru-RU" sz="2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EC6E5-2474-4D53-9043-E5B1FA3EE5D9}" type="parTrans" cxnId="{9B3E6ECB-4061-4DD7-BA05-D36205BAEEF6}">
      <dgm:prSet/>
      <dgm:spPr/>
      <dgm:t>
        <a:bodyPr/>
        <a:lstStyle/>
        <a:p>
          <a:endParaRPr lang="ru-RU"/>
        </a:p>
      </dgm:t>
    </dgm:pt>
    <dgm:pt modelId="{BABCCEA7-7B5E-4A26-823E-763A72127336}" type="sibTrans" cxnId="{9B3E6ECB-4061-4DD7-BA05-D36205BAEEF6}">
      <dgm:prSet/>
      <dgm:spPr/>
      <dgm:t>
        <a:bodyPr/>
        <a:lstStyle/>
        <a:p>
          <a:endParaRPr lang="ru-RU"/>
        </a:p>
      </dgm:t>
    </dgm:pt>
    <dgm:pt modelId="{3DD18E45-A12A-493F-852C-DC1A63BEA44A}" type="pres">
      <dgm:prSet presAssocID="{74B08391-5A81-47DB-85F7-29CB4BCB68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5F6757-DDB6-4B56-A7EA-46CA4FBF3674}" type="pres">
      <dgm:prSet presAssocID="{8BF3C637-FD91-4F7C-A444-6660064E5D74}" presName="parentText" presStyleLbl="node1" presStyleIdx="0" presStyleCnt="3" custScaleY="60856" custLinFactNeighborY="462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ED0B4-C81C-4B5F-9CBF-9E57903CB9A9}" type="pres">
      <dgm:prSet presAssocID="{8BF3C637-FD91-4F7C-A444-6660064E5D7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84756-E052-4354-ACC6-A088F1239BE0}" type="pres">
      <dgm:prSet presAssocID="{904468F8-2FBA-43C5-B53E-D9D2EA41AC1F}" presName="parentText" presStyleLbl="node1" presStyleIdx="1" presStyleCnt="3" custScaleY="84606" custLinFactY="-9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8299F-F5FF-4DA9-89AF-92BD11E66D67}" type="pres">
      <dgm:prSet presAssocID="{3A6B2754-4AF8-47CD-8E54-4DF35FDA0A42}" presName="spacer" presStyleCnt="0"/>
      <dgm:spPr/>
    </dgm:pt>
    <dgm:pt modelId="{AA4FA8F0-A02A-48A9-90F0-27D4AAE7448E}" type="pres">
      <dgm:prSet presAssocID="{0A21C554-DED8-4203-81D6-F0C965C2E0A6}" presName="parentText" presStyleLbl="node1" presStyleIdx="2" presStyleCnt="3" custScaleY="103109" custLinFactY="16960" custLinFactNeighborX="9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57295-6C2A-45B5-8057-070E6792F440}" type="presOf" srcId="{74B08391-5A81-47DB-85F7-29CB4BCB6899}" destId="{3DD18E45-A12A-493F-852C-DC1A63BEA44A}" srcOrd="0" destOrd="0" presId="urn:microsoft.com/office/officeart/2005/8/layout/vList2"/>
    <dgm:cxn modelId="{5FEE98FF-E539-48FC-B3AA-C47AA4F8A4D7}" type="presOf" srcId="{24536738-AA1E-4D3B-B7C0-7E70A7CBB90D}" destId="{0EFED0B4-C81C-4B5F-9CBF-9E57903CB9A9}" srcOrd="0" destOrd="0" presId="urn:microsoft.com/office/officeart/2005/8/layout/vList2"/>
    <dgm:cxn modelId="{9B3E6ECB-4061-4DD7-BA05-D36205BAEEF6}" srcId="{74B08391-5A81-47DB-85F7-29CB4BCB6899}" destId="{0A21C554-DED8-4203-81D6-F0C965C2E0A6}" srcOrd="2" destOrd="0" parTransId="{612EC6E5-2474-4D53-9043-E5B1FA3EE5D9}" sibTransId="{BABCCEA7-7B5E-4A26-823E-763A72127336}"/>
    <dgm:cxn modelId="{66B95F56-9A4E-412A-ABBC-4A68EC2A0E5F}" srcId="{74B08391-5A81-47DB-85F7-29CB4BCB6899}" destId="{904468F8-2FBA-43C5-B53E-D9D2EA41AC1F}" srcOrd="1" destOrd="0" parTransId="{1ECBA81B-85D8-43A9-8322-A9ED0E40D4A2}" sibTransId="{3A6B2754-4AF8-47CD-8E54-4DF35FDA0A42}"/>
    <dgm:cxn modelId="{103186B6-0E1B-4A68-98B2-76B41C90C453}" type="presOf" srcId="{904468F8-2FBA-43C5-B53E-D9D2EA41AC1F}" destId="{5A584756-E052-4354-ACC6-A088F1239BE0}" srcOrd="0" destOrd="0" presId="urn:microsoft.com/office/officeart/2005/8/layout/vList2"/>
    <dgm:cxn modelId="{B3BB4E26-6397-4CC2-9346-547A361215D6}" srcId="{8BF3C637-FD91-4F7C-A444-6660064E5D74}" destId="{24536738-AA1E-4D3B-B7C0-7E70A7CBB90D}" srcOrd="0" destOrd="0" parTransId="{2EFD7069-5816-40AF-A49F-61DE0EB738FB}" sibTransId="{06CE165C-32CE-498F-AB73-74C57A730BCD}"/>
    <dgm:cxn modelId="{194875BA-7001-4D70-B0D8-F8C05808A1F6}" type="presOf" srcId="{8BF3C637-FD91-4F7C-A444-6660064E5D74}" destId="{AA5F6757-DDB6-4B56-A7EA-46CA4FBF3674}" srcOrd="0" destOrd="0" presId="urn:microsoft.com/office/officeart/2005/8/layout/vList2"/>
    <dgm:cxn modelId="{07E16E39-6E2E-4272-A5B3-F3CB56D33F50}" type="presOf" srcId="{0A21C554-DED8-4203-81D6-F0C965C2E0A6}" destId="{AA4FA8F0-A02A-48A9-90F0-27D4AAE7448E}" srcOrd="0" destOrd="0" presId="urn:microsoft.com/office/officeart/2005/8/layout/vList2"/>
    <dgm:cxn modelId="{383444EE-EA90-4897-B2A9-F75F81B74CF8}" srcId="{74B08391-5A81-47DB-85F7-29CB4BCB6899}" destId="{8BF3C637-FD91-4F7C-A444-6660064E5D74}" srcOrd="0" destOrd="0" parTransId="{D54157E4-CE3C-496E-9C07-DA18376C3148}" sibTransId="{4CB750B2-5E13-4012-BDD3-A1130F794CE2}"/>
    <dgm:cxn modelId="{D088156A-ECCE-40A0-B5EB-98516EBDC92E}" type="presParOf" srcId="{3DD18E45-A12A-493F-852C-DC1A63BEA44A}" destId="{AA5F6757-DDB6-4B56-A7EA-46CA4FBF3674}" srcOrd="0" destOrd="0" presId="urn:microsoft.com/office/officeart/2005/8/layout/vList2"/>
    <dgm:cxn modelId="{BB997CC9-A1F6-475E-A093-08259C5D561F}" type="presParOf" srcId="{3DD18E45-A12A-493F-852C-DC1A63BEA44A}" destId="{0EFED0B4-C81C-4B5F-9CBF-9E57903CB9A9}" srcOrd="1" destOrd="0" presId="urn:microsoft.com/office/officeart/2005/8/layout/vList2"/>
    <dgm:cxn modelId="{781B472A-1AB2-49A5-9758-65F194982674}" type="presParOf" srcId="{3DD18E45-A12A-493F-852C-DC1A63BEA44A}" destId="{5A584756-E052-4354-ACC6-A088F1239BE0}" srcOrd="2" destOrd="0" presId="urn:microsoft.com/office/officeart/2005/8/layout/vList2"/>
    <dgm:cxn modelId="{59D77A5B-D1D0-46D1-8B57-DDEF531B065F}" type="presParOf" srcId="{3DD18E45-A12A-493F-852C-DC1A63BEA44A}" destId="{D0A8299F-F5FF-4DA9-89AF-92BD11E66D67}" srcOrd="3" destOrd="0" presId="urn:microsoft.com/office/officeart/2005/8/layout/vList2"/>
    <dgm:cxn modelId="{ACC1E4A2-99F7-4740-B166-C6A2756496E7}" type="presParOf" srcId="{3DD18E45-A12A-493F-852C-DC1A63BEA44A}" destId="{AA4FA8F0-A02A-48A9-90F0-27D4AAE7448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53136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– детский сад №4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 201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«Качественное математическое образование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каждому для его успешной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 в современном обществе».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«Концепции развития математического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в Российской Федерации»)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Физико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математическое развитие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561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4860032" y="1772816"/>
            <a:ext cx="4104456" cy="1800200"/>
          </a:xfrm>
          <a:prstGeom prst="leftArrow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ноутбуках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Fomina\Desktop\Новая папка (2)\IMG_38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3"/>
            <a:ext cx="4536504" cy="3024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332656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5013176"/>
            <a:ext cx="3960440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Действующая модель Солнечной системы</a:t>
            </a:r>
          </a:p>
        </p:txBody>
      </p:sp>
      <p:pic>
        <p:nvPicPr>
          <p:cNvPr id="1026" name="Picture 2" descr="C:\Users\Fomina\Desktop\Новая папка (2)\IMG_89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93120"/>
            <a:ext cx="4464496" cy="3348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49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4932040" y="2996952"/>
            <a:ext cx="2952328" cy="1296144"/>
          </a:xfrm>
          <a:prstGeom prst="leftArrow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Конструкторы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 и ДУПЛО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1988840"/>
            <a:ext cx="4392488" cy="93610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ЛЕГО - комната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лего ти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08693"/>
            <a:ext cx="4468638" cy="302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user\Desktop\тие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936" y="4259821"/>
            <a:ext cx="4848560" cy="2481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Стрелка вправо 11"/>
          <p:cNvSpPr/>
          <p:nvPr/>
        </p:nvSpPr>
        <p:spPr>
          <a:xfrm>
            <a:off x="755576" y="5445224"/>
            <a:ext cx="288032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Конструктор ТИКО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179512" y="5157192"/>
            <a:ext cx="4392488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Конструкторы «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WeDo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 для занятий «Робототехникой»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(сборка простых роботов).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60032" y="1988840"/>
            <a:ext cx="4176464" cy="1080120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ЛЕГО – КОМНАТА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3"/>
            <a:ext cx="4680520" cy="3347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робототехни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408" y="4293096"/>
            <a:ext cx="438309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трелка влево 7"/>
          <p:cNvSpPr/>
          <p:nvPr/>
        </p:nvSpPr>
        <p:spPr>
          <a:xfrm>
            <a:off x="5580112" y="3140968"/>
            <a:ext cx="2736304" cy="1152128"/>
          </a:xfrm>
          <a:prstGeom prst="leftArrow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планшетами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аб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651202" cy="3240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5580112" y="2276872"/>
            <a:ext cx="3456384" cy="1224136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Лабораторное </a:t>
            </a:r>
            <a:endParaRPr lang="en-US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05820" y="1196752"/>
            <a:ext cx="2706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user\Desktop\Капелька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157" y="4238800"/>
            <a:ext cx="3520339" cy="257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Микроскоп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2592288" cy="3158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35496" y="5085184"/>
            <a:ext cx="4752528" cy="1728192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лаборатории детского сада имеется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мультимедийная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доска,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мультимедийный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проектор, электронный микроскоп, лаборатория «Меры веса».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Fomina\Documents\календарь 1\июль грачевка\S7302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63025"/>
            <a:ext cx="4104456" cy="307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1916832"/>
            <a:ext cx="5040560" cy="165618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7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Дети в игровой занимательной форме познают законы физики  и информатики</a:t>
            </a: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C:\Users\Fomina\Documents\фотоальбом\Исследования, игры зимой\IMG_16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65377"/>
            <a:ext cx="3528392" cy="2378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Fomina\Documents\календарь 1\январь дс №4\S73022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405608"/>
            <a:ext cx="3744416" cy="2398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993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132856"/>
            <a:ext cx="8424936" cy="1584176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по физико-математическому развитию для детей с 2 до 7 лет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11960" y="3789040"/>
            <a:ext cx="792088" cy="1008112"/>
          </a:xfrm>
          <a:prstGeom prst="down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4869160"/>
            <a:ext cx="8928992" cy="187220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интереса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раннему изучению физики и математики в дошкольном возрасте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924944"/>
            <a:ext cx="7704856" cy="3816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81763"/>
              </p:ext>
            </p:extLst>
          </p:nvPr>
        </p:nvGraphicFramePr>
        <p:xfrm>
          <a:off x="971600" y="3068960"/>
          <a:ext cx="6984776" cy="3454169"/>
        </p:xfrm>
        <a:graphic>
          <a:graphicData uri="http://schemas.openxmlformats.org/drawingml/2006/table">
            <a:tbl>
              <a:tblPr/>
              <a:tblGrid>
                <a:gridCol w="396026"/>
                <a:gridCol w="4145515"/>
                <a:gridCol w="2443235"/>
              </a:tblGrid>
              <a:tr h="560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Разделы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педагогических мероприятий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вокруг нас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1/через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мире чисел и цифр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1/через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мире свойств, отношений, величин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1/через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стране геометрии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1/через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в неделю: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1/через 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Теплота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1/через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недели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Жидкости, газы и твердые тела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1/через 2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недели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Пространство и движение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1/через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 недели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Электричество и магнетизм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1/через неделю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в неделю: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11560" y="1916832"/>
            <a:ext cx="7920880" cy="93610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Учебно-тематический план для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средней группы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068960"/>
            <a:ext cx="8712968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48021"/>
              </p:ext>
            </p:extLst>
          </p:nvPr>
        </p:nvGraphicFramePr>
        <p:xfrm>
          <a:off x="467544" y="3284984"/>
          <a:ext cx="8280920" cy="3312368"/>
        </p:xfrm>
        <a:graphic>
          <a:graphicData uri="http://schemas.openxmlformats.org/drawingml/2006/table">
            <a:tbl>
              <a:tblPr/>
              <a:tblGrid>
                <a:gridCol w="283044"/>
                <a:gridCol w="990655"/>
                <a:gridCol w="1153468"/>
                <a:gridCol w="2141617"/>
                <a:gridCol w="1499132"/>
                <a:gridCol w="2213004"/>
              </a:tblGrid>
              <a:tr h="5654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Виды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вокруг нас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мире чисел и цифр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мире свойств, отношений, величин и пространства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 стране геометрии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Дидактические игры</a:t>
                      </a: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«Разменяй монету», «Маленькие покупки», «День рождения Маши и медведя», «Раздели на половины»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«Живые числа», «Будь внимателен», «Положи нужную цифру», «Игра с кубиком», «У какой цифры больше фантиков», «Помни своё число», «Составление числа», «Числа и цифры»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«Чудо-цветик»,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«Часть и целое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«Внизу – вверху»,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«Куда пойдёшь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 что найдёшь»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Прозрачный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квадрат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треугольников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квадратов»,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«Цвета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формы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«Прокати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ворота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Положи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такую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фигуру»,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Геометрическое  лото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Разложи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фигуры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четыре кармашка»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27584" y="1988840"/>
            <a:ext cx="7920880" cy="93610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Перечень мероприятий программы для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средней группы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2060848"/>
            <a:ext cx="7920880" cy="792088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математики и физики в  группе раннего возраста (с 2 до 3 лет)</a:t>
            </a:r>
          </a:p>
          <a:p>
            <a:pPr algn="ctr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фото для презентации\DSC007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4827966" cy="3096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Fomina\Documents\фото В.Т. А\IMG_86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176464" cy="3132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4745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060848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самых маленьких детей, интерес к математике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прививаем непроизвольно:</a:t>
            </a:r>
            <a:endParaRPr lang="ru-RU" sz="2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1.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знакомим их с сенсорными эталонами: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цвет, геометрические фигуры, понятиями много - мало, большой - маленький), </a:t>
            </a:r>
          </a:p>
          <a:p>
            <a:pPr marL="342900" lvl="0" indent="-342900" algn="just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2.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учим малышей ориентироваться в пространстве 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групповой комнаты, на участке детского сада, </a:t>
            </a:r>
          </a:p>
          <a:p>
            <a:pPr marL="342900" lvl="0" indent="-342900" algn="just"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3.</a:t>
            </a: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знания по физике дети получают также непроизвольно: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узнают   «солнечных зайчиков», как дует ветер, тает снег, идет дождь.</a:t>
            </a: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дошкольном образовании должны быть созданы условия (прежде всего предметно-пространственная и информационная среда, образовательные ситуации, средства педагогической поддержки ребенка) для освоения воспитанниками форм деятельности, первичных математических представлений и образов, </a:t>
            </a:r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используемых в жизни» </a:t>
            </a:r>
            <a:endParaRPr lang="ru-RU" sz="3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2060848"/>
            <a:ext cx="8928992" cy="93610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математики и физики во 2 младшей группе (с 3 до 4 лет)</a:t>
            </a:r>
          </a:p>
          <a:p>
            <a:pPr algn="ctr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фото для презентации\DSC007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206858"/>
            <a:ext cx="4680519" cy="2598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user\Desktop\фото для презентации\DSC007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34998"/>
            <a:ext cx="4104456" cy="2602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4482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</a:t>
            </a:r>
            <a:r>
              <a:rPr lang="en-US" sz="24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второй </a:t>
            </a:r>
            <a:r>
              <a:rPr lang="ru-RU" sz="2400" u="sng" dirty="0">
                <a:solidFill>
                  <a:srgbClr val="002060"/>
                </a:solidFill>
                <a:latin typeface="Times New Roman"/>
                <a:ea typeface="Times New Roman"/>
              </a:rPr>
              <a:t>младшей группе закрепляем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имеющиеся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знания у детей и усложняем задачи развития математического и физического развития. Освоение задач осуществляется в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активных практических действиях  сравнения, упорядочивания, обобщения, распределения. 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знакомство с геометрическими телами: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шар, цилиндр, куб,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дети учатся группировать предметы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по двум – трем свойствам: форме, размеру, обобщают по признакам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Times New Roman"/>
              </a:rPr>
              <a:t>во время прогулок дети узнают, </a:t>
            </a:r>
            <a:r>
              <a:rPr lang="ru-RU" sz="2400" b="1" dirty="0">
                <a:latin typeface="Times New Roman"/>
                <a:ea typeface="Times New Roman"/>
              </a:rPr>
              <a:t>что такое роса, откуда туман</a:t>
            </a:r>
            <a:r>
              <a:rPr lang="ru-RU" sz="2400" dirty="0">
                <a:latin typeface="Times New Roman"/>
                <a:ea typeface="Times New Roman"/>
              </a:rPr>
              <a:t>,  получают ответы на вопросы: </a:t>
            </a:r>
            <a:r>
              <a:rPr lang="ru-RU" sz="2400" b="1" dirty="0">
                <a:latin typeface="Times New Roman"/>
                <a:ea typeface="Times New Roman"/>
              </a:rPr>
              <a:t>от чего дождь, из чего состоят облака и тучи, чем отличаются части суток, почему одна часть суток светлее, другая – темнее.</a:t>
            </a:r>
            <a:r>
              <a:rPr lang="ru-RU" sz="1580" b="1" dirty="0">
                <a:latin typeface="Times New Roman"/>
                <a:ea typeface="Times New Roman"/>
              </a:rPr>
              <a:t> </a:t>
            </a:r>
            <a:endParaRPr lang="ru-RU" sz="158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1239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27584" y="1988840"/>
            <a:ext cx="7920880" cy="93610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математики и физики в средней группе (с 4 до 5 лет)</a:t>
            </a:r>
          </a:p>
          <a:p>
            <a:pPr algn="ctr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фото для презентации\DSC007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4584415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Fomina\Documents\фото В.Т. А\IMG_86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54980"/>
            <a:ext cx="4248472" cy="318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44825"/>
            <a:ext cx="87129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Дети </a:t>
            </a:r>
            <a:r>
              <a:rPr lang="ru-RU" sz="2800" u="sng" dirty="0">
                <a:solidFill>
                  <a:srgbClr val="002060"/>
                </a:solidFill>
                <a:latin typeface="Times New Roman"/>
                <a:ea typeface="Times New Roman"/>
              </a:rPr>
              <a:t>средней группы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осваивают умение пользоваться схематическими изображениями, используют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новые знаки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– символы.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осваивают практическое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деление целого на части, соизмерение величин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endParaRPr lang="ru-RU" sz="28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 них формируется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умение, ориентироваться в числах, увеличивать и уменьшать,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создавать группы предметов по сходным признакам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.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3. педагог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помогает детям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выявлять </a:t>
            </a:r>
            <a:endParaRPr lang="ru-RU" sz="28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свойства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воды, воздуха,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снега.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69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9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988840"/>
            <a:ext cx="7920880" cy="93610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математики и физики в подготовительной группе (с 6 до 7 лет)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4441230" cy="3356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902" y="3429000"/>
            <a:ext cx="4379594" cy="32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988840"/>
            <a:ext cx="871296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Освоение задач математического развития </a:t>
            </a:r>
            <a:r>
              <a:rPr lang="ru-RU" sz="22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детей  старшего возраста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осуществляется в организованных видах детской деятельности </a:t>
            </a: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(в детских проектах, развивающих и образовательных ситуациях, развлечениях, досугах), а так же в свободной  самостоятельной деятельности детей.   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при помощи опытов, наблюдений, исследований дети знакомятся со сложными физическими явлениями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свойствами предметов,  такими, как например, </a:t>
            </a: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инерция, скольжение, давление, магнетизм. 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 </a:t>
            </a:r>
          </a:p>
          <a:p>
            <a:pPr algn="just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Дети знакомятся с проявлениями </a:t>
            </a: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механической энергии: движением автомобиля, работой подъемного крана, действием пружины, полетом самолета, </a:t>
            </a:r>
            <a:r>
              <a:rPr lang="ru-RU" sz="2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узнают, что гроза – проявление электричества в природе, видят радугу после дождя, </a:t>
            </a:r>
            <a:r>
              <a:rPr lang="ru-RU" sz="2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находят ответы на вопросы, почему дует ветер, почему взлетает воздушный змей, почему летит ракета.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93339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1988840"/>
            <a:ext cx="7920880" cy="792088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7112316"/>
              </p:ext>
            </p:extLst>
          </p:nvPr>
        </p:nvGraphicFramePr>
        <p:xfrm>
          <a:off x="107504" y="2924944"/>
          <a:ext cx="892899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2060848"/>
            <a:ext cx="7920880" cy="93610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9559850"/>
              </p:ext>
            </p:extLst>
          </p:nvPr>
        </p:nvGraphicFramePr>
        <p:xfrm>
          <a:off x="323528" y="3068960"/>
          <a:ext cx="85689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2204864"/>
            <a:ext cx="7920880" cy="936104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3429000"/>
            <a:ext cx="7416824" cy="1311108"/>
            <a:chOff x="324036" y="-1287511"/>
            <a:chExt cx="7416824" cy="131110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4036" y="-1287511"/>
              <a:ext cx="7416824" cy="131110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96044" y="-1287511"/>
              <a:ext cx="7288818" cy="1183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Для родителей:</a:t>
              </a:r>
              <a:endParaRPr lang="ru-RU" sz="3600" dirty="0" smtClean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1520" y="5229200"/>
            <a:ext cx="8640960" cy="1311108"/>
            <a:chOff x="0" y="2721339"/>
            <a:chExt cx="7416824" cy="13111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721339"/>
              <a:ext cx="7416824" cy="1311108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64003" y="2785342"/>
              <a:ext cx="7288818" cy="1183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51520" y="5373216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Активизация участия родителей в развитии познавательной деятельности дошкольников.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0486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школу придет выпускник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сада, у которого сформированы целевые ориентиры: проявляющий любознательность, интересующийся причинно – следственными связями, с пытливым умом, обладающий элементарными представлениями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области математики и физики, со сформированными предпосылками к учебной </a:t>
            </a:r>
          </a:p>
          <a:p>
            <a:pPr algn="just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76673"/>
            <a:ext cx="86409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 </a:t>
            </a:r>
          </a:p>
          <a:p>
            <a:pPr>
              <a:spcAft>
                <a:spcPts val="0"/>
              </a:spcAft>
            </a:pPr>
            <a:endParaRPr lang="en-US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n-US" sz="24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Актуальность проблемы раннего обучения дошкольников математике и физике  обусловлена  целым рядом причин: </a:t>
            </a:r>
            <a:endParaRPr lang="en-US" sz="25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обилием информации, </a:t>
            </a:r>
            <a:endParaRPr lang="en-US" sz="25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повышением внимания к компьютеризации, </a:t>
            </a:r>
            <a:endParaRPr lang="en-US" sz="25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457200" indent="-45720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желанием сделать процесс обучения более интенсивным; </a:t>
            </a:r>
            <a:endParaRPr lang="en-US" sz="25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В школе учебные дисциплины математика и физика очень не просты, и дети зачастую испытывают разного рода затруднения при освоении школьной программы. Возможно,</a:t>
            </a:r>
            <a:r>
              <a:rPr lang="en-US" sz="2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одной из основных причин подобных трудностей является отсутствие интереса к физике и математике как к предмету.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34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2748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705678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</a:p>
          <a:p>
            <a:pPr algn="ctr"/>
            <a:r>
              <a:rPr lang="ru-RU" sz="8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8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068960"/>
            <a:ext cx="5177499" cy="3631562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531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88640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</a:t>
            </a:r>
          </a:p>
          <a:p>
            <a:pPr algn="just">
              <a:spcAft>
                <a:spcPts val="0"/>
              </a:spcAft>
            </a:pPr>
            <a:endParaRPr lang="en-US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en-US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en-US" sz="3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Под ранним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физико – математическим развитием дошкольников понимаются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качественные изменения в познавательной деятельности ребенка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, которые происходят в результате формирования элементарных физико - математических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представлений и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связанных с ними 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логических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операций. </a:t>
            </a:r>
            <a:endParaRPr lang="ru-RU" sz="3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0943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960440" cy="2970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3244334"/>
            <a:ext cx="3102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2132856"/>
            <a:ext cx="4896544" cy="1080120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лестнице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Fomina\Desktop\Новая папка (2)\IMG_89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09136"/>
            <a:ext cx="4176464" cy="3132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одним вырезанным углом 7"/>
          <p:cNvSpPr/>
          <p:nvPr/>
        </p:nvSpPr>
        <p:spPr>
          <a:xfrm>
            <a:off x="395536" y="5042536"/>
            <a:ext cx="4323021" cy="1698832"/>
          </a:xfrm>
          <a:prstGeom prst="snip1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успешного решения задачи раннего физико – математического развития используется способ  погружения детей в соответствующую физико-математическую среду.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104056" cy="193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Fomina\Desktop\Новая папка (2)\IMG_37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20336"/>
            <a:ext cx="4320480" cy="2988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116633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9992" y="1988840"/>
            <a:ext cx="4536504" cy="1152128"/>
          </a:xfrm>
          <a:prstGeom prst="roundRect">
            <a:avLst/>
          </a:prstGeom>
          <a:gradFill>
            <a:gsLst>
              <a:gs pos="0">
                <a:srgbClr val="EB9803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 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группах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569827"/>
            <a:ext cx="4032448" cy="3125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323528" y="4869160"/>
            <a:ext cx="4608512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изико – математические уголки, числовые фризы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920" y="269033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320" y="421433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omina\Desktop\Новая папка (2)\IMG_89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0000">
            <a:off x="202655" y="2055189"/>
            <a:ext cx="4282452" cy="3211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omina\Desktop\Новая папка (2)\IMG_89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5407">
            <a:off x="4872292" y="3530152"/>
            <a:ext cx="4078696" cy="3058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" y="4941168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44334"/>
            <a:ext cx="42606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644008" y="1988840"/>
            <a:ext cx="3888432" cy="1584176"/>
          </a:xfrm>
          <a:prstGeom prst="leftArrow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«Юный физик»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83568" y="5157192"/>
            <a:ext cx="3816424" cy="16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 с ТИКО 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конструктором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/>
          <p:cNvSpPr/>
          <p:nvPr/>
        </p:nvSpPr>
        <p:spPr>
          <a:xfrm>
            <a:off x="4499992" y="1772816"/>
            <a:ext cx="4536504" cy="1872208"/>
          </a:xfrm>
          <a:prstGeom prst="leftArrow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нового поколения: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«Альтернативные источники энергии»,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«Физика в действии»,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     конструктор «Знаток»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Fomina\Desktop\Новая папка (2)\IMG_8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32064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omina\Desktop\Новая папка (2)\IMG_89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55132"/>
            <a:ext cx="4248472" cy="318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260648"/>
            <a:ext cx="3999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59668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400" b="1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5273824"/>
            <a:ext cx="4032448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«Умный робот»,</a:t>
            </a: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«Мыльные пузыри»,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«Веселый счет»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1043608" y="5517232"/>
            <a:ext cx="3348880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«Робототехника»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4644008" y="1988840"/>
            <a:ext cx="3960440" cy="1512168"/>
          </a:xfrm>
          <a:prstGeom prst="leftArrow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по математике «Тактильные ладошки»</a:t>
            </a:r>
          </a:p>
        </p:txBody>
      </p:sp>
      <p:pic>
        <p:nvPicPr>
          <p:cNvPr id="7170" name="Picture 2" descr="C:\Users\Fomina\Desktop\Новая папка (2)\IMG_89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392488" cy="3294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188640"/>
            <a:ext cx="364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3447124"/>
            <a:ext cx="4392488" cy="3294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859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</TotalTime>
  <Words>1144</Words>
  <Application>Microsoft Office PowerPoint</Application>
  <PresentationFormat>Экран (4:3)</PresentationFormat>
  <Paragraphs>210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Тема1</vt:lpstr>
      <vt:lpstr>         </vt:lpstr>
      <vt:lpstr>          </vt:lpstr>
      <vt:lpstr>Презентация PowerPoint</vt:lpstr>
      <vt:lpstr>         </vt:lpstr>
      <vt:lpstr>Презентация PowerPoint</vt:lpstr>
      <vt:lpstr>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</vt:lpstr>
      <vt:lpstr> 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Физико – математическое развитие дошкольников</dc:title>
  <dc:creator>user</dc:creator>
  <cp:lastModifiedBy>Вадим Ведерников</cp:lastModifiedBy>
  <cp:revision>248</cp:revision>
  <dcterms:created xsi:type="dcterms:W3CDTF">2014-03-20T18:46:33Z</dcterms:created>
  <dcterms:modified xsi:type="dcterms:W3CDTF">2016-02-28T16:15:39Z</dcterms:modified>
</cp:coreProperties>
</file>