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6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76129" autoAdjust="0"/>
  </p:normalViewPr>
  <p:slideViewPr>
    <p:cSldViewPr>
      <p:cViewPr varScale="1">
        <p:scale>
          <a:sx n="80" d="100"/>
          <a:sy n="80" d="100"/>
        </p:scale>
        <p:origin x="92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Этапы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explosion val="25"/>
          <c:dLbls>
            <c:dLbl>
              <c:idx val="1"/>
              <c:layout>
                <c:manualLayout>
                  <c:x val="3.6681758530183808E-2"/>
                  <c:y val="1.735855934674837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7.1763123359580183E-2"/>
                  <c:y val="-0.1814428404782739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7.0171041119860014E-2"/>
                  <c:y val="-9.2840478273549312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Лист1!$A$1:$A$4</c:f>
              <c:strCache>
                <c:ptCount val="4"/>
                <c:pt idx="0">
                  <c:v>Этапы</c:v>
                </c:pt>
                <c:pt idx="1">
                  <c:v>Подготовительный</c:v>
                </c:pt>
                <c:pt idx="2">
                  <c:v>Основной</c:v>
                </c:pt>
                <c:pt idx="3">
                  <c:v>Заключительный</c:v>
                </c:pt>
              </c:strCache>
            </c:strRef>
          </c:cat>
          <c:val>
            <c:numRef>
              <c:f>Лист1!$B$1:$B$4</c:f>
              <c:numCache>
                <c:formatCode>General</c:formatCode>
                <c:ptCount val="4"/>
                <c:pt idx="1">
                  <c:v>19</c:v>
                </c:pt>
                <c:pt idx="2">
                  <c:v>33</c:v>
                </c:pt>
                <c:pt idx="3">
                  <c:v>48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07AFE5-BDB1-4EDB-9CC2-1FFB9DC0B614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7793C4-E7C2-416E-9BFB-64E2D342AC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381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B6DF3D2-43BD-4BB4-8736-718F2020C633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ECDBFE4-969E-4A17-8111-D74260DC3F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6DF3D2-43BD-4BB4-8736-718F2020C633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CDBFE4-969E-4A17-8111-D74260DC3F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6DF3D2-43BD-4BB4-8736-718F2020C633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CDBFE4-969E-4A17-8111-D74260DC3F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6DF3D2-43BD-4BB4-8736-718F2020C633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CDBFE4-969E-4A17-8111-D74260DC3F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6DF3D2-43BD-4BB4-8736-718F2020C633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CDBFE4-969E-4A17-8111-D74260DC3F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6DF3D2-43BD-4BB4-8736-718F2020C633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CDBFE4-969E-4A17-8111-D74260DC3F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6DF3D2-43BD-4BB4-8736-718F2020C633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CDBFE4-969E-4A17-8111-D74260DC3F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6DF3D2-43BD-4BB4-8736-718F2020C633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CDBFE4-969E-4A17-8111-D74260DC3F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6DF3D2-43BD-4BB4-8736-718F2020C633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CDBFE4-969E-4A17-8111-D74260DC3F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B6DF3D2-43BD-4BB4-8736-718F2020C633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CDBFE4-969E-4A17-8111-D74260DC3F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B6DF3D2-43BD-4BB4-8736-718F2020C633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ECDBFE4-969E-4A17-8111-D74260DC3F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B6DF3D2-43BD-4BB4-8736-718F2020C633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ECDBFE4-969E-4A17-8111-D74260DC3F9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829761"/>
          </a:xfrm>
        </p:spPr>
        <p:txBody>
          <a:bodyPr>
            <a:noAutofit/>
          </a:bodyPr>
          <a:lstStyle/>
          <a:p>
            <a:pPr algn="ctr"/>
            <a:r>
              <a:rPr lang="ru-RU" sz="2800" dirty="0"/>
              <a:t>Тема:   "Нетрадиционные техники  рисования в ДОУ</a:t>
            </a:r>
            <a:br>
              <a:rPr lang="ru-RU" sz="2800" dirty="0"/>
            </a:br>
            <a:r>
              <a:rPr lang="ru-RU" sz="2800" dirty="0"/>
              <a:t> и их роль  в развитии детей  дошкольного возраста".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852936"/>
            <a:ext cx="8136904" cy="208823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sz="2800" b="1" dirty="0"/>
              <a:t>" Истоки способностей и дарование детей  на кончиках </a:t>
            </a:r>
          </a:p>
          <a:p>
            <a:pPr algn="just"/>
            <a:r>
              <a:rPr lang="ru-RU" sz="2800" b="1" dirty="0"/>
              <a:t>пальцев. От  пальцев , образно говоря , идут тончайшие нити  и ручейки, которые питают источник творческой мысли. Другими словами, чем больше мастерства в детской руке, тем  умнее ребёнок".</a:t>
            </a:r>
          </a:p>
          <a:p>
            <a:pPr algn="just"/>
            <a:r>
              <a:rPr lang="ru-RU" sz="2800" b="1" dirty="0"/>
              <a:t>В.А. Сухомлинский 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672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4473741"/>
              </p:ext>
            </p:extLst>
          </p:nvPr>
        </p:nvGraphicFramePr>
        <p:xfrm>
          <a:off x="395536" y="1358753"/>
          <a:ext cx="8352928" cy="51675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9898"/>
                <a:gridCol w="201646"/>
                <a:gridCol w="2882396"/>
                <a:gridCol w="1601377"/>
                <a:gridCol w="1072293"/>
                <a:gridCol w="995702"/>
                <a:gridCol w="1459616"/>
              </a:tblGrid>
              <a:tr h="97331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600" dirty="0">
                          <a:effectLst/>
                        </a:rPr>
                        <a:t> </a:t>
                      </a:r>
                      <a:endParaRPr lang="ru-RU" sz="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Критерии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 младшая группа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Средняя группа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Старшая группа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marR="6299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Подготовительная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группа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</a:tr>
              <a:tr h="19988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%  проявления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976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1.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Художественно-эстетическое восприятие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18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</a:tr>
              <a:tr h="240021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2.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Проявление творчества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29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</a:tr>
              <a:tr h="240021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3.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Проявление инициативы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</a:tr>
              <a:tr h="385492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4.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Проявление самостоятельности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36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48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</a:tr>
              <a:tr h="385492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5.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Проявление индивидуальности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59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</a:tr>
              <a:tr h="399768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6.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Использование средств выразительности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</a:tr>
              <a:tr h="399768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7.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Освоение способов создания  изображения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28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</a:tr>
              <a:tr h="399768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8.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Видение художественных образов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19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39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46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</a:tr>
              <a:tr h="385492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9.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Планирование деятельности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18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28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70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</a:tr>
              <a:tr h="685793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10.</a:t>
                      </a:r>
                      <a:endParaRPr lang="ru-RU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Навыки и умение  владения инструментами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17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28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76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3" marR="36143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ctr"/>
            <a:r>
              <a:rPr lang="ru-RU" sz="1800" dirty="0">
                <a:effectLst/>
              </a:rPr>
              <a:t>Анализ  результативности   навыков и умений рисования  по группам</a:t>
            </a:r>
            <a:r>
              <a:rPr lang="ru-RU" sz="1800" dirty="0" smtClean="0">
                <a:effectLst/>
              </a:rPr>
              <a:t>:</a:t>
            </a:r>
            <a:endParaRPr lang="ru-RU" sz="32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1520" y="844933"/>
            <a:ext cx="82089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Подготовительный  этап: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87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2686718"/>
              </p:ext>
            </p:extLst>
          </p:nvPr>
        </p:nvGraphicFramePr>
        <p:xfrm>
          <a:off x="301818" y="764704"/>
          <a:ext cx="8374637" cy="58326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5625"/>
                <a:gridCol w="1922603"/>
                <a:gridCol w="1326889"/>
                <a:gridCol w="1466197"/>
                <a:gridCol w="1363062"/>
                <a:gridCol w="1860261"/>
              </a:tblGrid>
              <a:tr h="416618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Критерии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 младшая группа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Средняя группа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Старшая группа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Подготовительная</a:t>
                      </a:r>
                      <a:endParaRPr lang="ru-RU" sz="9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группа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</a:tr>
              <a:tr h="2083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%  проявления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4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Художественно-эстетическое восприятие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19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24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</a:tr>
              <a:tr h="4166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Проявление творчества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30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34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56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</a:tr>
              <a:tr h="4166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Проявление инициативы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34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</a:tr>
              <a:tr h="4166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Проявление самостоятельности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37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49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65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</a:tr>
              <a:tr h="4166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Проявление индивидуальности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54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</a:tr>
              <a:tr h="6249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Использование средств выразительности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53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</a:tr>
              <a:tr h="6249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Освоение способов создания  изображения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56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67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</a:tr>
              <a:tr h="6249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Видение художественных образов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49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62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</a:tr>
              <a:tr h="4166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Планирование деятельности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29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85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</a:tr>
              <a:tr h="6249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10.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Навыки и умение  владения инструментами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86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076" marR="56076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23528" y="261722"/>
            <a:ext cx="835292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Основной этап: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58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9003363"/>
              </p:ext>
            </p:extLst>
          </p:nvPr>
        </p:nvGraphicFramePr>
        <p:xfrm>
          <a:off x="323528" y="764704"/>
          <a:ext cx="8352929" cy="59681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4496"/>
                <a:gridCol w="1917620"/>
                <a:gridCol w="1323449"/>
                <a:gridCol w="1462396"/>
                <a:gridCol w="1359529"/>
                <a:gridCol w="1855439"/>
              </a:tblGrid>
              <a:tr h="475993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05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Критерии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 младшая группа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Средняя группа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Старшая группа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Подготовительная</a:t>
                      </a:r>
                      <a:endParaRPr lang="ru-RU" sz="105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группа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</a:tr>
              <a:tr h="1587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%  проявления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61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1.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Художественно-эстетическое восприятие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29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34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38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46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</a:tr>
              <a:tr h="3174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2.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Проявление творчества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33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37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38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56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</a:tr>
              <a:tr h="3174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3.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Проявление инициативы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28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39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48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64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</a:tr>
              <a:tr h="4761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4.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Проявление самостоятельности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32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39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49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66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</a:tr>
              <a:tr h="47599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5.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Проявление индивидуальности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35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48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53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65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</a:tr>
              <a:tr h="6364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6.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Использование средств выразительности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33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49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57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67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</a:tr>
              <a:tr h="6364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7.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Освоение способов создания  изображения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34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48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59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67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</a:tr>
              <a:tr h="4761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8.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Видение художественных образов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29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46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51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76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</a:tr>
              <a:tr h="3174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9.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Планирование деятельности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28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35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57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85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</a:tr>
              <a:tr h="6364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10.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Навыки и умение  владения инструментами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29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38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58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88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21" marR="43621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2" y="263351"/>
            <a:ext cx="842493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 Заключительный  этап: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75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404664"/>
            <a:ext cx="8280920" cy="5544616"/>
          </a:xfrm>
        </p:spPr>
        <p:txBody>
          <a:bodyPr/>
          <a:lstStyle/>
          <a:p>
            <a:r>
              <a:rPr lang="ru-RU" dirty="0"/>
              <a:t>Вывод:   проанализировав   результативность  навыков и умений рисования  по группам, занимающихся нетрадиционной техникой  рисования,  пришла к выводу, что наблюдается положительная динамика  у детей подготовительной группы, так как ими освоены многие виды техники нетрадиционного  рисования и более развита мелкая моторика пальцев. </a:t>
            </a:r>
          </a:p>
        </p:txBody>
      </p:sp>
    </p:spTree>
    <p:extLst>
      <p:ext uri="{BB962C8B-B14F-4D97-AF65-F5344CB8AC3E}">
        <p14:creationId xmlns:p14="http://schemas.microsoft.com/office/powerpoint/2010/main" val="193960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0533289"/>
              </p:ext>
            </p:extLst>
          </p:nvPr>
        </p:nvGraphicFramePr>
        <p:xfrm>
          <a:off x="395536" y="548680"/>
          <a:ext cx="8424936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94701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332656"/>
            <a:ext cx="8424936" cy="5976664"/>
          </a:xfrm>
        </p:spPr>
        <p:txBody>
          <a:bodyPr>
            <a:normAutofit fontScale="85000" lnSpcReduction="10000"/>
          </a:bodyPr>
          <a:lstStyle/>
          <a:p>
            <a:pPr marL="109728" indent="0">
              <a:buNone/>
            </a:pP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роведение 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занятий с использованием нетрадиционных техник способствует:</a:t>
            </a:r>
          </a:p>
          <a:p>
            <a:pPr marL="109728" indent="0">
              <a:buNone/>
            </a:pPr>
            <a:r>
              <a:rPr lang="ru-RU" b="1" smtClean="0"/>
              <a:t>-Снятию </a:t>
            </a:r>
            <a:r>
              <a:rPr lang="ru-RU" b="1" dirty="0"/>
              <a:t>детских страхов;  </a:t>
            </a:r>
            <a:endParaRPr lang="ru-RU" b="1" dirty="0" smtClean="0"/>
          </a:p>
          <a:p>
            <a:pPr marL="109728" indent="0">
              <a:buNone/>
            </a:pPr>
            <a:r>
              <a:rPr lang="ru-RU" b="1" dirty="0" smtClean="0"/>
              <a:t>-</a:t>
            </a:r>
            <a:r>
              <a:rPr lang="ru-RU" b="1" dirty="0"/>
              <a:t>Развивает уверенность в своих силах; -</a:t>
            </a:r>
            <a:endParaRPr lang="ru-RU" dirty="0"/>
          </a:p>
          <a:p>
            <a:pPr marL="109728" indent="0">
              <a:buNone/>
            </a:pPr>
            <a:r>
              <a:rPr lang="ru-RU" b="1" dirty="0"/>
              <a:t>Развивает пространственное мышление;</a:t>
            </a:r>
            <a:endParaRPr lang="ru-RU" dirty="0"/>
          </a:p>
          <a:p>
            <a:pPr marL="109728" indent="0">
              <a:buNone/>
            </a:pPr>
            <a:r>
              <a:rPr lang="ru-RU" b="1" dirty="0"/>
              <a:t>	</a:t>
            </a:r>
            <a:r>
              <a:rPr lang="ru-RU" b="1" dirty="0" smtClean="0"/>
              <a:t>Учит </a:t>
            </a:r>
            <a:r>
              <a:rPr lang="ru-RU" b="1" dirty="0"/>
              <a:t>детей свободно выражать свой замысел</a:t>
            </a:r>
            <a:endParaRPr lang="ru-RU" dirty="0"/>
          </a:p>
          <a:p>
            <a:pPr marL="109728" indent="0">
              <a:buNone/>
            </a:pPr>
            <a:r>
              <a:rPr lang="ru-RU" b="1" dirty="0" smtClean="0"/>
              <a:t>Побуждает </a:t>
            </a:r>
            <a:r>
              <a:rPr lang="ru-RU" b="1" dirty="0"/>
              <a:t>детей к творческим поискам и решениям;</a:t>
            </a:r>
            <a:endParaRPr lang="ru-RU" dirty="0"/>
          </a:p>
          <a:p>
            <a:pPr marL="109728" indent="0">
              <a:buNone/>
            </a:pPr>
            <a:r>
              <a:rPr lang="ru-RU" b="1" dirty="0" smtClean="0"/>
              <a:t>Учит </a:t>
            </a:r>
            <a:r>
              <a:rPr lang="ru-RU" b="1" dirty="0"/>
              <a:t>детей работать с разнообразным материалом; </a:t>
            </a:r>
            <a:endParaRPr lang="ru-RU" dirty="0"/>
          </a:p>
          <a:p>
            <a:pPr marL="109728" indent="0">
              <a:buNone/>
            </a:pPr>
            <a:r>
              <a:rPr lang="ru-RU" b="1" dirty="0"/>
              <a:t>Развивает чувство композиции, ритма,  колорита,  </a:t>
            </a:r>
            <a:r>
              <a:rPr lang="ru-RU" b="1" dirty="0" err="1"/>
              <a:t>цветовосприятия</a:t>
            </a:r>
            <a:r>
              <a:rPr lang="ru-RU" b="1" dirty="0"/>
              <a:t>;</a:t>
            </a:r>
            <a:endParaRPr lang="ru-RU" dirty="0"/>
          </a:p>
          <a:p>
            <a:pPr marL="109728" indent="0">
              <a:buNone/>
            </a:pPr>
            <a:r>
              <a:rPr lang="ru-RU" b="1" dirty="0" smtClean="0"/>
              <a:t>чувство </a:t>
            </a:r>
            <a:r>
              <a:rPr lang="ru-RU" b="1" dirty="0"/>
              <a:t>фактурности и объёмности;</a:t>
            </a:r>
            <a:endParaRPr lang="ru-RU" dirty="0"/>
          </a:p>
          <a:p>
            <a:pPr marL="109728" indent="0">
              <a:buNone/>
            </a:pPr>
            <a:r>
              <a:rPr lang="ru-RU" b="1" dirty="0" smtClean="0"/>
              <a:t>Развивает </a:t>
            </a:r>
            <a:r>
              <a:rPr lang="ru-RU" b="1" dirty="0"/>
              <a:t>мелкую моторику рук;</a:t>
            </a:r>
            <a:endParaRPr lang="ru-RU" dirty="0"/>
          </a:p>
          <a:p>
            <a:pPr marL="109728" indent="0">
              <a:buNone/>
            </a:pPr>
            <a:r>
              <a:rPr lang="ru-RU" b="1" dirty="0" smtClean="0"/>
              <a:t>Развивает </a:t>
            </a:r>
            <a:r>
              <a:rPr lang="ru-RU" b="1" dirty="0"/>
              <a:t>творческие способности, воображение и  полёт фантазии;</a:t>
            </a:r>
            <a:endParaRPr lang="ru-RU" dirty="0"/>
          </a:p>
          <a:p>
            <a:pPr marL="109728" indent="0">
              <a:buNone/>
            </a:pPr>
            <a:r>
              <a:rPr lang="ru-RU" b="1" dirty="0" smtClean="0"/>
              <a:t>Во </a:t>
            </a:r>
            <a:r>
              <a:rPr lang="ru-RU" b="1" dirty="0"/>
              <a:t>время работы дети получают эстетическое удовольствие.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661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424936" cy="5472608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solidFill>
                  <a:schemeClr val="tx1"/>
                </a:solidFill>
                <a:effectLst/>
              </a:rPr>
              <a:t>	В </a:t>
            </a:r>
            <a:r>
              <a:rPr lang="ru-RU" sz="2400" dirty="0">
                <a:solidFill>
                  <a:schemeClr val="tx1"/>
                </a:solidFill>
                <a:effectLst/>
              </a:rPr>
              <a:t>процессе нетрадиционного рисования ребёнок всесторонне развивается. </a:t>
            </a:r>
            <a:r>
              <a:rPr lang="ru-RU" sz="2400" dirty="0" smtClean="0">
                <a:solidFill>
                  <a:schemeClr val="tx1"/>
                </a:solidFill>
                <a:effectLst/>
              </a:rPr>
              <a:t>Такие </a:t>
            </a:r>
            <a:r>
              <a:rPr lang="ru-RU" sz="2400" dirty="0">
                <a:solidFill>
                  <a:schemeClr val="tx1"/>
                </a:solidFill>
                <a:effectLst/>
              </a:rPr>
              <a:t>занятия не утомляют дошкольников, у детей сохраняется высокая активность, работоспособность на протяжении всего времени, отведенного на выполнение задания. Нетрадиционные техники позволяют педагогу осуществлять индивидуальный подход к </a:t>
            </a:r>
            <a:r>
              <a:rPr lang="ru-RU" sz="2400" dirty="0" smtClean="0">
                <a:solidFill>
                  <a:schemeClr val="tx1"/>
                </a:solidFill>
                <a:effectLst/>
              </a:rPr>
              <a:t>детям</a:t>
            </a:r>
            <a:r>
              <a:rPr lang="ru-RU" sz="2400" dirty="0">
                <a:solidFill>
                  <a:schemeClr val="tx1"/>
                </a:solidFill>
                <a:effectLst/>
              </a:rPr>
              <a:t>, учитывать их желание, интерес. Их использование способствует интеллектуальному развитию ребенка, коррекции психических процессов и личностной сферы дошкольников</a:t>
            </a:r>
            <a:r>
              <a:rPr lang="ru-RU" sz="2400" dirty="0" smtClean="0">
                <a:solidFill>
                  <a:schemeClr val="tx1"/>
                </a:solidFill>
                <a:effectLst/>
              </a:rPr>
              <a:t>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77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5458611"/>
          </a:xfrm>
        </p:spPr>
        <p:txBody>
          <a:bodyPr/>
          <a:lstStyle/>
          <a:p>
            <a:pPr marL="109728" indent="0" algn="just">
              <a:buNone/>
            </a:pPr>
            <a:r>
              <a:rPr lang="ru-RU" sz="2400" b="1" dirty="0" smtClean="0"/>
              <a:t>	</a:t>
            </a:r>
            <a:r>
              <a:rPr lang="ru-RU" sz="2400" dirty="0" smtClean="0"/>
              <a:t>Многие виды нетрадиционного рисования</a:t>
            </a:r>
            <a:r>
              <a:rPr lang="ru-RU" sz="2400" dirty="0"/>
              <a:t>,  способствуют повышению уровня развития зрительно-моторной координации (например, рисование по стеклу, роспись ткани, рисование мелом по бархатной бумаге и т.д</a:t>
            </a:r>
            <a:r>
              <a:rPr lang="ru-RU" sz="2400" dirty="0" smtClean="0"/>
              <a:t>.), а также координации </a:t>
            </a:r>
            <a:r>
              <a:rPr lang="ru-RU" sz="2400" dirty="0"/>
              <a:t>мелкой моторики пальцев </a:t>
            </a:r>
            <a:r>
              <a:rPr lang="ru-RU" sz="2400" dirty="0" smtClean="0"/>
              <a:t>рук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7919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02627"/>
          </a:xfrm>
        </p:spPr>
        <p:txBody>
          <a:bodyPr>
            <a:normAutofit fontScale="92500"/>
          </a:bodyPr>
          <a:lstStyle/>
          <a:p>
            <a:pPr algn="just"/>
            <a:r>
              <a:rPr lang="ru-RU" b="1" dirty="0"/>
              <a:t>Цель моей работы</a:t>
            </a:r>
            <a:r>
              <a:rPr lang="ru-RU" dirty="0"/>
              <a:t> – </a:t>
            </a:r>
            <a:r>
              <a:rPr lang="ru-RU" b="1" i="1" dirty="0"/>
              <a:t>создать педагогические условия для развития творческого воображения детей через использование нетрадиционных техник и приемов рисования.</a:t>
            </a:r>
            <a:endParaRPr lang="ru-RU" i="1" dirty="0"/>
          </a:p>
          <a:p>
            <a:pPr marL="109728" indent="0" algn="just">
              <a:buNone/>
            </a:pPr>
            <a:r>
              <a:rPr lang="ru-RU" b="1" dirty="0"/>
              <a:t>Изучив работы различных авторов, я нашла очень много интересных идей и поставила перед собой следующие задачи:</a:t>
            </a:r>
            <a:endParaRPr lang="ru-RU" dirty="0"/>
          </a:p>
          <a:p>
            <a:pPr lvl="0" algn="just"/>
            <a:r>
              <a:rPr lang="ru-RU" b="1" i="1" dirty="0" smtClean="0"/>
              <a:t>Сформировать </a:t>
            </a:r>
            <a:r>
              <a:rPr lang="ru-RU" b="1" i="1" dirty="0"/>
              <a:t>у детей технические навыки рисования.</a:t>
            </a:r>
            <a:endParaRPr lang="ru-RU" i="1" dirty="0"/>
          </a:p>
          <a:p>
            <a:pPr lvl="0" algn="just"/>
            <a:r>
              <a:rPr lang="ru-RU" b="1" i="1" dirty="0"/>
              <a:t>Познакомить детей с различными нетрадиционными техниками рисования.</a:t>
            </a:r>
            <a:endParaRPr lang="ru-RU" i="1" dirty="0"/>
          </a:p>
          <a:p>
            <a:pPr lvl="0" algn="just"/>
            <a:r>
              <a:rPr lang="ru-RU" b="1" i="1" dirty="0"/>
              <a:t>Научить создавать свой неповторимый образ, используя различные техники рисования.</a:t>
            </a:r>
            <a:endParaRPr lang="ru-RU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872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6264696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ru-RU" b="1" dirty="0"/>
              <a:t>Изучила  опыт работы: </a:t>
            </a:r>
            <a:endParaRPr lang="ru-RU" dirty="0"/>
          </a:p>
          <a:p>
            <a:pPr marL="109728" indent="0">
              <a:buNone/>
            </a:pPr>
            <a:r>
              <a:rPr lang="ru-RU" b="1" dirty="0" err="1"/>
              <a:t>И.А.Лыкова</a:t>
            </a:r>
            <a:r>
              <a:rPr lang="ru-RU" b="1" dirty="0"/>
              <a:t> «Программа художественного воспитания, обучения и развития детей 2-7 лет. «Цветные ладошки»;</a:t>
            </a:r>
            <a:endParaRPr lang="ru-RU" dirty="0"/>
          </a:p>
          <a:p>
            <a:pPr marL="109728" indent="0">
              <a:buNone/>
            </a:pPr>
            <a:r>
              <a:rPr lang="ru-RU" b="1" dirty="0" err="1" smtClean="0"/>
              <a:t>А.В.Никитина</a:t>
            </a:r>
            <a:r>
              <a:rPr lang="ru-RU" b="1" dirty="0" smtClean="0"/>
              <a:t> </a:t>
            </a:r>
            <a:r>
              <a:rPr lang="ru-RU" b="1" dirty="0"/>
              <a:t>«Нетрадиционные техники рисования»;</a:t>
            </a:r>
            <a:endParaRPr lang="ru-RU" dirty="0"/>
          </a:p>
          <a:p>
            <a:pPr marL="109728" indent="0">
              <a:buNone/>
            </a:pPr>
            <a:r>
              <a:rPr lang="ru-RU" b="1" dirty="0" smtClean="0"/>
              <a:t>Г.Н</a:t>
            </a:r>
            <a:r>
              <a:rPr lang="ru-RU" b="1" dirty="0"/>
              <a:t>. Давыдова «Нетрадиционные техники рисования»;</a:t>
            </a:r>
            <a:endParaRPr lang="ru-RU" dirty="0"/>
          </a:p>
          <a:p>
            <a:pPr marL="109728" indent="0">
              <a:buNone/>
            </a:pPr>
            <a:r>
              <a:rPr lang="ru-RU" b="1" dirty="0" smtClean="0"/>
              <a:t>Р.Г</a:t>
            </a:r>
            <a:r>
              <a:rPr lang="ru-RU" b="1" dirty="0"/>
              <a:t>. Казакова «Занятия по рисованию с дошкольниками».                                                                                                                </a:t>
            </a:r>
            <a:endParaRPr lang="ru-RU" dirty="0"/>
          </a:p>
          <a:p>
            <a:pPr marL="109728" indent="0" algn="just">
              <a:buNone/>
            </a:pPr>
            <a:r>
              <a:rPr lang="ru-RU" b="1" dirty="0"/>
              <a:t>	</a:t>
            </a:r>
            <a:r>
              <a:rPr lang="ru-RU" b="1" dirty="0" smtClean="0"/>
              <a:t>На подготовительном этапе </a:t>
            </a:r>
            <a:r>
              <a:rPr lang="ru-RU" b="1" dirty="0"/>
              <a:t>познакомилась с методической литературой  различных авторов, таких как пособие А.В. Никитиной «Нетрадиционные техники рисования в детском саду», И.А. Лыковой - «Методическое пособие для специалистов дошкольных образовательных учреждений», Т.Н. </a:t>
            </a:r>
            <a:r>
              <a:rPr lang="ru-RU" b="1" dirty="0" err="1"/>
              <a:t>Дороновой</a:t>
            </a:r>
            <a:r>
              <a:rPr lang="ru-RU" b="1" dirty="0"/>
              <a:t>  - «Природа, искусство и изобразительная деятельность детей» Р.Г. Казаковой «Изобразительная деятельность в детском саду».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476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+mj-lt"/>
              </a:rPr>
              <a:t>1. Подготовительный- ознакомительный</a:t>
            </a:r>
          </a:p>
          <a:p>
            <a:r>
              <a:rPr lang="ru-RU" dirty="0" smtClean="0">
                <a:latin typeface="+mj-lt"/>
              </a:rPr>
              <a:t>2. </a:t>
            </a:r>
            <a:r>
              <a:rPr lang="ru-RU" sz="2400" b="1" dirty="0">
                <a:latin typeface="+mj-lt"/>
              </a:rPr>
              <a:t>На втором этапе - репродуктивном поставила задачу: познакомить детей с различными средствами  выразительности</a:t>
            </a:r>
            <a:r>
              <a:rPr lang="ru-RU" sz="2400" dirty="0">
                <a:latin typeface="+mj-lt"/>
              </a:rPr>
              <a:t>.</a:t>
            </a:r>
          </a:p>
          <a:p>
            <a:r>
              <a:rPr lang="ru-RU" dirty="0" smtClean="0">
                <a:latin typeface="+mj-lt"/>
              </a:rPr>
              <a:t>3. </a:t>
            </a:r>
            <a:r>
              <a:rPr lang="ru-RU" sz="2400" b="1" dirty="0">
                <a:latin typeface="+mj-lt"/>
              </a:rPr>
              <a:t>Третий этап - конструктивный.</a:t>
            </a:r>
            <a:endParaRPr lang="ru-RU" sz="2400" dirty="0">
              <a:latin typeface="+mj-lt"/>
            </a:endParaRPr>
          </a:p>
          <a:p>
            <a:r>
              <a:rPr lang="ru-RU" sz="2400" b="1" dirty="0">
                <a:latin typeface="+mj-lt"/>
              </a:rPr>
              <a:t>Задача этого этапа научить детей выполнять коллективные работы, организовывать совместную деятельность( друг с другом, с воспитателем )</a:t>
            </a:r>
            <a:endParaRPr lang="ru-RU" sz="2400" dirty="0">
              <a:latin typeface="+mj-lt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750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/>
              <a:t>1.</a:t>
            </a:r>
            <a:r>
              <a:rPr lang="ru-RU" dirty="0"/>
              <a:t> </a:t>
            </a:r>
            <a:r>
              <a:rPr lang="ru-RU" b="1" dirty="0"/>
              <a:t>Печать от руки</a:t>
            </a:r>
            <a:endParaRPr lang="ru-RU" dirty="0"/>
          </a:p>
          <a:p>
            <a:r>
              <a:rPr lang="ru-RU" b="1" dirty="0"/>
              <a:t>2</a:t>
            </a:r>
            <a:r>
              <a:rPr lang="ru-RU" dirty="0"/>
              <a:t>. </a:t>
            </a:r>
            <a:r>
              <a:rPr lang="ru-RU" b="1" dirty="0"/>
              <a:t>Использование печатки</a:t>
            </a:r>
            <a:endParaRPr lang="ru-RU" dirty="0"/>
          </a:p>
          <a:p>
            <a:r>
              <a:rPr lang="ru-RU" b="1" dirty="0"/>
              <a:t>3. Рисование </a:t>
            </a:r>
            <a:r>
              <a:rPr lang="ru-RU" b="1" dirty="0" smtClean="0"/>
              <a:t>пёрышком</a:t>
            </a:r>
          </a:p>
          <a:p>
            <a:r>
              <a:rPr lang="ru-RU" b="1" dirty="0"/>
              <a:t>4.</a:t>
            </a:r>
            <a:r>
              <a:rPr lang="ru-RU" dirty="0"/>
              <a:t> </a:t>
            </a:r>
            <a:r>
              <a:rPr lang="ru-RU" b="1" dirty="0"/>
              <a:t>Рисование пальцем.</a:t>
            </a:r>
            <a:endParaRPr lang="ru-RU" dirty="0"/>
          </a:p>
          <a:p>
            <a:r>
              <a:rPr lang="ru-RU" b="1" dirty="0"/>
              <a:t>5. Монотипия</a:t>
            </a:r>
            <a:r>
              <a:rPr lang="ru-RU" dirty="0"/>
              <a:t>.</a:t>
            </a:r>
          </a:p>
          <a:p>
            <a:r>
              <a:rPr lang="ru-RU" b="1" dirty="0"/>
              <a:t>6. Рисование по трафарету тампоном</a:t>
            </a:r>
            <a:r>
              <a:rPr lang="ru-RU" dirty="0"/>
              <a:t>.</a:t>
            </a:r>
          </a:p>
          <a:p>
            <a:r>
              <a:rPr lang="ru-RU" b="1" dirty="0"/>
              <a:t>7. Рисование методом тычка</a:t>
            </a:r>
            <a:r>
              <a:rPr lang="ru-RU" dirty="0"/>
              <a:t>.</a:t>
            </a:r>
          </a:p>
          <a:p>
            <a:r>
              <a:rPr lang="ru-RU" b="1" dirty="0"/>
              <a:t>8. </a:t>
            </a:r>
            <a:r>
              <a:rPr lang="ru-RU" b="1" dirty="0" err="1"/>
              <a:t>Кляксография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b="1" dirty="0"/>
              <a:t>9. </a:t>
            </a:r>
            <a:r>
              <a:rPr lang="ru-RU" b="1" dirty="0" err="1"/>
              <a:t>Набрызг</a:t>
            </a:r>
            <a:r>
              <a:rPr lang="ru-RU" b="1" dirty="0"/>
              <a:t>.</a:t>
            </a:r>
            <a:endParaRPr lang="ru-RU" dirty="0"/>
          </a:p>
          <a:p>
            <a:r>
              <a:rPr lang="ru-RU" b="1" dirty="0"/>
              <a:t>10. </a:t>
            </a:r>
            <a:r>
              <a:rPr lang="ru-RU" b="1" dirty="0" err="1"/>
              <a:t>Граттаж</a:t>
            </a:r>
            <a:r>
              <a:rPr lang="ru-RU" b="1" dirty="0"/>
              <a:t>.</a:t>
            </a:r>
            <a:endParaRPr lang="ru-RU" dirty="0"/>
          </a:p>
          <a:p>
            <a:r>
              <a:rPr lang="ru-RU" b="1" dirty="0"/>
              <a:t>11. Рисование мыльными пузырями</a:t>
            </a:r>
            <a:r>
              <a:rPr lang="ru-RU" dirty="0"/>
              <a:t>.</a:t>
            </a:r>
          </a:p>
          <a:p>
            <a:r>
              <a:rPr lang="ru-RU" b="1" dirty="0"/>
              <a:t>12. Рисование мятой бумагой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13.</a:t>
            </a:r>
            <a:r>
              <a:rPr lang="ru-RU" dirty="0"/>
              <a:t> </a:t>
            </a:r>
            <a:r>
              <a:rPr lang="ru-RU" b="1" dirty="0"/>
              <a:t>Вместо кисти – дырокол.</a:t>
            </a:r>
            <a:endParaRPr lang="ru-RU" dirty="0"/>
          </a:p>
          <a:p>
            <a:r>
              <a:rPr lang="ru-RU" b="1" dirty="0"/>
              <a:t>14.</a:t>
            </a:r>
            <a:r>
              <a:rPr lang="ru-RU" dirty="0"/>
              <a:t> </a:t>
            </a:r>
            <a:r>
              <a:rPr lang="ru-RU" b="1" dirty="0" err="1"/>
              <a:t>Ниткография</a:t>
            </a:r>
            <a:r>
              <a:rPr lang="ru-RU" dirty="0"/>
              <a:t>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effectLst/>
              </a:rPr>
              <a:t>Методы </a:t>
            </a:r>
            <a:r>
              <a:rPr lang="ru-RU" dirty="0">
                <a:effectLst/>
              </a:rPr>
              <a:t>и </a:t>
            </a:r>
            <a:r>
              <a:rPr lang="ru-RU" dirty="0" smtClean="0">
                <a:effectLst/>
              </a:rPr>
              <a:t>приёмы </a:t>
            </a:r>
            <a:r>
              <a:rPr lang="ru-RU" dirty="0">
                <a:effectLst/>
              </a:rPr>
              <a:t>нетрадиционного рисования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515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6120680"/>
          </a:xfrm>
        </p:spPr>
        <p:txBody>
          <a:bodyPr>
            <a:normAutofit fontScale="47500" lnSpcReduction="20000"/>
          </a:bodyPr>
          <a:lstStyle/>
          <a:p>
            <a:pPr marL="109728" indent="0">
              <a:buNone/>
            </a:pP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 детьми младшего дошкольного возраста рекомендуется использовать:</a:t>
            </a:r>
          </a:p>
          <a:p>
            <a:pPr lvl="0"/>
            <a:r>
              <a:rPr lang="ru-RU" b="1" dirty="0"/>
              <a:t>рисование пальчиками; </a:t>
            </a:r>
            <a:endParaRPr lang="ru-RU" dirty="0"/>
          </a:p>
          <a:p>
            <a:pPr lvl="0"/>
            <a:r>
              <a:rPr lang="ru-RU" b="1" dirty="0"/>
              <a:t>оттиск печатками из картофеля; </a:t>
            </a:r>
            <a:endParaRPr lang="ru-RU" dirty="0"/>
          </a:p>
          <a:p>
            <a:pPr lvl="0"/>
            <a:r>
              <a:rPr lang="ru-RU" b="1" dirty="0"/>
              <a:t>рисование ладошками. </a:t>
            </a:r>
            <a:endParaRPr lang="ru-RU" dirty="0"/>
          </a:p>
          <a:p>
            <a:pPr marL="109728" indent="0">
              <a:buNone/>
            </a:pP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Детей среднего дошкольного возраста можно знакомить с более сложными техниками:</a:t>
            </a:r>
          </a:p>
          <a:p>
            <a:pPr lvl="0"/>
            <a:r>
              <a:rPr lang="ru-RU" b="1" dirty="0"/>
              <a:t>тычок жесткой полусухой кистью. </a:t>
            </a:r>
            <a:endParaRPr lang="ru-RU" dirty="0"/>
          </a:p>
          <a:p>
            <a:pPr lvl="0"/>
            <a:r>
              <a:rPr lang="ru-RU" b="1" dirty="0"/>
              <a:t>печать поролоном; </a:t>
            </a:r>
            <a:endParaRPr lang="ru-RU" dirty="0"/>
          </a:p>
          <a:p>
            <a:pPr lvl="0"/>
            <a:r>
              <a:rPr lang="ru-RU" b="1" dirty="0"/>
              <a:t>печать пробками; </a:t>
            </a:r>
            <a:endParaRPr lang="ru-RU" dirty="0"/>
          </a:p>
          <a:p>
            <a:pPr lvl="0"/>
            <a:r>
              <a:rPr lang="ru-RU" b="1" dirty="0"/>
              <a:t>восковые мелки + акварель; </a:t>
            </a:r>
            <a:endParaRPr lang="ru-RU" dirty="0"/>
          </a:p>
          <a:p>
            <a:pPr lvl="0"/>
            <a:r>
              <a:rPr lang="ru-RU" b="1" dirty="0"/>
              <a:t>свеча + акварель; </a:t>
            </a:r>
            <a:endParaRPr lang="ru-RU" dirty="0"/>
          </a:p>
          <a:p>
            <a:pPr lvl="0"/>
            <a:r>
              <a:rPr lang="ru-RU" b="1" dirty="0"/>
              <a:t>отпечатки листьев; </a:t>
            </a:r>
            <a:endParaRPr lang="ru-RU" dirty="0"/>
          </a:p>
          <a:p>
            <a:pPr lvl="0"/>
            <a:r>
              <a:rPr lang="ru-RU" b="1" dirty="0"/>
              <a:t>рисунки из ладошки; </a:t>
            </a:r>
            <a:endParaRPr lang="ru-RU" dirty="0"/>
          </a:p>
          <a:p>
            <a:pPr lvl="0"/>
            <a:r>
              <a:rPr lang="ru-RU" b="1" dirty="0"/>
              <a:t>рисование ватными палочками; </a:t>
            </a:r>
            <a:endParaRPr lang="ru-RU" dirty="0"/>
          </a:p>
          <a:p>
            <a:pPr lvl="0"/>
            <a:r>
              <a:rPr lang="ru-RU" b="1" dirty="0"/>
              <a:t>волшебные веревочки. </a:t>
            </a:r>
            <a:endParaRPr lang="ru-RU" dirty="0"/>
          </a:p>
          <a:p>
            <a:pPr marL="109728" indent="0">
              <a:buNone/>
            </a:pP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 в старшем дошкольном возрасте дети могу освоить еще более трудные методы и техники:</a:t>
            </a:r>
          </a:p>
          <a:p>
            <a:pPr lvl="0"/>
            <a:r>
              <a:rPr lang="ru-RU" b="1" dirty="0"/>
              <a:t>рисование песком; </a:t>
            </a:r>
            <a:endParaRPr lang="ru-RU" dirty="0"/>
          </a:p>
          <a:p>
            <a:pPr lvl="0"/>
            <a:r>
              <a:rPr lang="ru-RU" b="1" dirty="0"/>
              <a:t>рисование мыльными пузырями; </a:t>
            </a:r>
            <a:endParaRPr lang="ru-RU" dirty="0"/>
          </a:p>
          <a:p>
            <a:pPr lvl="0"/>
            <a:r>
              <a:rPr lang="ru-RU" b="1" dirty="0"/>
              <a:t>рисование мятой бумагой; </a:t>
            </a:r>
            <a:endParaRPr lang="ru-RU" dirty="0"/>
          </a:p>
          <a:p>
            <a:pPr lvl="0"/>
            <a:r>
              <a:rPr lang="ru-RU" b="1" dirty="0" err="1"/>
              <a:t>кляксография</a:t>
            </a:r>
            <a:r>
              <a:rPr lang="ru-RU" b="1" dirty="0"/>
              <a:t> с трубочкой; </a:t>
            </a:r>
            <a:endParaRPr lang="ru-RU" dirty="0"/>
          </a:p>
          <a:p>
            <a:pPr lvl="0"/>
            <a:r>
              <a:rPr lang="ru-RU" b="1" dirty="0"/>
              <a:t>монотипия пейзажная; </a:t>
            </a:r>
            <a:endParaRPr lang="ru-RU" dirty="0"/>
          </a:p>
          <a:p>
            <a:pPr lvl="0"/>
            <a:r>
              <a:rPr lang="ru-RU" b="1" dirty="0"/>
              <a:t>печать по трафарету; </a:t>
            </a:r>
            <a:endParaRPr lang="ru-RU" dirty="0"/>
          </a:p>
          <a:p>
            <a:pPr lvl="0"/>
            <a:r>
              <a:rPr lang="ru-RU" b="1" dirty="0"/>
              <a:t>монотипия предметная; </a:t>
            </a:r>
            <a:endParaRPr lang="ru-RU" dirty="0"/>
          </a:p>
          <a:p>
            <a:pPr lvl="0"/>
            <a:r>
              <a:rPr lang="ru-RU" b="1" dirty="0" err="1"/>
              <a:t>кляксография</a:t>
            </a:r>
            <a:r>
              <a:rPr lang="ru-RU" b="1" dirty="0"/>
              <a:t> обычная; </a:t>
            </a:r>
            <a:endParaRPr lang="ru-RU" dirty="0"/>
          </a:p>
          <a:p>
            <a:pPr lvl="0"/>
            <a:r>
              <a:rPr lang="ru-RU" b="1" dirty="0" err="1"/>
              <a:t>пластилинография</a:t>
            </a:r>
            <a:r>
              <a:rPr lang="ru-RU" b="1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703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6264696"/>
          </a:xfrm>
        </p:spPr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ru-RU" b="1" dirty="0"/>
              <a:t>Мною были использованы следующие средства</a:t>
            </a:r>
            <a:br>
              <a:rPr lang="ru-RU" b="1" dirty="0"/>
            </a:br>
            <a:r>
              <a:rPr lang="ru-RU" b="1" dirty="0"/>
              <a:t>  - совместная деятельность воспитателя с детьми,</a:t>
            </a:r>
            <a:br>
              <a:rPr lang="ru-RU" b="1" dirty="0"/>
            </a:br>
            <a:r>
              <a:rPr lang="ru-RU" b="1" dirty="0"/>
              <a:t>  - самостоятельная деятельность детей.</a:t>
            </a:r>
            <a:br>
              <a:rPr lang="ru-RU" b="1" dirty="0"/>
            </a:br>
            <a:r>
              <a:rPr lang="ru-RU" b="1" dirty="0"/>
              <a:t>Применяла такие методы: информационный словесный, практический.</a:t>
            </a:r>
            <a:br>
              <a:rPr lang="ru-RU" b="1" dirty="0"/>
            </a:br>
            <a:r>
              <a:rPr lang="ru-RU" b="1" dirty="0"/>
              <a:t>Информационный метод включает следующий прием:</a:t>
            </a:r>
            <a:br>
              <a:rPr lang="ru-RU" b="1" dirty="0"/>
            </a:br>
            <a:r>
              <a:rPr lang="ru-RU" b="1" dirty="0"/>
              <a:t>    - рассматривание</a:t>
            </a:r>
            <a:br>
              <a:rPr lang="ru-RU" b="1" dirty="0"/>
            </a:br>
            <a:r>
              <a:rPr lang="ru-RU" b="1" dirty="0"/>
              <a:t>    - наблюдение</a:t>
            </a:r>
            <a:br>
              <a:rPr lang="ru-RU" b="1" dirty="0"/>
            </a:br>
            <a:r>
              <a:rPr lang="ru-RU" b="1" dirty="0"/>
              <a:t>    - экскурсия</a:t>
            </a:r>
            <a:br>
              <a:rPr lang="ru-RU" b="1" dirty="0"/>
            </a:br>
            <a:r>
              <a:rPr lang="ru-RU" b="1" dirty="0"/>
              <a:t>    - образец воспитателя</a:t>
            </a:r>
            <a:br>
              <a:rPr lang="ru-RU" b="1" dirty="0"/>
            </a:br>
            <a:r>
              <a:rPr lang="ru-RU" b="1" dirty="0"/>
              <a:t>    - показ воспитателя</a:t>
            </a:r>
            <a:br>
              <a:rPr lang="ru-RU" b="1" dirty="0"/>
            </a:br>
            <a:r>
              <a:rPr lang="ru-RU" b="1" dirty="0"/>
              <a:t>Словесный метод включает в себя</a:t>
            </a:r>
            <a:br>
              <a:rPr lang="ru-RU" b="1" dirty="0"/>
            </a:br>
            <a:r>
              <a:rPr lang="ru-RU" b="1" dirty="0"/>
              <a:t>    - беседу</a:t>
            </a:r>
            <a:br>
              <a:rPr lang="ru-RU" b="1" dirty="0"/>
            </a:br>
            <a:r>
              <a:rPr lang="ru-RU" b="1" dirty="0"/>
              <a:t>    - рассказ</a:t>
            </a:r>
            <a:br>
              <a:rPr lang="ru-RU" b="1" dirty="0"/>
            </a:br>
            <a:r>
              <a:rPr lang="ru-RU" b="1" dirty="0"/>
              <a:t>    - использование образцов педагога</a:t>
            </a:r>
            <a:br>
              <a:rPr lang="ru-RU" b="1" dirty="0"/>
            </a:br>
            <a:r>
              <a:rPr lang="ru-RU" b="1" dirty="0"/>
              <a:t>    - художественное слово</a:t>
            </a:r>
            <a:br>
              <a:rPr lang="ru-RU" b="1" dirty="0"/>
            </a:br>
            <a:r>
              <a:rPr lang="ru-RU" b="1" dirty="0"/>
              <a:t>Практический метод – это метод направленный на закрепление знаний и навыков детей. Это метод упражнений, доводящих навык до автоматизма, он включает в себя прием повтора работы на черновиках, выполнение формообразующих движений рукой.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097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220</TotalTime>
  <Words>779</Words>
  <Application>Microsoft Office PowerPoint</Application>
  <PresentationFormat>Экран (4:3)</PresentationFormat>
  <Paragraphs>290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Arial</vt:lpstr>
      <vt:lpstr>Calibri</vt:lpstr>
      <vt:lpstr>Lucida Sans Unicode</vt:lpstr>
      <vt:lpstr>Times New Roman</vt:lpstr>
      <vt:lpstr>Verdana</vt:lpstr>
      <vt:lpstr>Wingdings 2</vt:lpstr>
      <vt:lpstr>Wingdings 3</vt:lpstr>
      <vt:lpstr>Открытая</vt:lpstr>
      <vt:lpstr>Тема:   "Нетрадиционные техники  рисования в ДОУ  и их роль  в развитии детей  дошкольного возраста".</vt:lpstr>
      <vt:lpstr> В процессе нетрадиционного рисования ребёнок всесторонне развивается. Такие занятия не утомляют дошкольников, у детей сохраняется высокая активность, работоспособность на протяжении всего времени, отведенного на выполнение задания. Нетрадиционные техники позволяют педагогу осуществлять индивидуальный подход к детям, учитывать их желание, интерес. Их использование способствует интеллектуальному развитию ребенка, коррекции психических процессов и личностной сферы дошкольников.</vt:lpstr>
      <vt:lpstr>Презентация PowerPoint</vt:lpstr>
      <vt:lpstr>Презентация PowerPoint</vt:lpstr>
      <vt:lpstr>Презентация PowerPoint</vt:lpstr>
      <vt:lpstr>Этапы:</vt:lpstr>
      <vt:lpstr>Методы и приёмы нетрадиционного рисования</vt:lpstr>
      <vt:lpstr>Презентация PowerPoint</vt:lpstr>
      <vt:lpstr>Презентация PowerPoint</vt:lpstr>
      <vt:lpstr>Анализ  результативности   навыков и умений рисования  по группам: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  "Нетрадиционные техники  рисования в ДОУ  и их роль  в развитии детей  дошкольного возраста".</dc:title>
  <dc:creator>Мама</dc:creator>
  <cp:lastModifiedBy>1</cp:lastModifiedBy>
  <cp:revision>34</cp:revision>
  <dcterms:created xsi:type="dcterms:W3CDTF">2013-10-27T11:52:14Z</dcterms:created>
  <dcterms:modified xsi:type="dcterms:W3CDTF">2016-02-28T08:30:49Z</dcterms:modified>
</cp:coreProperties>
</file>