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60" r:id="rId5"/>
    <p:sldId id="256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167BDF-0A31-4A32-9037-B6FA68B8A6B4}" type="datetimeFigureOut">
              <a:rPr lang="ru-RU" smtClean="0"/>
              <a:t>29.02.2016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714BBF-5673-4C20-A3B5-E30F9A419D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9516" y="154990"/>
            <a:ext cx="5514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Monotype Corsiva" pitchFamily="66" charset="0"/>
              </a:rPr>
              <a:t>М.Ю. Лермонтов «Дары Терека»</a:t>
            </a:r>
            <a:endParaRPr lang="ru-RU" sz="3200" b="1" i="1" dirty="0"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3100" y="983335"/>
            <a:ext cx="4831890" cy="57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9842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4" y="44301"/>
            <a:ext cx="4200401" cy="272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4301"/>
            <a:ext cx="4410050" cy="266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1025" y="27089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М. Лермонтов, 1825год. 13 июня. На Горячих водах</a:t>
            </a:r>
            <a:endParaRPr lang="ru-RU" sz="1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80" y="3212976"/>
            <a:ext cx="4209157" cy="343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5574" y="2847420"/>
            <a:ext cx="3951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Лермонтов М. Ю. Вид Пятигорска, 1837</a:t>
            </a:r>
            <a:endParaRPr lang="ru-RU" sz="1600" dirty="0"/>
          </a:p>
        </p:txBody>
      </p:sp>
      <p:pic>
        <p:nvPicPr>
          <p:cNvPr id="1031" name="Picture 7" descr="00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016697"/>
            <a:ext cx="432048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5961" y="62373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Лермонтов М. Ю. Развалины близ селения </a:t>
            </a:r>
            <a:r>
              <a:rPr lang="ru-RU" sz="1400" dirty="0" err="1" smtClean="0"/>
              <a:t>Караагач</a:t>
            </a:r>
            <a:r>
              <a:rPr lang="ru-RU" sz="1400" dirty="0" smtClean="0"/>
              <a:t> в Кахетии, 1837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549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7537"/>
            <a:ext cx="3816424" cy="327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884" y="3256020"/>
            <a:ext cx="39196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Лермонтов М. Ю. Крестовая гора, 1837</a:t>
            </a:r>
            <a:endParaRPr lang="ru-RU" sz="1600" dirty="0"/>
          </a:p>
        </p:txBody>
      </p:sp>
      <p:pic>
        <p:nvPicPr>
          <p:cNvPr id="2052" name="Picture 4" descr="&amp;Lcy;&amp;iecy;&amp;rcy;&amp;mcy;&amp;ocy;&amp;ncy;&amp;tcy;&amp;ocy;&amp;vcy; &amp;Mcy;. &amp;YUcy;.  &amp;Vcy;&amp;ocy;&amp;iecy;&amp;ncy;&amp;ncy;&amp;ocy;-&amp;gcy;&amp;rcy;&amp;ucy;&amp;zcy;&amp;icy;&amp;ncy;&amp;scy;&amp;kcy;&amp;acy;&amp;yacy; &amp;dcy;&amp;ocy;&amp;rcy;&amp;ocy;&amp;gcy;&amp;acy; &amp;bcy;&amp;lcy;&amp;icy;&amp;zcy; &amp;Mcy;&amp;tscy;&amp;khcy;&amp;iecy;&amp;tcy;&amp;acy;.  (&amp;Kcy;&amp;acy;&amp;vcy;&amp;kcy;&amp;acy;&amp;zcy;&amp;scy;&amp;kcy;&amp;icy;&amp;jcy; &amp;vcy;&amp;icy;&amp;dcy; &amp;scy; &amp;scy;&amp;acy;&amp;kcy;&amp;lcy;&amp;iecy;&amp;jcy;),1837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5779" y="101798"/>
            <a:ext cx="4873412" cy="31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51730" y="32560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Лермонтов М. Ю. Военно-грузинская дорога близ Мцхета. (Кавказский вид с саклей),1837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8170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«Утёс»</a:t>
            </a:r>
            <a:endParaRPr lang="ru-RU" sz="1600" dirty="0"/>
          </a:p>
          <a:p>
            <a:r>
              <a:rPr lang="ru-RU" sz="1600" dirty="0"/>
              <a:t>Ночевала тучка золотая</a:t>
            </a:r>
            <a:br>
              <a:rPr lang="ru-RU" sz="1600" dirty="0"/>
            </a:br>
            <a:r>
              <a:rPr lang="ru-RU" sz="1600" dirty="0"/>
              <a:t>На груди утеса-великана;</a:t>
            </a:r>
            <a:br>
              <a:rPr lang="ru-RU" sz="1600" dirty="0"/>
            </a:br>
            <a:r>
              <a:rPr lang="ru-RU" sz="1600" dirty="0"/>
              <a:t>Утром в путь она умчалась рано,</a:t>
            </a:r>
            <a:br>
              <a:rPr lang="ru-RU" sz="1600" dirty="0"/>
            </a:br>
            <a:r>
              <a:rPr lang="ru-RU" sz="1600" dirty="0"/>
              <a:t>По лазури весело играя; </a:t>
            </a:r>
          </a:p>
          <a:p>
            <a:r>
              <a:rPr lang="ru-RU" sz="1600" dirty="0"/>
              <a:t>Но остался влажный след в морщине</a:t>
            </a:r>
            <a:br>
              <a:rPr lang="ru-RU" sz="1600" dirty="0"/>
            </a:br>
            <a:r>
              <a:rPr lang="ru-RU" sz="1600" dirty="0"/>
              <a:t>Старого утеса. Одиноко</a:t>
            </a:r>
            <a:br>
              <a:rPr lang="ru-RU" sz="1600" dirty="0"/>
            </a:br>
            <a:r>
              <a:rPr lang="ru-RU" sz="1600" dirty="0"/>
              <a:t>Он стоит, задумался глубоко,</a:t>
            </a:r>
            <a:br>
              <a:rPr lang="ru-RU" sz="1600" dirty="0"/>
            </a:br>
            <a:r>
              <a:rPr lang="ru-RU" sz="1600" dirty="0"/>
              <a:t>И тихонько плачет он в пустыне.</a:t>
            </a:r>
          </a:p>
          <a:p>
            <a:r>
              <a:rPr lang="ru-RU" sz="1600" i="1" dirty="0"/>
              <a:t>1841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48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1357"/>
            <a:ext cx="8280920" cy="6503987"/>
          </a:xfrm>
          <a:prstGeom prst="rect">
            <a:avLst/>
          </a:prstGeom>
        </p:spPr>
        <p:txBody>
          <a:bodyPr wrap="square" numCol="4" spcCol="180000">
            <a:spAutoFit/>
          </a:bodyPr>
          <a:lstStyle/>
          <a:p>
            <a:r>
              <a:rPr lang="ru-RU" sz="1400" b="1" dirty="0" smtClean="0">
                <a:effectLst/>
                <a:latin typeface="Times New Roman"/>
                <a:ea typeface="Times New Roman"/>
              </a:rPr>
              <a:t>«Дары Терека» Михаил Лермонтов</a:t>
            </a:r>
            <a:endParaRPr lang="ru-RU" sz="1400" dirty="0" smtClean="0">
              <a:effectLst/>
              <a:latin typeface="Times New Roman"/>
              <a:ea typeface="Times New Roman"/>
            </a:endParaRP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Терек воет, дик и злобен,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Меж утёсистых громад,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Буре плач его подобен,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Слезы брызгами летят.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Но, по степи разбегаясь,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Он лукавый принял вид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И, приветливо ласкаясь,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Морю Каспию журчит:</a:t>
            </a: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«Расступись, о старец-море,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Дай приют моей волне!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Погулял я на просторе,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Отдохнуть пора бы мне.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Я родился у Казбека,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Вскормлен грудью облаков,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 чуждой властью человека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Вечно спорить был готов.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Я, сынам твоим в забаву,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Разорил родной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Дарьял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валунов им, на славу,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Стадо целое пригнал».</a:t>
            </a: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Но,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склонясь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 на мягкий берег,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Каспий стихнул, будто спит,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опять, ласкаясь, Терек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Старцу на ухо журчит:</a:t>
            </a: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«Я привёз тебе гостинец!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То гостинец не простой: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 поля битвы кабардинец,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Кабардинец удалой.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Он в кольчуге драгоценной,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 налокотниках стальных: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Из Корана стих священный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Писан золотом на них.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Он угрюмо сдвинул брови,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усов его края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Обагрила знойной крови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Благородная струя;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Взор открытый, безответный,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Полон старою враждой;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По затылку чуб заветный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Вьется чёрною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космой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».</a:t>
            </a: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Но,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склонясь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 на мягкий берег,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Каспий дремлет и молчит;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И, волнуясь, буйный Терек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Старцу снова говорит:</a:t>
            </a: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«Слушай, дядя: дар бесценный!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Что другие все дары?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Но его от всей вселенной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Я таил до сей поры.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Я примчу к тебе с волнами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Труп казачки молодой,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 темно-бледными плечами,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 светло-русою косой.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Грустен лик её туманный,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Взор так тихо, сладко спит,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А на грудь из малой раны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Струйка алая бежит.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По красотке-молодице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Не тоскует над рекой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Лишь один во всей станице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Казачина 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гребенской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Оседлал он вороного,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в горах, в ночном бою,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На кинжал чеченца злого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Сложит голову свою».</a:t>
            </a:r>
          </a:p>
          <a:p>
            <a:r>
              <a:rPr lang="ru-RU" sz="1400" dirty="0" smtClean="0">
                <a:effectLst/>
                <a:latin typeface="Times New Roman"/>
                <a:ea typeface="Times New Roman"/>
              </a:rPr>
              <a:t>Замолчал поток сердитый,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над ним, как снег бела,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Голова с косой размытой,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err="1" smtClean="0">
                <a:effectLst/>
                <a:latin typeface="Times New Roman"/>
                <a:ea typeface="Times New Roman"/>
              </a:rPr>
              <a:t>Колыхаяся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, всплыла.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И старик во блеске власти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Встал, могучий, как гроза,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оделись влагой страсти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Темно-синие глаза.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Он взыграл, веселья полный —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И в объятия свои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Набегающие волны</a:t>
            </a:r>
            <a:br>
              <a:rPr lang="ru-RU" sz="1400" dirty="0" smtClean="0">
                <a:effectLst/>
                <a:latin typeface="Times New Roman"/>
                <a:ea typeface="Times New Roman"/>
              </a:rPr>
            </a:br>
            <a:r>
              <a:rPr lang="ru-RU" sz="1400" dirty="0" smtClean="0">
                <a:effectLst/>
                <a:latin typeface="Times New Roman"/>
                <a:ea typeface="Times New Roman"/>
              </a:rPr>
              <a:t>Принял с ропотом любви.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19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466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Полк, в котором служил Лермонтов, располагался недалеко от Тифлиса – всего в ста верстах. И поэт неоднократно бывал в этом замечательно древнем городе. Так появилась ещё одна замечательная картина Лермонтова «Вид Тифлиса». Он является отличным образцом романтической живописи, характерной для той эпохи.</a:t>
            </a:r>
          </a:p>
          <a:p>
            <a:r>
              <a:rPr lang="ru-RU" sz="1600" dirty="0" smtClean="0"/>
              <a:t>В письме к С. Раевскому Лермонтов писал:</a:t>
            </a:r>
            <a:r>
              <a:rPr lang="ru-RU" sz="1600" i="1" dirty="0" smtClean="0"/>
              <a:t> «Хороших ребят здесь много, особенно в Тифлисе есть люди очень порядочные…».</a:t>
            </a:r>
            <a:r>
              <a:rPr lang="ru-RU" sz="1600" dirty="0" smtClean="0"/>
              <a:t> Поэт встречался с ссыльными декабристами – передовыми людьми того времени. Здесь он знакомится с местными легендами и преданиями, своеобразным бытом жителей, это  отражается в его творчестве.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> </a:t>
            </a:r>
          </a:p>
          <a:p>
            <a:r>
              <a:rPr lang="ru-RU" sz="1600" i="1" dirty="0" smtClean="0">
                <a:effectLst/>
              </a:rPr>
              <a:t>В ладони мерно ударяя,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они поют – и бубен свой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Берёт невеста молодая.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И вот она, одной рукой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Кружа его над головой,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То вдруг помчится легче птицы,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То остановится, глядит –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И влажный взор её блестит</a:t>
            </a:r>
            <a:br>
              <a:rPr lang="ru-RU" sz="1600" i="1" dirty="0" smtClean="0">
                <a:effectLst/>
              </a:rPr>
            </a:br>
            <a:r>
              <a:rPr lang="ru-RU" sz="1600" i="1" dirty="0" smtClean="0">
                <a:effectLst/>
              </a:rPr>
              <a:t>Из-под </a:t>
            </a:r>
            <a:r>
              <a:rPr lang="ru-RU" sz="1600" i="1" dirty="0" err="1" smtClean="0">
                <a:effectLst/>
              </a:rPr>
              <a:t>завитливой</a:t>
            </a:r>
            <a:r>
              <a:rPr lang="ru-RU" sz="1600" i="1" dirty="0" smtClean="0">
                <a:effectLst/>
              </a:rPr>
              <a:t> ресницы.</a:t>
            </a:r>
            <a:endParaRPr lang="ru-RU" sz="1600" dirty="0">
              <a:effectLst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831" y="2708920"/>
            <a:ext cx="4848657" cy="311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52650" y="5949280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Лермонтов М. Ю. Тифлис, 1837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4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54197"/>
            <a:ext cx="1822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«Дары Терека»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260" y="34676"/>
            <a:ext cx="4621775" cy="346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8" y="3501008"/>
            <a:ext cx="4742892" cy="316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3526580"/>
            <a:ext cx="3153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Длина - 623 км</a:t>
            </a:r>
          </a:p>
          <a:p>
            <a:pPr algn="ctr"/>
            <a:r>
              <a:rPr lang="ru-RU" dirty="0" smtClean="0"/>
              <a:t>Впадает в Каспийское море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</TotalTime>
  <Words>204</Words>
  <Application>Microsoft Office PowerPoint</Application>
  <PresentationFormat>Экран (4:3)</PresentationFormat>
  <Paragraphs>26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6</cp:revision>
  <dcterms:created xsi:type="dcterms:W3CDTF">2016-02-28T11:25:21Z</dcterms:created>
  <dcterms:modified xsi:type="dcterms:W3CDTF">2016-02-29T11:38:15Z</dcterms:modified>
</cp:coreProperties>
</file>